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83_FCC38CD4.xml" ContentType="application/vnd.ms-powerpoint.comments+xml"/>
  <Override PartName="/ppt/notesSlides/notesSlide18.xml" ContentType="application/vnd.openxmlformats-officedocument.presentationml.notesSlide+xml"/>
  <Override PartName="/ppt/comments/modernComment_184_E2E06A55.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17A_377AF88D.xml" ContentType="application/vnd.ms-powerpoint.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s/modernComment_182_66C24FE6.xml" ContentType="application/vnd.ms-powerpoint.comment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50" r:id="rId4"/>
    <p:sldMasterId id="2147483691" r:id="rId5"/>
    <p:sldMasterId id="2147483700" r:id="rId6"/>
    <p:sldMasterId id="2147483709" r:id="rId7"/>
  </p:sldMasterIdLst>
  <p:notesMasterIdLst>
    <p:notesMasterId r:id="rId66"/>
  </p:notesMasterIdLst>
  <p:sldIdLst>
    <p:sldId id="256" r:id="rId8"/>
    <p:sldId id="258" r:id="rId9"/>
    <p:sldId id="259" r:id="rId10"/>
    <p:sldId id="327" r:id="rId11"/>
    <p:sldId id="333" r:id="rId12"/>
    <p:sldId id="358" r:id="rId13"/>
    <p:sldId id="365" r:id="rId14"/>
    <p:sldId id="326" r:id="rId15"/>
    <p:sldId id="359" r:id="rId16"/>
    <p:sldId id="392" r:id="rId17"/>
    <p:sldId id="334" r:id="rId18"/>
    <p:sldId id="336" r:id="rId19"/>
    <p:sldId id="367" r:id="rId20"/>
    <p:sldId id="337" r:id="rId21"/>
    <p:sldId id="339" r:id="rId22"/>
    <p:sldId id="369" r:id="rId23"/>
    <p:sldId id="387" r:id="rId24"/>
    <p:sldId id="388" r:id="rId25"/>
    <p:sldId id="370" r:id="rId26"/>
    <p:sldId id="371" r:id="rId27"/>
    <p:sldId id="340" r:id="rId28"/>
    <p:sldId id="341" r:id="rId29"/>
    <p:sldId id="372" r:id="rId30"/>
    <p:sldId id="373" r:id="rId31"/>
    <p:sldId id="374" r:id="rId32"/>
    <p:sldId id="377" r:id="rId33"/>
    <p:sldId id="379" r:id="rId34"/>
    <p:sldId id="376" r:id="rId35"/>
    <p:sldId id="378" r:id="rId36"/>
    <p:sldId id="393" r:id="rId37"/>
    <p:sldId id="394" r:id="rId38"/>
    <p:sldId id="395" r:id="rId39"/>
    <p:sldId id="396" r:id="rId40"/>
    <p:sldId id="397" r:id="rId41"/>
    <p:sldId id="398" r:id="rId42"/>
    <p:sldId id="399" r:id="rId43"/>
    <p:sldId id="380" r:id="rId44"/>
    <p:sldId id="381" r:id="rId45"/>
    <p:sldId id="382" r:id="rId46"/>
    <p:sldId id="383" r:id="rId47"/>
    <p:sldId id="384" r:id="rId48"/>
    <p:sldId id="385" r:id="rId49"/>
    <p:sldId id="386" r:id="rId50"/>
    <p:sldId id="343" r:id="rId51"/>
    <p:sldId id="344" r:id="rId52"/>
    <p:sldId id="345" r:id="rId53"/>
    <p:sldId id="347" r:id="rId54"/>
    <p:sldId id="389" r:id="rId55"/>
    <p:sldId id="390" r:id="rId56"/>
    <p:sldId id="349" r:id="rId57"/>
    <p:sldId id="351" r:id="rId58"/>
    <p:sldId id="352" r:id="rId59"/>
    <p:sldId id="353" r:id="rId60"/>
    <p:sldId id="354" r:id="rId61"/>
    <p:sldId id="391" r:id="rId62"/>
    <p:sldId id="355" r:id="rId63"/>
    <p:sldId id="402" r:id="rId64"/>
    <p:sldId id="320" r:id="rId65"/>
  </p:sldIdLst>
  <p:sldSz cx="9144000" cy="5143500" type="screen16x9"/>
  <p:notesSz cx="6858000" cy="9144000"/>
  <p:embeddedFontLst>
    <p:embeddedFont>
      <p:font typeface="BoS Pill Gothic" panose="02000503030000020004" pitchFamily="50" charset="0"/>
      <p:bold r:id="rId67"/>
    </p:embeddedFont>
    <p:embeddedFont>
      <p:font typeface="Lloyds Bank Jack" panose="02000503040000020004" pitchFamily="50" charset="0"/>
      <p:regular r:id="rId68"/>
      <p:bold r:id="rId69"/>
      <p:italic r:id="rId70"/>
      <p:boldItalic r:id="rId71"/>
    </p:embeddedFont>
    <p:embeddedFont>
      <p:font typeface="Segoe UI" panose="020B0502040204020203" pitchFamily="34" charset="0"/>
      <p:regular r:id="rId72"/>
      <p:bold r:id="rId73"/>
      <p:italic r:id="rId74"/>
      <p:boldItalic r:id="rId75"/>
    </p:embeddedFont>
    <p:embeddedFont>
      <p:font typeface="Source Sans Pro" panose="020B0503030403020204" pitchFamily="34" charset="0"/>
      <p:regular r:id="rId76"/>
    </p:embeddedFont>
    <p:embeddedFont>
      <p:font typeface="Source Sans Pro Light" panose="020B0403030403020204" pitchFamily="34" charset="0"/>
      <p:regular r:id="rId77"/>
    </p:embeddedFont>
    <p:embeddedFont>
      <p:font typeface="Source Sans Pro SemiBold" panose="020B0603030403020204" pitchFamily="34" charset="0"/>
      <p:bold r:id="rId78"/>
    </p:embeddedFont>
  </p:embeddedFontLst>
  <p:defaultTextStyle>
    <a:defPPr>
      <a:defRPr lang="en-GB"/>
    </a:defPPr>
    <a:lvl1pPr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1pPr>
    <a:lvl2pPr marL="4572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2pPr>
    <a:lvl3pPr marL="9144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3pPr>
    <a:lvl4pPr marL="13716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4pPr>
    <a:lvl5pPr marL="18288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5pPr>
    <a:lvl6pPr marL="22860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6pPr>
    <a:lvl7pPr marL="27432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7pPr>
    <a:lvl8pPr marL="32004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8pPr>
    <a:lvl9pPr marL="36576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9pPr>
  </p:defaultTextStyle>
  <p:modifyVerifier cryptProviderType="rsaAES" cryptAlgorithmClass="hash" cryptAlgorithmType="typeAny" cryptAlgorithmSid="14" spinCount="100000" saltData="bqtgyVK/ikoml8ZPWNpdLg==" hashData="6yq9zvtSLz7HW0hB9wkaA6OCy2h1WeGR8iB3XYwaxQPamIpSGMXnWRWhR5OtSSrolwYZGTFSk4LsKT1EfjTEXQ=="/>
  <p:extLst>
    <p:ext uri="{EFAFB233-063F-42B5-8137-9DF3F51BA10A}">
      <p15:sldGuideLst xmlns:p15="http://schemas.microsoft.com/office/powerpoint/2012/main">
        <p15:guide id="1" orient="horz" pos="1620" userDrawn="1">
          <p15:clr>
            <a:srgbClr val="A4A3A4"/>
          </p15:clr>
        </p15:guide>
        <p15:guide id="2" pos="4582">
          <p15:clr>
            <a:srgbClr val="A4A3A4"/>
          </p15:clr>
        </p15:guide>
        <p15:guide id="3" pos="86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D6E81D-2A7D-6A98-04BE-0699B1CB988C}" name="Hollobon, Simon (Brightwave)" initials="HS(" userId="S::P10334254@capita.co.uk::4c1aa7ed-713f-4416-8fc7-662b1b0fd310" providerId="AD"/>
  <p188:author id="{65707E21-31D3-9688-986D-B28A774CFEB5}" name="Williams, Nicola ((Group Customer Inclusion))" initials="WI" userId="S::nicola.williams1@lloydsbanking.com::16f7d3d4-dd13-4ea8-9aba-d2692b196d41" providerId="AD"/>
  <p188:author id="{BB2F7E46-F8AE-DBB7-5364-3463A2BEF8D3}" name="Pelling, Ian (Brightwave)" initials="PI(" userId="S::p10334264@capita.co.uk::9a9fc9d1-5ce5-4bac-ac79-54eba9f7bc3d" providerId="AD"/>
  <p188:author id="{2985C853-2457-CEF6-611A-58EB43070350}" name="Armstrong, Laura (Digital Impact &amp; Inclusion - CCO)" initials="AC" userId="S::laura.armstrong1@lloydsbanking.com::2f5e2b6c-e361-41e9-be32-47ebcb289cb7" providerId="AD"/>
  <p188:author id="{0BE5EFA2-DF11-2BC0-1C86-D243E5EB1D61}" name="Kennedy, Sarah (Brightwave)" initials="KS(" userId="S::P10445171@capita.co.uk::d2b013c2-263f-492f-a884-1f18d25f8344" providerId="AD"/>
  <p188:author id="{337281A7-649C-2E42-5E5E-5DA20328049B}" name="Smith, Michael (Capita Learning)" initials="SM(L" userId="S::P10447474@capita.co.uk::b6b37483-e43c-4d76-9c26-f98713eb7abc" providerId="AD"/>
  <p188:author id="{31DF95B1-F425-3024-69F3-CC46A50C65F1}" name="Mistry, Urvashi (Digital Impact &amp; Inclusion - CCO)" initials="MU(I&amp;IC" userId="S::Urvashi.Mistry@lloydsbanking.com::128b6795-d5c6-4d99-aa22-b235fafd87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ennedy, Sarah (Capita Learning)" initials="KS(L" lastIdx="3" clrIdx="0">
    <p:extLst>
      <p:ext uri="{19B8F6BF-5375-455C-9EA6-DF929625EA0E}">
        <p15:presenceInfo xmlns:p15="http://schemas.microsoft.com/office/powerpoint/2012/main" userId="S::P10445171@capita.co.uk::d2b013c2-263f-492f-a884-1f18d25f8344" providerId="AD"/>
      </p:ext>
    </p:extLst>
  </p:cmAuthor>
  <p:cmAuthor id="2" name="Pelling, Ian (Capita Learning)" initials="PI(L" lastIdx="3" clrIdx="1">
    <p:extLst>
      <p:ext uri="{19B8F6BF-5375-455C-9EA6-DF929625EA0E}">
        <p15:presenceInfo xmlns:p15="http://schemas.microsoft.com/office/powerpoint/2012/main" userId="S::p10334264@capita.co.uk::9a9fc9d1-5ce5-4bac-ac79-54eba9f7bc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8"/>
    <a:srgbClr val="F1EEED"/>
    <a:srgbClr val="081E47"/>
    <a:srgbClr val="4697EA"/>
    <a:srgbClr val="000000"/>
    <a:srgbClr val="01694D"/>
    <a:srgbClr val="014731"/>
    <a:srgbClr val="F1F1F1"/>
    <a:srgbClr val="505050"/>
    <a:srgbClr val="005C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F0077D-A13C-4853-9690-66011FFE2173}" v="3" dt="2024-04-15T14:43:57.7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876" autoAdjust="0"/>
  </p:normalViewPr>
  <p:slideViewPr>
    <p:cSldViewPr snapToGrid="0">
      <p:cViewPr varScale="1">
        <p:scale>
          <a:sx n="139" d="100"/>
          <a:sy n="139" d="100"/>
        </p:scale>
        <p:origin x="804" y="108"/>
      </p:cViewPr>
      <p:guideLst>
        <p:guide orient="horz" pos="1620"/>
        <p:guide pos="4582"/>
        <p:guide pos="86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font" Target="fonts/font2.fntdata"/><Relationship Id="rId84" Type="http://schemas.microsoft.com/office/2016/11/relationships/changesInfo" Target="changesInfos/changesInfo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font" Target="fonts/font8.fntdata"/><Relationship Id="rId79" Type="http://schemas.openxmlformats.org/officeDocument/2006/relationships/commentAuthors" Target="commentAuthors.xml"/><Relationship Id="rId5" Type="http://schemas.openxmlformats.org/officeDocument/2006/relationships/slideMaster" Target="slideMasters/slideMaster2.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6.fntdata"/><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font" Target="fonts/font1.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viewProps" Target="viewProps.xml"/><Relationship Id="rId86"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font" Target="fonts/font10.fntdata"/><Relationship Id="rId7" Type="http://schemas.openxmlformats.org/officeDocument/2006/relationships/slideMaster" Target="slideMasters/slideMaster4.xml"/><Relationship Id="rId71" Type="http://schemas.openxmlformats.org/officeDocument/2006/relationships/font" Target="fonts/font5.fntdata"/><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notesMaster" Target="notesMasters/notesMaster1.xml"/><Relationship Id="rId61" Type="http://schemas.openxmlformats.org/officeDocument/2006/relationships/slide" Target="slides/slide54.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mstrong, Laura (Group Customer Inclusion)" userId="2f5e2b6c-e361-41e9-be32-47ebcb289cb7" providerId="ADAL" clId="{2D4E7F2D-D7D1-4A94-B779-DC4376DF7D0A}"/>
    <pc:docChg chg="custSel modMainMaster">
      <pc:chgData name="Armstrong, Laura (Group Customer Inclusion)" userId="2f5e2b6c-e361-41e9-be32-47ebcb289cb7" providerId="ADAL" clId="{2D4E7F2D-D7D1-4A94-B779-DC4376DF7D0A}" dt="2024-07-02T07:46:42.904" v="0" actId="478"/>
      <pc:docMkLst>
        <pc:docMk/>
      </pc:docMkLst>
      <pc:sldMasterChg chg="delSp mod">
        <pc:chgData name="Armstrong, Laura (Group Customer Inclusion)" userId="2f5e2b6c-e361-41e9-be32-47ebcb289cb7" providerId="ADAL" clId="{2D4E7F2D-D7D1-4A94-B779-DC4376DF7D0A}" dt="2024-07-02T07:46:42.904" v="0" actId="478"/>
        <pc:sldMasterMkLst>
          <pc:docMk/>
          <pc:sldMasterMk cId="2085871626" sldId="2147483700"/>
        </pc:sldMasterMkLst>
        <pc:spChg chg="del">
          <ac:chgData name="Armstrong, Laura (Group Customer Inclusion)" userId="2f5e2b6c-e361-41e9-be32-47ebcb289cb7" providerId="ADAL" clId="{2D4E7F2D-D7D1-4A94-B779-DC4376DF7D0A}" dt="2024-07-02T07:46:42.904" v="0" actId="478"/>
          <ac:spMkLst>
            <pc:docMk/>
            <pc:sldMasterMk cId="2085871626" sldId="2147483700"/>
            <ac:spMk id="13" creationId="{5558EF33-83E4-A41D-43C9-F5CC20951354}"/>
          </ac:spMkLst>
        </pc:spChg>
      </pc:sldMasterChg>
    </pc:docChg>
  </pc:docChgLst>
  <pc:docChgLst>
    <pc:chgData name="Finnie, Sinead (Group Corporate Affairs)" userId="dc2a0c80-9c5e-4039-b10a-6c88a895e474" providerId="ADAL" clId="{2ED92C05-DC08-472A-9788-18A755D4C99E}"/>
    <pc:docChg chg="undo custSel addSld delSld modSld sldOrd">
      <pc:chgData name="Finnie, Sinead (Group Corporate Affairs)" userId="dc2a0c80-9c5e-4039-b10a-6c88a895e474" providerId="ADAL" clId="{2ED92C05-DC08-472A-9788-18A755D4C99E}" dt="2025-04-29T13:16:23.953" v="6"/>
      <pc:docMkLst>
        <pc:docMk/>
      </pc:docMkLst>
      <pc:sldChg chg="del">
        <pc:chgData name="Finnie, Sinead (Group Corporate Affairs)" userId="dc2a0c80-9c5e-4039-b10a-6c88a895e474" providerId="ADAL" clId="{2ED92C05-DC08-472A-9788-18A755D4C99E}" dt="2025-04-29T13:15:18.935" v="2" actId="2696"/>
        <pc:sldMkLst>
          <pc:docMk/>
          <pc:sldMk cId="2532915123" sldId="401"/>
        </pc:sldMkLst>
      </pc:sldChg>
      <pc:sldChg chg="add del ord">
        <pc:chgData name="Finnie, Sinead (Group Corporate Affairs)" userId="dc2a0c80-9c5e-4039-b10a-6c88a895e474" providerId="ADAL" clId="{2ED92C05-DC08-472A-9788-18A755D4C99E}" dt="2025-04-29T13:16:23.953" v="6"/>
        <pc:sldMkLst>
          <pc:docMk/>
          <pc:sldMk cId="1400444148" sldId="402"/>
        </pc:sldMkLst>
      </pc:sldChg>
      <pc:sldChg chg="add del">
        <pc:chgData name="Finnie, Sinead (Group Corporate Affairs)" userId="dc2a0c80-9c5e-4039-b10a-6c88a895e474" providerId="ADAL" clId="{2ED92C05-DC08-472A-9788-18A755D4C99E}" dt="2025-04-29T13:15:17.316" v="1" actId="2890"/>
        <pc:sldMkLst>
          <pc:docMk/>
          <pc:sldMk cId="1523220227" sldId="403"/>
        </pc:sldMkLst>
      </pc:sldChg>
    </pc:docChg>
  </pc:docChgLst>
</pc:chgInfo>
</file>

<file path=ppt/comments/modernComment_17A_377AF88D.xml><?xml version="1.0" encoding="utf-8"?>
<p188:cmLst xmlns:a="http://schemas.openxmlformats.org/drawingml/2006/main" xmlns:r="http://schemas.openxmlformats.org/officeDocument/2006/relationships" xmlns:p188="http://schemas.microsoft.com/office/powerpoint/2018/8/main">
  <p188:cm id="{96E9C54B-339F-4C34-9609-86746C471AFD}" authorId="{65707E21-31D3-9688-986D-B28A774CFEB5}" status="resolved" created="2024-02-23T10:54:40.773" complete="100000">
    <pc:sldMkLst xmlns:pc="http://schemas.microsoft.com/office/powerpoint/2013/main/command">
      <pc:docMk/>
      <pc:sldMk cId="930805901" sldId="378"/>
    </pc:sldMkLst>
    <p188:txBody>
      <a:bodyPr/>
      <a:lstStyle/>
      <a:p>
        <a:r>
          <a:rPr lang="en-GB"/>
          <a:t>Can we sort the spacing, too much space below the Workout bullet and comparsion to prev. slides examples.</a:t>
        </a:r>
      </a:p>
    </p188:txBody>
  </p188:cm>
</p188:cmLst>
</file>

<file path=ppt/comments/modernComment_182_66C24FE6.xml><?xml version="1.0" encoding="utf-8"?>
<p188:cmLst xmlns:a="http://schemas.openxmlformats.org/drawingml/2006/main" xmlns:r="http://schemas.openxmlformats.org/officeDocument/2006/relationships" xmlns:p188="http://schemas.microsoft.com/office/powerpoint/2018/8/main">
  <p188:cm id="{5520DDFA-E7C4-49DF-A678-8396D0BBCABC}" authorId="{65707E21-31D3-9688-986D-B28A774CFEB5}" status="resolved" created="2024-02-23T10:54:54.242" complete="100000">
    <pc:sldMkLst xmlns:pc="http://schemas.microsoft.com/office/powerpoint/2013/main/command">
      <pc:docMk/>
      <pc:sldMk cId="1724010470" sldId="386"/>
    </pc:sldMkLst>
    <p188:txBody>
      <a:bodyPr/>
      <a:lstStyle/>
      <a:p>
        <a:r>
          <a:rPr lang="en-GB"/>
          <a:t>Same feedback as previous comment</a:t>
        </a:r>
      </a:p>
    </p188:txBody>
  </p188:cm>
</p188:cmLst>
</file>

<file path=ppt/comments/modernComment_183_FCC38CD4.xml><?xml version="1.0" encoding="utf-8"?>
<p188:cmLst xmlns:a="http://schemas.openxmlformats.org/drawingml/2006/main" xmlns:r="http://schemas.openxmlformats.org/officeDocument/2006/relationships" xmlns:p188="http://schemas.microsoft.com/office/powerpoint/2018/8/main">
  <p188:cm id="{A7A87F4E-BD50-4C4D-867B-406D9B097DF4}" authorId="{65707E21-31D3-9688-986D-B28A774CFEB5}" status="resolved" created="2024-02-23T10:53:40.991" complete="100000">
    <ac:deMkLst xmlns:ac="http://schemas.microsoft.com/office/drawing/2013/main/command">
      <pc:docMk xmlns:pc="http://schemas.microsoft.com/office/powerpoint/2013/main/command"/>
      <pc:sldMk xmlns:pc="http://schemas.microsoft.com/office/powerpoint/2013/main/command" cId="4240674004" sldId="387"/>
      <ac:graphicFrameMk id="6" creationId="{F1412093-4E44-409F-965F-882A79480EB8}"/>
    </ac:deMkLst>
    <p188:txBody>
      <a:bodyPr/>
      <a:lstStyle/>
      <a:p>
        <a:r>
          <a:rPr lang="en-GB"/>
          <a:t>Visually can we make the boxes the same depth?</a:t>
        </a:r>
      </a:p>
    </p188:txBody>
  </p188:cm>
</p188:cmLst>
</file>

<file path=ppt/comments/modernComment_184_E2E06A55.xml><?xml version="1.0" encoding="utf-8"?>
<p188:cmLst xmlns:a="http://schemas.openxmlformats.org/drawingml/2006/main" xmlns:r="http://schemas.openxmlformats.org/officeDocument/2006/relationships" xmlns:p188="http://schemas.microsoft.com/office/powerpoint/2018/8/main">
  <p188:cm id="{A2C73BD3-9FE4-420A-BD83-2DE7391400D0}" authorId="{65707E21-31D3-9688-986D-B28A774CFEB5}" status="resolved" created="2024-02-23T10:53:54.741" complete="100000">
    <ac:deMkLst xmlns:ac="http://schemas.microsoft.com/office/drawing/2013/main/command">
      <pc:docMk xmlns:pc="http://schemas.microsoft.com/office/powerpoint/2013/main/command"/>
      <pc:sldMk xmlns:pc="http://schemas.microsoft.com/office/powerpoint/2013/main/command" cId="3806358101" sldId="388"/>
      <ac:graphicFrameMk id="6" creationId="{F1412093-4E44-409F-965F-882A79480EB8}"/>
    </ac:deMkLst>
    <p188:txBody>
      <a:bodyPr/>
      <a:lstStyle/>
      <a:p>
        <a:r>
          <a:rPr lang="en-GB"/>
          <a:t>Same comment here as previous slide.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F006ED-3F81-8647-96ED-5DF9890AE9A9}" type="datetimeFigureOut">
              <a:rPr lang="en-US" smtClean="0"/>
              <a:t>4/29/2025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302216-AECB-E249-9832-754428E96F93}" type="slidenum">
              <a:rPr lang="en-US" smtClean="0"/>
              <a:t>‹#›</a:t>
            </a:fld>
            <a:endParaRPr lang="en-US"/>
          </a:p>
        </p:txBody>
      </p:sp>
    </p:spTree>
    <p:extLst>
      <p:ext uri="{BB962C8B-B14F-4D97-AF65-F5344CB8AC3E}">
        <p14:creationId xmlns:p14="http://schemas.microsoft.com/office/powerpoint/2010/main" val="4015508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Before the session, you might like to have these weblinks set up, to show the learners during the session: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81E47"/>
                </a:solidFill>
                <a:effectLst/>
                <a:latin typeface="Source Sans Pro" panose="020B0503030403020204" pitchFamily="34" charset="0"/>
              </a:rPr>
              <a:t>https://www.moneyhelper.org.uk/en/everyday-money/budgeting/budget-planner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081E47"/>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81E47"/>
                </a:solidFill>
                <a:effectLst/>
                <a:latin typeface="Source Sans Pro" panose="020B0503030403020204" pitchFamily="34" charset="0"/>
              </a:rPr>
              <a:t>https://www.halifax.co.uk/managingyourmoney/50-30-20.html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Calibri" panose="020F0502020204030204" pitchFamily="34" charset="0"/>
              </a:rPr>
              <a:t>Also, look through the scenarios (from Ishan through to Sam). Decide which of these match your audience. Pick at least 1 ‘income’ plus 1 ‘outgoings’ example OR pick 1 ‘full budget’ example – you may decide to include more than 1, depending on your audience needs. Note that Marc and Sam’s budget activities refer to the Workbook. For Jo and Tony, the activities aren’t in the workbook, but can be worked through together as a group (the ‘answer’ slides follow the ‘question’ slides for each part of these activities).</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1</a:t>
            </a:fld>
            <a:endParaRPr lang="en-US"/>
          </a:p>
        </p:txBody>
      </p:sp>
    </p:spTree>
    <p:extLst>
      <p:ext uri="{BB962C8B-B14F-4D97-AF65-F5344CB8AC3E}">
        <p14:creationId xmlns:p14="http://schemas.microsoft.com/office/powerpoint/2010/main" val="2404706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a:solidFill>
                  <a:srgbClr val="081E47"/>
                </a:solidFill>
                <a:effectLst/>
                <a:latin typeface="Source Sans Pro" panose="020B0503030403020204" pitchFamily="34" charset="0"/>
              </a:rPr>
              <a:t>Don't forget to add any points that the learners didn't call out </a:t>
            </a: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Slide Number Placeholder 3"/>
          <p:cNvSpPr>
            <a:spLocks noGrp="1"/>
          </p:cNvSpPr>
          <p:nvPr>
            <p:ph type="sldNum" sz="quarter" idx="5"/>
          </p:nvPr>
        </p:nvSpPr>
        <p:spPr/>
        <p:txBody>
          <a:bodyPr/>
          <a:lstStyle/>
          <a:p>
            <a:fld id="{1B302216-AECB-E249-9832-754428E96F93}" type="slidenum">
              <a:rPr lang="en-US" smtClean="0"/>
              <a:t>10</a:t>
            </a:fld>
            <a:endParaRPr lang="en-US"/>
          </a:p>
        </p:txBody>
      </p:sp>
    </p:spTree>
    <p:extLst>
      <p:ext uri="{BB962C8B-B14F-4D97-AF65-F5344CB8AC3E}">
        <p14:creationId xmlns:p14="http://schemas.microsoft.com/office/powerpoint/2010/main" val="3527636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GB" sz="1800" b="0" i="0">
                <a:solidFill>
                  <a:srgbClr val="081E47"/>
                </a:solidFill>
                <a:effectLst/>
                <a:latin typeface="Source Sans Pro" panose="020B0503030403020204" pitchFamily="34" charset="0"/>
              </a:rPr>
              <a:t>Let’s look now at how to create a budget.</a:t>
            </a:r>
          </a:p>
          <a:p>
            <a:pPr algn="l" rtl="0" fontAlgn="base"/>
            <a:r>
              <a:rPr lang="en-GB" sz="1800" b="0" i="0">
                <a:solidFill>
                  <a:srgbClr val="081E47"/>
                </a:solidFill>
                <a:effectLst/>
                <a:latin typeface="Source Sans Pro" panose="020B0503030403020204" pitchFamily="34" charset="0"/>
              </a:rPr>
              <a:t> </a:t>
            </a:r>
            <a:endParaRPr lang="en-GB" b="0" i="0">
              <a:solidFill>
                <a:srgbClr val="081E47"/>
              </a:solidFill>
              <a:effectLst/>
              <a:latin typeface="Source Sans Pro" panose="020B0503030403020204" pitchFamily="34" charset="0"/>
            </a:endParaRPr>
          </a:p>
          <a:p>
            <a:pPr algn="l" rtl="0" fontAlgn="base">
              <a:buFont typeface="Arial" panose="020B0604020202020204" pitchFamily="34" charset="0"/>
              <a:buNone/>
            </a:pPr>
            <a:r>
              <a:rPr lang="en-GB" sz="1800" b="0" i="0">
                <a:solidFill>
                  <a:srgbClr val="081E47"/>
                </a:solidFill>
                <a:effectLst/>
                <a:latin typeface="Source Sans Pro" panose="020B0503030403020204" pitchFamily="34" charset="0"/>
              </a:rPr>
              <a:t>So by the end of this section, you should be able to: </a:t>
            </a:r>
          </a:p>
          <a:p>
            <a:pPr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Create a budget </a:t>
            </a: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11</a:t>
            </a:fld>
            <a:endParaRPr lang="en-US"/>
          </a:p>
        </p:txBody>
      </p:sp>
    </p:spTree>
    <p:extLst>
      <p:ext uri="{BB962C8B-B14F-4D97-AF65-F5344CB8AC3E}">
        <p14:creationId xmlns:p14="http://schemas.microsoft.com/office/powerpoint/2010/main" val="217959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a:solidFill>
                  <a:srgbClr val="081E47"/>
                </a:solidFill>
                <a:effectLst/>
                <a:latin typeface="Source Sans Pro" panose="020B0503030403020204" pitchFamily="34" charset="0"/>
              </a:rPr>
              <a:t>Ask:</a:t>
            </a:r>
            <a:r>
              <a:rPr lang="en-GB" sz="1800" b="0" i="0">
                <a:solidFill>
                  <a:srgbClr val="081E47"/>
                </a:solidFill>
                <a:effectLst/>
                <a:latin typeface="Source Sans Pro" panose="020B0503030403020204" pitchFamily="34" charset="0"/>
              </a:rPr>
              <a:t> </a:t>
            </a:r>
            <a:endParaRPr lang="en-GB" b="0" i="0">
              <a:solidFill>
                <a:srgbClr val="081E47"/>
              </a:solidFill>
              <a:effectLst/>
              <a:latin typeface="Segoe UI" panose="020B0502040204020203" pitchFamily="34" charset="0"/>
            </a:endParaRPr>
          </a:p>
          <a:p>
            <a:pPr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What is the basic formula for creating a budget? </a:t>
            </a:r>
          </a:p>
          <a:p>
            <a:pPr algn="l" rtl="0" fontAlgn="base"/>
            <a:r>
              <a:rPr lang="en-GB" sz="1800" b="0" i="0">
                <a:solidFill>
                  <a:srgbClr val="081E47"/>
                </a:solidFill>
                <a:effectLst/>
                <a:latin typeface="Source Sans Pro" panose="020B0503030403020204" pitchFamily="34" charset="0"/>
              </a:rPr>
              <a:t> </a:t>
            </a:r>
            <a:endParaRPr lang="en-GB" b="0" i="0">
              <a:solidFill>
                <a:srgbClr val="081E47"/>
              </a:solidFill>
              <a:effectLst/>
              <a:latin typeface="Segoe UI" panose="020B0502040204020203" pitchFamily="34" charset="0"/>
            </a:endParaRPr>
          </a:p>
          <a:p>
            <a:pPr algn="l" rtl="0" fontAlgn="base"/>
            <a:r>
              <a:rPr lang="en-GB" sz="1800" b="1" i="0">
                <a:solidFill>
                  <a:srgbClr val="081E47"/>
                </a:solidFill>
                <a:effectLst/>
                <a:latin typeface="Source Sans Pro" panose="020B0503030403020204" pitchFamily="34" charset="0"/>
              </a:rPr>
              <a:t>Look for: </a:t>
            </a:r>
            <a:r>
              <a:rPr lang="en-GB" sz="1800" b="0" i="0">
                <a:solidFill>
                  <a:srgbClr val="081E47"/>
                </a:solidFill>
                <a:effectLst/>
                <a:latin typeface="Source Sans Pro" panose="020B0503030403020204" pitchFamily="34" charset="0"/>
              </a:rPr>
              <a:t>        </a:t>
            </a:r>
            <a:endParaRPr lang="en-GB" b="0" i="0">
              <a:solidFill>
                <a:srgbClr val="081E47"/>
              </a:solidFill>
              <a:effectLst/>
              <a:latin typeface="Segoe UI" panose="020B0502040204020203" pitchFamily="34" charset="0"/>
            </a:endParaRPr>
          </a:p>
          <a:p>
            <a:pPr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Income less expenditure </a:t>
            </a:r>
          </a:p>
          <a:p>
            <a:endParaRPr lang="en-US"/>
          </a:p>
          <a:p>
            <a:r>
              <a:rPr lang="en-US" b="1"/>
              <a:t>ANSWER GIVEN ON NEXT SLIDE …</a:t>
            </a:r>
          </a:p>
        </p:txBody>
      </p:sp>
      <p:sp>
        <p:nvSpPr>
          <p:cNvPr id="4" name="Slide Number Placeholder 3"/>
          <p:cNvSpPr>
            <a:spLocks noGrp="1"/>
          </p:cNvSpPr>
          <p:nvPr>
            <p:ph type="sldNum" sz="quarter" idx="5"/>
          </p:nvPr>
        </p:nvSpPr>
        <p:spPr/>
        <p:txBody>
          <a:bodyPr/>
          <a:lstStyle/>
          <a:p>
            <a:fld id="{1B302216-AECB-E249-9832-754428E96F93}" type="slidenum">
              <a:rPr lang="en-US" smtClean="0"/>
              <a:t>12</a:t>
            </a:fld>
            <a:endParaRPr lang="en-US"/>
          </a:p>
        </p:txBody>
      </p:sp>
    </p:spTree>
    <p:extLst>
      <p:ext uri="{BB962C8B-B14F-4D97-AF65-F5344CB8AC3E}">
        <p14:creationId xmlns:p14="http://schemas.microsoft.com/office/powerpoint/2010/main" val="3801050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GB" sz="1800" b="0" i="0">
              <a:solidFill>
                <a:srgbClr val="081E47"/>
              </a:solidFill>
              <a:effectLst/>
              <a:latin typeface="Source Sans Pro" panose="020B0503030403020204" pitchFamily="34" charset="0"/>
              <a:ea typeface="Source Sans Pro"/>
            </a:endParaRPr>
          </a:p>
          <a:p>
            <a:pPr>
              <a:lnSpc>
                <a:spcPct val="150000"/>
              </a:lnSpc>
              <a:spcAft>
                <a:spcPts val="600"/>
              </a:spcAft>
            </a:pPr>
            <a:r>
              <a:rPr lang="en-GB" sz="1800" b="1">
                <a:solidFill>
                  <a:srgbClr val="081E47"/>
                </a:solidFill>
                <a:effectLst/>
                <a:latin typeface="Source Sans Pro" panose="020B0503030403020204" pitchFamily="34" charset="0"/>
                <a:ea typeface="Arial" panose="020B0604020202020204" pitchFamily="34" charset="0"/>
                <a:cs typeface="Arial" panose="020B0604020202020204" pitchFamily="34" charset="0"/>
              </a:rPr>
              <a:t>Facilitator note:</a:t>
            </a:r>
            <a:endParaRPr lang="en-GB" sz="1800">
              <a:solidFill>
                <a:srgbClr val="081E47"/>
              </a:solidFill>
              <a:effectLst/>
              <a:latin typeface="Source Sans Pro" panose="020B0503030403020204" pitchFamily="34" charset="0"/>
              <a:ea typeface="Arial" panose="020B0604020202020204" pitchFamily="34" charset="0"/>
              <a:cs typeface="Arial" panose="020B0604020202020204" pitchFamily="34" charset="0"/>
            </a:endParaRPr>
          </a:p>
          <a:p>
            <a:pPr fontAlgn="base"/>
            <a:r>
              <a:rPr lang="en-US" sz="1800">
                <a:solidFill>
                  <a:srgbClr val="081E47"/>
                </a:solidFill>
                <a:effectLst/>
                <a:latin typeface="Source Sans Pro" panose="020B0503030403020204" pitchFamily="34" charset="0"/>
                <a:ea typeface="Times New Roman" panose="02020603050405020304" pitchFamily="18" charset="0"/>
                <a:cs typeface="Calibri" panose="020F0502020204030204" pitchFamily="34" charset="0"/>
              </a:rPr>
              <a:t>Check here for understanding of these terms:</a:t>
            </a:r>
            <a:r>
              <a:rPr lang="en-US" sz="1800">
                <a:solidFill>
                  <a:srgbClr val="081E47"/>
                </a:solidFill>
                <a:effectLst/>
                <a:latin typeface="Arial" panose="020B0604020202020204" pitchFamily="34" charset="0"/>
                <a:ea typeface="Times New Roman" panose="02020603050405020304" pitchFamily="18" charset="0"/>
              </a:rPr>
              <a:t>​</a:t>
            </a:r>
            <a:endParaRPr lang="en-GB" sz="1800">
              <a:effectLst/>
              <a:latin typeface="Times New Roman" panose="02020603050405020304" pitchFamily="18" charset="0"/>
              <a:ea typeface="Times New Roman" panose="02020603050405020304" pitchFamily="18" charset="0"/>
            </a:endParaRPr>
          </a:p>
          <a:p>
            <a:pPr fontAlgn="base"/>
            <a:r>
              <a:rPr lang="en-US" sz="1800">
                <a:solidFill>
                  <a:srgbClr val="081E47"/>
                </a:solidFill>
                <a:effectLst/>
                <a:latin typeface="Source Sans Pro" panose="020B0503030403020204" pitchFamily="34" charset="0"/>
                <a:ea typeface="Times New Roman" panose="02020603050405020304" pitchFamily="18" charset="0"/>
                <a:cs typeface="Calibri" panose="020F0502020204030204" pitchFamily="34" charset="0"/>
              </a:rPr>
              <a:t>Income</a:t>
            </a:r>
            <a:r>
              <a:rPr lang="en-US" sz="1800">
                <a:solidFill>
                  <a:srgbClr val="081E47"/>
                </a:solidFill>
                <a:effectLst/>
                <a:latin typeface="Arial" panose="020B0604020202020204" pitchFamily="34" charset="0"/>
                <a:ea typeface="Times New Roman" panose="02020603050405020304" pitchFamily="18" charset="0"/>
              </a:rPr>
              <a:t>​</a:t>
            </a:r>
            <a:endParaRPr lang="en-GB" sz="1800">
              <a:effectLst/>
              <a:latin typeface="Times New Roman" panose="02020603050405020304" pitchFamily="18" charset="0"/>
              <a:ea typeface="Times New Roman" panose="02020603050405020304" pitchFamily="18" charset="0"/>
            </a:endParaRPr>
          </a:p>
          <a:p>
            <a:pPr fontAlgn="base"/>
            <a:r>
              <a:rPr lang="en-US" sz="1800">
                <a:solidFill>
                  <a:srgbClr val="081E47"/>
                </a:solidFill>
                <a:effectLst/>
                <a:latin typeface="Source Sans Pro" panose="020B0503030403020204" pitchFamily="34" charset="0"/>
                <a:ea typeface="Times New Roman" panose="02020603050405020304" pitchFamily="18" charset="0"/>
                <a:cs typeface="Calibri" panose="020F0502020204030204" pitchFamily="34" charset="0"/>
              </a:rPr>
              <a:t>Outgoings</a:t>
            </a:r>
            <a:endParaRPr lang="en-GB"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13</a:t>
            </a:fld>
            <a:endParaRPr lang="en-US"/>
          </a:p>
        </p:txBody>
      </p:sp>
    </p:spTree>
    <p:extLst>
      <p:ext uri="{BB962C8B-B14F-4D97-AF65-F5344CB8AC3E}">
        <p14:creationId xmlns:p14="http://schemas.microsoft.com/office/powerpoint/2010/main" val="3906898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***THIS SLIDE IS ANIMATED – CLICK AFTER GROUP HAS OFFERED SUGGESTIONS, TO SHOW THE ANSWERS ***</a:t>
            </a:r>
          </a:p>
          <a:p>
            <a:pPr algn="l" rtl="0" fontAlgn="base"/>
            <a:r>
              <a:rPr lang="en-GB" sz="1800" b="1" i="0">
                <a:solidFill>
                  <a:srgbClr val="081E47"/>
                </a:solidFill>
                <a:effectLst/>
                <a:latin typeface="Source Sans Pro" panose="020B0503030403020204" pitchFamily="34" charset="0"/>
              </a:rPr>
              <a:t>Get learners to start thinking about where money might come into them. </a:t>
            </a:r>
            <a:endParaRPr lang="en-GB" b="1" i="0">
              <a:solidFill>
                <a:srgbClr val="081E47"/>
              </a:solidFill>
              <a:effectLst/>
              <a:latin typeface="Source Sans Pro" panose="020B0503030403020204" pitchFamily="34" charset="0"/>
            </a:endParaRPr>
          </a:p>
          <a:p>
            <a:pPr algn="l" rtl="0" fontAlgn="base"/>
            <a:r>
              <a:rPr lang="en-GB" sz="1800" b="0" i="0">
                <a:solidFill>
                  <a:srgbClr val="081E47"/>
                </a:solidFill>
                <a:effectLst/>
                <a:latin typeface="Source Sans Pro" panose="020B0503030403020204" pitchFamily="34" charset="0"/>
              </a:rPr>
              <a:t> </a:t>
            </a:r>
            <a:endParaRPr lang="en-GB" b="0" i="0">
              <a:solidFill>
                <a:srgbClr val="081E47"/>
              </a:solidFill>
              <a:effectLst/>
              <a:latin typeface="Source Sans Pro" panose="020B0503030403020204" pitchFamily="34" charset="0"/>
            </a:endParaRPr>
          </a:p>
          <a:p>
            <a:pPr algn="l" rtl="0" fontAlgn="base"/>
            <a:r>
              <a:rPr lang="en-GB" sz="1800" b="1" i="0">
                <a:solidFill>
                  <a:srgbClr val="081E47"/>
                </a:solidFill>
                <a:effectLst/>
                <a:latin typeface="Source Sans Pro" panose="020B0503030403020204" pitchFamily="34" charset="0"/>
              </a:rPr>
              <a:t>Explain:</a:t>
            </a:r>
            <a:r>
              <a:rPr lang="en-GB" sz="1800" b="0" i="0">
                <a:solidFill>
                  <a:srgbClr val="081E47"/>
                </a:solidFill>
                <a:effectLst/>
                <a:latin typeface="Source Sans Pro" panose="020B0503030403020204" pitchFamily="34" charset="0"/>
              </a:rPr>
              <a:t> </a:t>
            </a:r>
            <a:endParaRPr lang="en-GB" b="0" i="0">
              <a:solidFill>
                <a:srgbClr val="081E47"/>
              </a:solidFill>
              <a:effectLst/>
              <a:latin typeface="Source Sans Pro" panose="020B0503030403020204" pitchFamily="34" charset="0"/>
            </a:endParaRPr>
          </a:p>
          <a:p>
            <a:pPr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Your income is anything that is a regular incoming payment, this could be weekly, monthly, quarterly etc. </a:t>
            </a:r>
          </a:p>
          <a:p>
            <a:pPr algn="l" rtl="0" fontAlgn="base"/>
            <a:r>
              <a:rPr lang="en-GB" sz="1800" b="0" i="0">
                <a:solidFill>
                  <a:srgbClr val="081E47"/>
                </a:solidFill>
                <a:effectLst/>
                <a:latin typeface="Source Sans Pro" panose="020B0503030403020204" pitchFamily="34" charset="0"/>
              </a:rPr>
              <a:t> </a:t>
            </a:r>
            <a:endParaRPr lang="en-GB" b="0" i="0">
              <a:solidFill>
                <a:srgbClr val="081E47"/>
              </a:solidFill>
              <a:effectLst/>
              <a:latin typeface="Source Sans Pro" panose="020B0503030403020204" pitchFamily="34" charset="0"/>
            </a:endParaRPr>
          </a:p>
          <a:p>
            <a:pPr algn="l" rtl="0" fontAlgn="base"/>
            <a:r>
              <a:rPr lang="en-GB" sz="1800" b="1" i="0">
                <a:solidFill>
                  <a:srgbClr val="081E47"/>
                </a:solidFill>
                <a:effectLst/>
                <a:latin typeface="Source Sans Pro" panose="020B0503030403020204" pitchFamily="34" charset="0"/>
              </a:rPr>
              <a:t>Ask:</a:t>
            </a:r>
            <a:r>
              <a:rPr lang="en-GB" sz="1800" b="0" i="0">
                <a:solidFill>
                  <a:srgbClr val="081E47"/>
                </a:solidFill>
                <a:effectLst/>
                <a:latin typeface="Source Sans Pro" panose="020B0503030403020204" pitchFamily="34" charset="0"/>
              </a:rPr>
              <a:t> </a:t>
            </a:r>
            <a:endParaRPr lang="en-GB" b="0" i="0">
              <a:solidFill>
                <a:srgbClr val="081E47"/>
              </a:solidFill>
              <a:effectLst/>
              <a:latin typeface="Source Sans Pro" panose="020B0503030403020204" pitchFamily="34" charset="0"/>
            </a:endParaRPr>
          </a:p>
          <a:p>
            <a:pPr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What are some possible sources of incoming money? </a:t>
            </a:r>
          </a:p>
          <a:p>
            <a:pPr algn="l" rtl="0" fontAlgn="base"/>
            <a:r>
              <a:rPr lang="en-GB" sz="1800" b="0" i="0">
                <a:solidFill>
                  <a:srgbClr val="081E47"/>
                </a:solidFill>
                <a:effectLst/>
                <a:latin typeface="Source Sans Pro" panose="020B0503030403020204" pitchFamily="34" charset="0"/>
              </a:rPr>
              <a:t> </a:t>
            </a:r>
            <a:endParaRPr lang="en-GB" b="0" i="0">
              <a:solidFill>
                <a:srgbClr val="081E47"/>
              </a:solidFill>
              <a:effectLst/>
              <a:latin typeface="Source Sans Pro" panose="020B0503030403020204" pitchFamily="34" charset="0"/>
            </a:endParaRPr>
          </a:p>
          <a:p>
            <a:pPr algn="l" rtl="0" fontAlgn="base"/>
            <a:r>
              <a:rPr lang="en-GB" sz="1800" b="1" i="0">
                <a:solidFill>
                  <a:srgbClr val="081E47"/>
                </a:solidFill>
                <a:effectLst/>
                <a:latin typeface="Source Sans Pro" panose="020B0503030403020204" pitchFamily="34" charset="0"/>
              </a:rPr>
              <a:t>Look for:        </a:t>
            </a:r>
            <a:r>
              <a:rPr lang="en-GB" sz="1800" b="0" i="0">
                <a:solidFill>
                  <a:srgbClr val="081E47"/>
                </a:solidFill>
                <a:effectLst/>
                <a:latin typeface="Source Sans Pro" panose="020B0503030403020204" pitchFamily="34" charset="0"/>
              </a:rPr>
              <a:t> </a:t>
            </a:r>
            <a:endParaRPr lang="en-GB" b="0" i="0">
              <a:solidFill>
                <a:srgbClr val="081E47"/>
              </a:solidFill>
              <a:effectLst/>
              <a:latin typeface="Source Sans Pro" panose="020B0503030403020204" pitchFamily="34" charset="0"/>
            </a:endParaRPr>
          </a:p>
          <a:p>
            <a:pPr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Wages </a:t>
            </a:r>
          </a:p>
          <a:p>
            <a:pPr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Pension </a:t>
            </a:r>
          </a:p>
          <a:p>
            <a:pPr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Benefits  </a:t>
            </a:r>
          </a:p>
          <a:p>
            <a:pPr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Child maintenance </a:t>
            </a:r>
          </a:p>
          <a:p>
            <a:pPr algn="l" rtl="0" fontAlgn="base">
              <a:buFont typeface="Arial" panose="020B0604020202020204" pitchFamily="34" charset="0"/>
              <a:buNone/>
            </a:pPr>
            <a:r>
              <a:rPr lang="en-GB" sz="1800" b="1" i="0">
                <a:solidFill>
                  <a:srgbClr val="081E47"/>
                </a:solidFill>
                <a:effectLst/>
                <a:latin typeface="Source Sans Pro" panose="020B0503030403020204" pitchFamily="34" charset="0"/>
              </a:rPr>
              <a:t>You might want to use flipchart / whiteboard to record their answers – there’s also space in their workbooks</a:t>
            </a:r>
          </a:p>
          <a:p>
            <a:pPr algn="l" rtl="0" fontAlgn="base">
              <a:buFont typeface="Arial" panose="020B0604020202020204" pitchFamily="34" charset="0"/>
              <a:buNone/>
            </a:pPr>
            <a:r>
              <a:rPr lang="en-GB" sz="1800" b="1" i="0">
                <a:solidFill>
                  <a:srgbClr val="081E47"/>
                </a:solidFill>
                <a:effectLst/>
                <a:latin typeface="Source Sans Pro" panose="020B0503030403020204" pitchFamily="34" charset="0"/>
              </a:rPr>
              <a:t>For online sessions, encourage learners to enter suggestions using the chat box</a:t>
            </a:r>
          </a:p>
          <a:p>
            <a:r>
              <a:rPr lang="en-US"/>
              <a:t>*** CLICK NOW TO REVEAL THE ANSWERS ***</a:t>
            </a:r>
          </a:p>
        </p:txBody>
      </p:sp>
      <p:sp>
        <p:nvSpPr>
          <p:cNvPr id="4" name="Slide Number Placeholder 3"/>
          <p:cNvSpPr>
            <a:spLocks noGrp="1"/>
          </p:cNvSpPr>
          <p:nvPr>
            <p:ph type="sldNum" sz="quarter" idx="5"/>
          </p:nvPr>
        </p:nvSpPr>
        <p:spPr/>
        <p:txBody>
          <a:bodyPr/>
          <a:lstStyle/>
          <a:p>
            <a:fld id="{1B302216-AECB-E249-9832-754428E96F93}" type="slidenum">
              <a:rPr lang="en-US" smtClean="0"/>
              <a:t>14</a:t>
            </a:fld>
            <a:endParaRPr lang="en-US"/>
          </a:p>
        </p:txBody>
      </p:sp>
    </p:spTree>
    <p:extLst>
      <p:ext uri="{BB962C8B-B14F-4D97-AF65-F5344CB8AC3E}">
        <p14:creationId xmlns:p14="http://schemas.microsoft.com/office/powerpoint/2010/main" val="3489862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Read out Ishan’s scenario:</a:t>
            </a:r>
          </a:p>
          <a:p>
            <a:pPr algn="l" rtl="0" fontAlgn="base">
              <a:buFont typeface="Arial" panose="020B0604020202020204" pitchFamily="34" charset="0"/>
              <a:buNone/>
            </a:pPr>
            <a:r>
              <a:rPr lang="en-GB" sz="1800" b="0" i="0">
                <a:solidFill>
                  <a:srgbClr val="081E47"/>
                </a:solidFill>
                <a:effectLst/>
                <a:latin typeface="Source Sans Pro" panose="020B0503030403020204" pitchFamily="34" charset="0"/>
              </a:rPr>
              <a:t>Ishan is struggling to work out his budget because he works for a delivery company and has a different income each month.  </a:t>
            </a:r>
          </a:p>
          <a:p>
            <a:pPr algn="l" rtl="0" fontAlgn="base">
              <a:buFont typeface="Arial" panose="020B0604020202020204" pitchFamily="34" charset="0"/>
              <a:buNone/>
            </a:pPr>
            <a:r>
              <a:rPr lang="en-GB" sz="1800" b="0" i="0">
                <a:solidFill>
                  <a:srgbClr val="081E47"/>
                </a:solidFill>
                <a:effectLst/>
                <a:latin typeface="Source Sans Pro" panose="020B0503030403020204" pitchFamily="34" charset="0"/>
              </a:rPr>
              <a:t>Ishan is the only wage earner at home. Some months he struggles to pay his bills whilst other months he has extra money left over.  </a:t>
            </a:r>
          </a:p>
          <a:p>
            <a:pPr algn="l" rtl="0" fontAlgn="base">
              <a:buFont typeface="Arial" panose="020B0604020202020204" pitchFamily="34" charset="0"/>
              <a:buNone/>
            </a:pPr>
            <a:r>
              <a:rPr lang="en-GB" sz="1800" b="0" i="0">
                <a:solidFill>
                  <a:srgbClr val="081E47"/>
                </a:solidFill>
                <a:effectLst/>
                <a:latin typeface="Source Sans Pro" panose="020B0503030403020204" pitchFamily="34" charset="0"/>
              </a:rPr>
              <a:t>He'd like to start putting away money towards an emergency fund for months when he isn't paid enough to meet all his outgoings. </a:t>
            </a:r>
          </a:p>
          <a:p>
            <a:pPr algn="l" rtl="0" fontAlgn="base">
              <a:buFont typeface="Arial" panose="020B0604020202020204" pitchFamily="34" charset="0"/>
              <a:buNone/>
            </a:pPr>
            <a:r>
              <a:rPr lang="en-GB" sz="1800" b="1" i="0">
                <a:solidFill>
                  <a:srgbClr val="081E47"/>
                </a:solidFill>
                <a:effectLst/>
                <a:latin typeface="Source Sans Pro" panose="020B0503030403020204" pitchFamily="34" charset="0"/>
              </a:rPr>
              <a:t>Ask:</a:t>
            </a:r>
          </a:p>
          <a:p>
            <a:pPr algn="l" rtl="0" fontAlgn="base">
              <a:buFont typeface="Arial" panose="020B0604020202020204" pitchFamily="34" charset="0"/>
              <a:buNone/>
            </a:pPr>
            <a:r>
              <a:rPr lang="en-GB" sz="1800" b="0" i="0">
                <a:solidFill>
                  <a:srgbClr val="081E47"/>
                </a:solidFill>
                <a:effectLst/>
                <a:latin typeface="Source Sans Pro" panose="020B0503030403020204" pitchFamily="34" charset="0"/>
              </a:rPr>
              <a:t>How could Ishan calculate his average monthly income? </a:t>
            </a: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15</a:t>
            </a:fld>
            <a:endParaRPr lang="en-US"/>
          </a:p>
        </p:txBody>
      </p:sp>
    </p:spTree>
    <p:extLst>
      <p:ext uri="{BB962C8B-B14F-4D97-AF65-F5344CB8AC3E}">
        <p14:creationId xmlns:p14="http://schemas.microsoft.com/office/powerpoint/2010/main" val="3622365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Explain:</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You may have irregular income, just like Ishan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To calculate his income, he adds together 3 or 6 months' earnings then divides that number by the number of months used.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Let’s work through this example: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(at this point, you can mention all these details are in their workbooks, so they can follow from there if they prefer / can’t see the screen)</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He earns £800 in January</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Then he earns £1,500 in February</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And in March, he earns £1000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Added together these come to a total of £3,300.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16</a:t>
            </a:fld>
            <a:endParaRPr lang="en-US"/>
          </a:p>
        </p:txBody>
      </p:sp>
    </p:spTree>
    <p:extLst>
      <p:ext uri="{BB962C8B-B14F-4D97-AF65-F5344CB8AC3E}">
        <p14:creationId xmlns:p14="http://schemas.microsoft.com/office/powerpoint/2010/main" val="3652841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Explain:</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Now, looking on the right of the screen, we start with that total for all 3 months.</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And we divide that by the number of months used to calculate the total) – that’s 3 – to give the average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17</a:t>
            </a:fld>
            <a:endParaRPr lang="en-US"/>
          </a:p>
        </p:txBody>
      </p:sp>
    </p:spTree>
    <p:extLst>
      <p:ext uri="{BB962C8B-B14F-4D97-AF65-F5344CB8AC3E}">
        <p14:creationId xmlns:p14="http://schemas.microsoft.com/office/powerpoint/2010/main" val="42754228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Explain:</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So Ishan has an average income of £1,100.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18</a:t>
            </a:fld>
            <a:endParaRPr lang="en-US"/>
          </a:p>
        </p:txBody>
      </p:sp>
    </p:spTree>
    <p:extLst>
      <p:ext uri="{BB962C8B-B14F-4D97-AF65-F5344CB8AC3E}">
        <p14:creationId xmlns:p14="http://schemas.microsoft.com/office/powerpoint/2010/main" val="506392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Explain:</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​Once you’ve worked out your income, it’s time to look at your outgoings.</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Ask:</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What type of outgoings might you have? Take a look at Beth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Talk through Beth’s outgoings scenario:</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Beth lives in a flat that she shares with two others. She takes the bus to work. In the evenings, she likes to go out with her friends. When she started work, she got a credit card, but she found it all too easy to overspend on it. So she’s trying hard not to use it now, and I</a:t>
            </a:r>
          </a:p>
          <a:p>
            <a:pPr algn="l" rtl="0" fontAlgn="base"/>
            <a:r>
              <a:rPr lang="en-GB" sz="1800" b="0" i="0" u="none" strike="noStrike">
                <a:solidFill>
                  <a:srgbClr val="081E47"/>
                </a:solidFill>
                <a:effectLst/>
                <a:latin typeface="Source Sans Pro" panose="020B0503030403020204" pitchFamily="34" charset="0"/>
              </a:rPr>
              <a:t>She had also fallen behind in her Council Tax payments so she's called them up and arranged to pay extra each month until the debt is paid off.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19</a:t>
            </a:fld>
            <a:endParaRPr lang="en-US"/>
          </a:p>
        </p:txBody>
      </p:sp>
    </p:spTree>
    <p:extLst>
      <p:ext uri="{BB962C8B-B14F-4D97-AF65-F5344CB8AC3E}">
        <p14:creationId xmlns:p14="http://schemas.microsoft.com/office/powerpoint/2010/main" val="1280040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a:t>
            </a:fld>
            <a:endParaRPr lang="en-US"/>
          </a:p>
        </p:txBody>
      </p:sp>
    </p:spTree>
    <p:extLst>
      <p:ext uri="{BB962C8B-B14F-4D97-AF65-F5344CB8AC3E}">
        <p14:creationId xmlns:p14="http://schemas.microsoft.com/office/powerpoint/2010/main" val="1772662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u="none" strike="noStrike">
                <a:solidFill>
                  <a:srgbClr val="000000"/>
                </a:solidFill>
                <a:effectLst/>
                <a:latin typeface="Calibri" panose="020F0502020204030204" pitchFamily="34" charset="0"/>
              </a:rPr>
              <a:t>***THIS SLIDE IS ANIMATED – CLICK AFTER GROUP HAS OFFERED SUGGESTIONS, TO SHOW THE ANSWERS ***</a:t>
            </a:r>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Ask:</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What are her outgoings?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Look for:       </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Utility bills (electric, water, gas)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Food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Mortgage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Internet/phone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Insurance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Council tax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Bus fare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Credit card</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Finance repayments (credit card)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Debt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1" i="0" u="none" strike="noStrike">
                <a:solidFill>
                  <a:srgbClr val="081E47"/>
                </a:solidFill>
                <a:effectLst/>
                <a:latin typeface="Source Sans Pro" panose="020B0503030403020204" pitchFamily="34" charset="0"/>
              </a:rPr>
              <a:t>Use flipchart / whiteboard to note their answers (and / or they can use the space in their workbooks</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For online sessions, encourage learners to enter suggestions using the chat box</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US" sz="1800" b="1" i="0" u="none" strike="noStrike">
                <a:solidFill>
                  <a:srgbClr val="000000"/>
                </a:solidFill>
                <a:effectLst/>
                <a:latin typeface="Calibri" panose="020F0502020204030204" pitchFamily="34" charset="0"/>
              </a:rPr>
              <a:t>*** CLICK NOW TO REVEAL THE ANSWERS ***</a:t>
            </a:r>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1" i="0" u="none" strike="noStrike">
                <a:solidFill>
                  <a:srgbClr val="000000"/>
                </a:solidFill>
                <a:effectLst/>
                <a:latin typeface="Calibri" panose="020F0502020204030204" pitchFamily="34" charset="0"/>
              </a:rPr>
              <a:t>Explain:</a:t>
            </a:r>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Someone else may also have other outgoings such as: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AvenirNext LT Pro Regular"/>
              </a:rPr>
              <a:t>Running costs for their car</a:t>
            </a:r>
            <a:r>
              <a:rPr lang="en-GB" sz="1800" b="0" i="0">
                <a:solidFill>
                  <a:srgbClr val="081E47"/>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AvenirNext LT Pro Regular"/>
              </a:rPr>
              <a:t>TV streaming subscriptions</a:t>
            </a:r>
            <a:endParaRPr lang="en-GB"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AvenirNext LT Pro Regular"/>
              </a:rPr>
              <a:t>Irregular payments </a:t>
            </a:r>
            <a:r>
              <a:rPr lang="en-GB" sz="1800" b="0" i="0">
                <a:solidFill>
                  <a:srgbClr val="081E47"/>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20</a:t>
            </a:fld>
            <a:endParaRPr lang="en-US"/>
          </a:p>
        </p:txBody>
      </p:sp>
    </p:spTree>
    <p:extLst>
      <p:ext uri="{BB962C8B-B14F-4D97-AF65-F5344CB8AC3E}">
        <p14:creationId xmlns:p14="http://schemas.microsoft.com/office/powerpoint/2010/main" val="259462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GB" sz="1800" b="1" i="0">
                <a:solidFill>
                  <a:srgbClr val="081E47"/>
                </a:solidFill>
                <a:effectLst/>
                <a:latin typeface="Source Sans Pro" panose="020B0503030403020204" pitchFamily="34" charset="0"/>
              </a:rPr>
              <a:t>Get learners to start thinking about where money might need to be paid to </a:t>
            </a:r>
          </a:p>
          <a:p>
            <a:pPr algn="l" rtl="0" fontAlgn="base"/>
            <a:r>
              <a:rPr lang="en-GB" sz="1800" b="0" i="0">
                <a:solidFill>
                  <a:srgbClr val="081E47"/>
                </a:solidFill>
                <a:effectLst/>
                <a:latin typeface="Source Sans Pro" panose="020B0503030403020204" pitchFamily="34" charset="0"/>
              </a:rPr>
              <a:t> </a:t>
            </a:r>
            <a:endParaRPr lang="en-GB" b="0" i="0">
              <a:solidFill>
                <a:srgbClr val="081E47"/>
              </a:solidFill>
              <a:effectLst/>
              <a:latin typeface="Source Sans Pro" panose="020B0503030403020204" pitchFamily="34" charset="0"/>
            </a:endParaRPr>
          </a:p>
          <a:p>
            <a:pPr algn="l" rtl="0" fontAlgn="base"/>
            <a:r>
              <a:rPr lang="en-GB" sz="1800" b="1" i="0">
                <a:solidFill>
                  <a:srgbClr val="081E47"/>
                </a:solidFill>
                <a:effectLst/>
                <a:latin typeface="Source Sans Pro" panose="020B0503030403020204" pitchFamily="34" charset="0"/>
              </a:rPr>
              <a:t>Ask:</a:t>
            </a:r>
            <a:r>
              <a:rPr lang="en-GB" sz="1800" b="0" i="0">
                <a:solidFill>
                  <a:srgbClr val="081E47"/>
                </a:solidFill>
                <a:effectLst/>
                <a:latin typeface="Source Sans Pro" panose="020B0503030403020204" pitchFamily="34" charset="0"/>
              </a:rPr>
              <a:t> </a:t>
            </a:r>
            <a:endParaRPr lang="en-GB" b="0" i="0">
              <a:solidFill>
                <a:srgbClr val="081E47"/>
              </a:solidFill>
              <a:effectLst/>
              <a:latin typeface="Source Sans Pro" panose="020B0503030403020204" pitchFamily="34" charset="0"/>
            </a:endParaRPr>
          </a:p>
          <a:p>
            <a:pPr algn="l" rtl="0" fontAlgn="base">
              <a:buFont typeface="Arial" panose="020B0604020202020204" pitchFamily="34" charset="0"/>
              <a:buNone/>
            </a:pPr>
            <a:r>
              <a:rPr lang="en-GB" sz="1800" b="0" i="0">
                <a:solidFill>
                  <a:srgbClr val="081E47"/>
                </a:solidFill>
                <a:effectLst/>
                <a:latin typeface="Source Sans Pro" panose="020B0503030403020204" pitchFamily="34" charset="0"/>
              </a:rPr>
              <a:t>What type of outgoings might you have? Take a look at Alek </a:t>
            </a:r>
          </a:p>
          <a:p>
            <a:pPr algn="l" rtl="0" fontAlgn="base">
              <a:buFont typeface="Arial" panose="020B0604020202020204" pitchFamily="34" charset="0"/>
              <a:buNone/>
            </a:pPr>
            <a:endParaRPr lang="en-GB" sz="1800" b="0" i="0">
              <a:solidFill>
                <a:srgbClr val="081E47"/>
              </a:solidFill>
              <a:effectLst/>
              <a:latin typeface="Source Sans Pro" panose="020B0503030403020204" pitchFamily="34" charset="0"/>
            </a:endParaRPr>
          </a:p>
          <a:p>
            <a:pPr algn="l" rtl="0" fontAlgn="base">
              <a:buFont typeface="Arial" panose="020B0604020202020204" pitchFamily="34" charset="0"/>
              <a:buNone/>
            </a:pPr>
            <a:r>
              <a:rPr lang="en-GB" sz="1800" b="1" i="0">
                <a:solidFill>
                  <a:srgbClr val="081E47"/>
                </a:solidFill>
                <a:effectLst/>
                <a:latin typeface="Source Sans Pro" panose="020B0503030403020204" pitchFamily="34" charset="0"/>
              </a:rPr>
              <a:t>Talk through the scenario:</a:t>
            </a:r>
          </a:p>
          <a:p>
            <a:pPr algn="l" rtl="0" fontAlgn="base">
              <a:buFont typeface="Arial" panose="020B0604020202020204" pitchFamily="34" charset="0"/>
              <a:buNone/>
            </a:pPr>
            <a:r>
              <a:rPr lang="en-GB" sz="1800" b="0" i="0">
                <a:solidFill>
                  <a:srgbClr val="081E47"/>
                </a:solidFill>
                <a:effectLst/>
                <a:latin typeface="Source Sans Pro" panose="020B0503030403020204" pitchFamily="34" charset="0"/>
              </a:rPr>
              <a:t>Alek lives alone in a flat she bought two years ago. She takes the bus to work. In her spare time, she likes to go to the gym. When she needed to buy a new washing machine she took out a small loan to pay for it which she needs to pay back every month. Alek had also fallen behind in her Council Tax payments so she's called them up and arranged to pay extra each month until the debt is paid off. </a:t>
            </a:r>
          </a:p>
          <a:p>
            <a:pPr algn="l" rtl="0" fontAlgn="base">
              <a:buFont typeface="Arial" panose="020B0604020202020204" pitchFamily="34" charset="0"/>
              <a:buNone/>
            </a:pPr>
            <a:endParaRPr lang="en-GB" sz="1800" b="0" i="0">
              <a:solidFill>
                <a:srgbClr val="081E47"/>
              </a:solidFill>
              <a:effectLst/>
              <a:latin typeface="Source Sans Pro" panose="020B050303040302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21</a:t>
            </a:fld>
            <a:endParaRPr lang="en-US"/>
          </a:p>
        </p:txBody>
      </p:sp>
    </p:spTree>
    <p:extLst>
      <p:ext uri="{BB962C8B-B14F-4D97-AF65-F5344CB8AC3E}">
        <p14:creationId xmlns:p14="http://schemas.microsoft.com/office/powerpoint/2010/main" val="9223387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800" b="1"/>
              <a:t>***THIS SLIDE IS ANIMATED – CLICK AFTER GROUP HAS OFFERED SUGGESTIONS, TO SHOW THE ANSWERS ***</a:t>
            </a:r>
          </a:p>
          <a:p>
            <a:pPr algn="l" rtl="0" fontAlgn="base"/>
            <a:endParaRPr lang="en-GB" sz="1800" b="1" i="0">
              <a:solidFill>
                <a:srgbClr val="081E47"/>
              </a:solidFill>
              <a:effectLst/>
              <a:latin typeface="Source Sans Pro" panose="020B0503030403020204" pitchFamily="34" charset="0"/>
            </a:endParaRPr>
          </a:p>
          <a:p>
            <a:pPr algn="l" rtl="0" fontAlgn="base"/>
            <a:r>
              <a:rPr lang="en-GB" sz="1800" b="1" i="0">
                <a:solidFill>
                  <a:srgbClr val="081E47"/>
                </a:solidFill>
                <a:effectLst/>
                <a:latin typeface="Source Sans Pro" panose="020B0503030403020204" pitchFamily="34" charset="0"/>
              </a:rPr>
              <a:t>Ask:</a:t>
            </a:r>
            <a:r>
              <a:rPr lang="en-GB" sz="1800" b="0" i="0">
                <a:solidFill>
                  <a:srgbClr val="081E47"/>
                </a:solidFill>
                <a:effectLst/>
                <a:latin typeface="Source Sans Pro" panose="020B0503030403020204" pitchFamily="34" charset="0"/>
              </a:rPr>
              <a:t> </a:t>
            </a:r>
            <a:endParaRPr lang="en-GB" b="0" i="0">
              <a:solidFill>
                <a:srgbClr val="081E47"/>
              </a:solidFill>
              <a:effectLst/>
              <a:latin typeface="Segoe UI" panose="020B0502040204020203" pitchFamily="34" charset="0"/>
            </a:endParaRPr>
          </a:p>
          <a:p>
            <a:pPr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What are her outgoings? </a:t>
            </a:r>
          </a:p>
          <a:p>
            <a:pPr algn="l" rtl="0" fontAlgn="base"/>
            <a:r>
              <a:rPr lang="en-GB" sz="1800" b="0" i="0">
                <a:solidFill>
                  <a:srgbClr val="081E47"/>
                </a:solidFill>
                <a:effectLst/>
                <a:latin typeface="Source Sans Pro" panose="020B0503030403020204" pitchFamily="34" charset="0"/>
              </a:rPr>
              <a:t> </a:t>
            </a:r>
            <a:endParaRPr lang="en-GB" b="0" i="0">
              <a:solidFill>
                <a:srgbClr val="081E47"/>
              </a:solidFill>
              <a:effectLst/>
              <a:latin typeface="Segoe UI" panose="020B0502040204020203" pitchFamily="34" charset="0"/>
            </a:endParaRPr>
          </a:p>
          <a:p>
            <a:pPr algn="l" rtl="0" fontAlgn="base"/>
            <a:r>
              <a:rPr lang="en-GB" sz="1800" b="1" i="0">
                <a:solidFill>
                  <a:srgbClr val="081E47"/>
                </a:solidFill>
                <a:effectLst/>
                <a:latin typeface="Source Sans Pro" panose="020B0503030403020204" pitchFamily="34" charset="0"/>
              </a:rPr>
              <a:t>Look for:       </a:t>
            </a:r>
            <a:r>
              <a:rPr lang="en-GB" sz="1800" b="0" i="0">
                <a:solidFill>
                  <a:srgbClr val="081E47"/>
                </a:solidFill>
                <a:effectLst/>
                <a:latin typeface="Source Sans Pro" panose="020B0503030403020204" pitchFamily="34" charset="0"/>
              </a:rPr>
              <a:t> </a:t>
            </a:r>
            <a:endParaRPr lang="en-GB" b="0" i="0">
              <a:solidFill>
                <a:srgbClr val="081E47"/>
              </a:solidFill>
              <a:effectLst/>
              <a:latin typeface="Segoe UI" panose="020B0502040204020203" pitchFamily="34" charset="0"/>
            </a:endParaRPr>
          </a:p>
          <a:p>
            <a:pPr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Utility bills (electric, water, gas) </a:t>
            </a:r>
          </a:p>
          <a:p>
            <a:pPr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Food </a:t>
            </a:r>
          </a:p>
          <a:p>
            <a:pPr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Mortgage </a:t>
            </a:r>
          </a:p>
          <a:p>
            <a:pPr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Internet/phone </a:t>
            </a:r>
          </a:p>
          <a:p>
            <a:pPr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Insurance </a:t>
            </a:r>
          </a:p>
          <a:p>
            <a:pPr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Council tax </a:t>
            </a:r>
          </a:p>
          <a:p>
            <a:pPr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Bus fare </a:t>
            </a:r>
          </a:p>
          <a:p>
            <a:pPr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Subscriptions (Gym) </a:t>
            </a:r>
          </a:p>
          <a:p>
            <a:pPr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Finance payments (loans) </a:t>
            </a:r>
          </a:p>
          <a:p>
            <a:pPr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Debt </a:t>
            </a:r>
          </a:p>
          <a:p>
            <a:pPr algn="l" rtl="0" fontAlgn="base">
              <a:buFont typeface="Arial" panose="020B0604020202020204" pitchFamily="34" charset="0"/>
              <a:buNone/>
            </a:pPr>
            <a:r>
              <a:rPr lang="en-GB" sz="1200" b="1" i="0">
                <a:solidFill>
                  <a:srgbClr val="081E47"/>
                </a:solidFill>
                <a:effectLst/>
                <a:latin typeface="Source Sans Pro" panose="020B0503030403020204" pitchFamily="34" charset="0"/>
              </a:rPr>
              <a:t>You might want to use flipchart / whiteboard to record their answers – there’s also space in their workbooks</a:t>
            </a:r>
          </a:p>
          <a:p>
            <a:pPr algn="l" rtl="0" fontAlgn="base">
              <a:buFont typeface="Arial" panose="020B0604020202020204" pitchFamily="34" charset="0"/>
              <a:buNone/>
            </a:pPr>
            <a:r>
              <a:rPr lang="en-GB" sz="1200" b="1" i="0">
                <a:solidFill>
                  <a:srgbClr val="081E47"/>
                </a:solidFill>
                <a:effectLst/>
                <a:latin typeface="Source Sans Pro" panose="020B0503030403020204" pitchFamily="34" charset="0"/>
              </a:rPr>
              <a:t>For online sessions, encourage learners to enter suggestions using the chat box</a:t>
            </a:r>
          </a:p>
          <a:p>
            <a:r>
              <a:rPr lang="en-US" b="1"/>
              <a:t>*** CLICK NOW TO REVEAL THE ANSWERS ***</a:t>
            </a:r>
          </a:p>
          <a:p>
            <a:r>
              <a:rPr lang="en-US" b="1"/>
              <a:t>Explain:</a:t>
            </a:r>
          </a:p>
          <a:p>
            <a:pPr algn="l" rtl="0" fontAlgn="base">
              <a:buFont typeface="Arial" panose="020B0604020202020204" pitchFamily="34" charset="0"/>
              <a:buNone/>
            </a:pPr>
            <a:r>
              <a:rPr lang="en-GB" sz="1800" b="0" i="0">
                <a:solidFill>
                  <a:srgbClr val="081E47"/>
                </a:solidFill>
                <a:effectLst/>
                <a:latin typeface="Source Sans Pro" panose="020B0503030403020204" pitchFamily="34" charset="0"/>
              </a:rPr>
              <a:t>Someone else may also have other outgoings such as: </a:t>
            </a:r>
          </a:p>
          <a:p>
            <a:pPr algn="l" rtl="0" fontAlgn="base">
              <a:buFont typeface="Arial" panose="020B0604020202020204" pitchFamily="34" charset="0"/>
              <a:buChar char="•"/>
            </a:pPr>
            <a:r>
              <a:rPr lang="en-GB" sz="1800" b="0" i="0">
                <a:solidFill>
                  <a:srgbClr val="081E47"/>
                </a:solidFill>
                <a:effectLst/>
                <a:latin typeface="AvenirNext LT Pro Regular"/>
              </a:rPr>
              <a:t>Petrol </a:t>
            </a:r>
            <a:endParaRPr lang="en-GB" sz="1800" b="0" i="0">
              <a:solidFill>
                <a:srgbClr val="000000"/>
              </a:solidFill>
              <a:effectLst/>
              <a:latin typeface="AvenirNext LT Pro Regular"/>
            </a:endParaRPr>
          </a:p>
          <a:p>
            <a:pPr algn="l" rtl="0" fontAlgn="base">
              <a:buFont typeface="Arial" panose="020B0604020202020204" pitchFamily="34" charset="0"/>
              <a:buChar char="•"/>
            </a:pPr>
            <a:r>
              <a:rPr lang="en-GB" sz="1800" b="0" i="0">
                <a:solidFill>
                  <a:srgbClr val="081E47"/>
                </a:solidFill>
                <a:effectLst/>
                <a:latin typeface="AvenirNext LT Pro Regular"/>
              </a:rPr>
              <a:t>Credit cards </a:t>
            </a:r>
            <a:endParaRPr lang="en-GB" sz="1800" b="0" i="0">
              <a:solidFill>
                <a:srgbClr val="000000"/>
              </a:solidFill>
              <a:effectLst/>
              <a:latin typeface="AvenirNext LT Pro Regular"/>
            </a:endParaRPr>
          </a:p>
          <a:p>
            <a:pPr algn="l" rtl="0" fontAlgn="base">
              <a:buFont typeface="Arial" panose="020B0604020202020204" pitchFamily="34" charset="0"/>
              <a:buChar char="•"/>
            </a:pPr>
            <a:r>
              <a:rPr lang="en-GB" sz="1800" b="0" i="0">
                <a:solidFill>
                  <a:srgbClr val="081E47"/>
                </a:solidFill>
                <a:effectLst/>
                <a:latin typeface="AvenirNext LT Pro Regular"/>
              </a:rPr>
              <a:t>Irregular payments </a:t>
            </a:r>
            <a:endParaRPr lang="en-GB" sz="1800" b="0" i="0">
              <a:solidFill>
                <a:srgbClr val="000000"/>
              </a:solidFill>
              <a:effectLst/>
              <a:latin typeface="AvenirNext LT Pro Regular"/>
            </a:endParaRPr>
          </a:p>
          <a:p>
            <a:endParaRPr lang="en-US" b="1"/>
          </a:p>
        </p:txBody>
      </p:sp>
      <p:sp>
        <p:nvSpPr>
          <p:cNvPr id="4" name="Slide Number Placeholder 3"/>
          <p:cNvSpPr>
            <a:spLocks noGrp="1"/>
          </p:cNvSpPr>
          <p:nvPr>
            <p:ph type="sldNum" sz="quarter" idx="5"/>
          </p:nvPr>
        </p:nvSpPr>
        <p:spPr/>
        <p:txBody>
          <a:bodyPr/>
          <a:lstStyle/>
          <a:p>
            <a:fld id="{1B302216-AECB-E249-9832-754428E96F93}" type="slidenum">
              <a:rPr lang="en-US" smtClean="0"/>
              <a:t>22</a:t>
            </a:fld>
            <a:endParaRPr lang="en-US"/>
          </a:p>
        </p:txBody>
      </p:sp>
    </p:spTree>
    <p:extLst>
      <p:ext uri="{BB962C8B-B14F-4D97-AF65-F5344CB8AC3E}">
        <p14:creationId xmlns:p14="http://schemas.microsoft.com/office/powerpoint/2010/main" val="25971781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GB" sz="1800" b="0" i="0">
                <a:solidFill>
                  <a:srgbClr val="081E47"/>
                </a:solidFill>
                <a:effectLst/>
                <a:latin typeface="Source Sans Pro" panose="020B0503030403020204" pitchFamily="34" charset="0"/>
              </a:rPr>
              <a:t>​</a:t>
            </a:r>
            <a:endParaRPr lang="en-GB" sz="1800" b="0" i="0">
              <a:solidFill>
                <a:srgbClr val="444444"/>
              </a:solidFill>
              <a:effectLst/>
              <a:latin typeface="Arial" panose="020B0604020202020204" pitchFamily="34" charset="0"/>
            </a:endParaRPr>
          </a:p>
          <a:p>
            <a:pPr algn="l" rtl="0" fontAlgn="base"/>
            <a:r>
              <a:rPr lang="en-GB" sz="1800" b="1" i="0" u="none" strike="noStrike">
                <a:solidFill>
                  <a:srgbClr val="081E47"/>
                </a:solidFill>
                <a:effectLst/>
                <a:latin typeface="Source Sans Pro" panose="020B0503030403020204" pitchFamily="34" charset="0"/>
              </a:rPr>
              <a:t>Introduce Jo’s story – we’re going to look at her details and work out her budget</a:t>
            </a:r>
            <a:endParaRPr lang="en-GB"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23</a:t>
            </a:fld>
            <a:endParaRPr lang="en-US"/>
          </a:p>
        </p:txBody>
      </p:sp>
    </p:spTree>
    <p:extLst>
      <p:ext uri="{BB962C8B-B14F-4D97-AF65-F5344CB8AC3E}">
        <p14:creationId xmlns:p14="http://schemas.microsoft.com/office/powerpoint/2010/main" val="41721013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Activity part 1</a:t>
            </a:r>
          </a:p>
          <a:p>
            <a:pPr marL="285750" indent="-285750"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Hand out calculators</a:t>
            </a:r>
          </a:p>
          <a:p>
            <a:pPr marL="285750" indent="-285750"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Individually / in groups – they work out Jo’s income</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None/>
            </a:pPr>
            <a:endParaRPr lang="en-GB" sz="1800" b="1" i="0">
              <a:solidFill>
                <a:srgbClr val="081E47"/>
              </a:solidFill>
              <a:effectLst/>
              <a:latin typeface="Source Sans Pro" panose="020B0503030403020204" pitchFamily="34" charset="0"/>
            </a:endParaRPr>
          </a:p>
          <a:p>
            <a:pPr algn="l" rtl="0" fontAlgn="base">
              <a:buFont typeface="Arial" panose="020B0604020202020204" pitchFamily="34" charset="0"/>
              <a:buNone/>
            </a:pPr>
            <a:r>
              <a:rPr lang="en-GB" sz="1800" b="1" i="0">
                <a:solidFill>
                  <a:srgbClr val="081E47"/>
                </a:solidFill>
                <a:effectLst/>
                <a:latin typeface="Source Sans Pro" panose="020B0503030403020204" pitchFamily="34" charset="0"/>
              </a:rPr>
              <a:t>ANSWER ON NEXT SLIDE</a:t>
            </a:r>
            <a:endParaRPr lang="en-GB" sz="1800" b="1" i="0">
              <a:solidFill>
                <a:srgbClr val="444444"/>
              </a:solidFill>
              <a:effectLst/>
              <a:latin typeface="Arial" panose="020B060402020202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24</a:t>
            </a:fld>
            <a:endParaRPr lang="en-US"/>
          </a:p>
        </p:txBody>
      </p:sp>
    </p:spTree>
    <p:extLst>
      <p:ext uri="{BB962C8B-B14F-4D97-AF65-F5344CB8AC3E}">
        <p14:creationId xmlns:p14="http://schemas.microsoft.com/office/powerpoint/2010/main" val="11774301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GB"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25</a:t>
            </a:fld>
            <a:endParaRPr lang="en-US"/>
          </a:p>
        </p:txBody>
      </p:sp>
    </p:spTree>
    <p:extLst>
      <p:ext uri="{BB962C8B-B14F-4D97-AF65-F5344CB8AC3E}">
        <p14:creationId xmlns:p14="http://schemas.microsoft.com/office/powerpoint/2010/main" val="1541745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Activity part 2</a:t>
            </a:r>
          </a:p>
          <a:p>
            <a:pPr marL="285750" indent="-285750"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Individually / in groups – they work out Jo’s total outgoings</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None/>
            </a:pPr>
            <a:endParaRPr lang="en-GB" sz="1800" b="1" i="0">
              <a:solidFill>
                <a:srgbClr val="081E47"/>
              </a:solidFill>
              <a:effectLst/>
              <a:latin typeface="Source Sans Pro" panose="020B0503030403020204" pitchFamily="34" charset="0"/>
            </a:endParaRPr>
          </a:p>
          <a:p>
            <a:pPr algn="l" rtl="0" fontAlgn="base">
              <a:buFont typeface="Arial" panose="020B0604020202020204" pitchFamily="34" charset="0"/>
              <a:buNone/>
            </a:pPr>
            <a:r>
              <a:rPr lang="en-GB" sz="1800" b="1" i="0">
                <a:solidFill>
                  <a:srgbClr val="081E47"/>
                </a:solidFill>
                <a:effectLst/>
                <a:latin typeface="Source Sans Pro" panose="020B0503030403020204" pitchFamily="34" charset="0"/>
              </a:rPr>
              <a:t>ANSWER ON NEXT SLIDE</a:t>
            </a:r>
            <a:endParaRPr lang="en-GB" sz="1800" b="1" i="0">
              <a:solidFill>
                <a:srgbClr val="444444"/>
              </a:solidFill>
              <a:effectLst/>
              <a:latin typeface="Arial" panose="020B0604020202020204" pitchFamily="34" charset="0"/>
            </a:endParaRPr>
          </a:p>
          <a:p>
            <a:pPr algn="l" rtl="0" fontAlgn="base"/>
            <a:endParaRPr lang="en-GB" sz="1800" b="1" i="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26</a:t>
            </a:fld>
            <a:endParaRPr lang="en-US"/>
          </a:p>
        </p:txBody>
      </p:sp>
    </p:spTree>
    <p:extLst>
      <p:ext uri="{BB962C8B-B14F-4D97-AF65-F5344CB8AC3E}">
        <p14:creationId xmlns:p14="http://schemas.microsoft.com/office/powerpoint/2010/main" val="24506926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GB" sz="1800" b="1" i="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27</a:t>
            </a:fld>
            <a:endParaRPr lang="en-US"/>
          </a:p>
        </p:txBody>
      </p:sp>
    </p:spTree>
    <p:extLst>
      <p:ext uri="{BB962C8B-B14F-4D97-AF65-F5344CB8AC3E}">
        <p14:creationId xmlns:p14="http://schemas.microsoft.com/office/powerpoint/2010/main" val="34358900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Activity part 3</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Work out the difference between Jo’s income and outgoings</a:t>
            </a:r>
          </a:p>
          <a:p>
            <a:pPr algn="l" rtl="0" fontAlgn="base">
              <a:buFont typeface="Arial" panose="020B0604020202020204" pitchFamily="34" charset="0"/>
              <a:buNone/>
            </a:pPr>
            <a:r>
              <a:rPr lang="en-GB" sz="1800" b="0" i="0" u="none" strike="noStrike">
                <a:solidFill>
                  <a:srgbClr val="081E47"/>
                </a:solidFill>
                <a:effectLst/>
                <a:latin typeface="Source Sans Pro" panose="020B0503030403020204" pitchFamily="34" charset="0"/>
              </a:rPr>
              <a:t>ANSWER</a:t>
            </a:r>
            <a:r>
              <a:rPr lang="en-GB" sz="1800" b="1" i="0" u="none" strike="noStrike">
                <a:solidFill>
                  <a:srgbClr val="081E47"/>
                </a:solidFill>
                <a:effectLst/>
                <a:latin typeface="Source Sans Pro" panose="020B0503030403020204" pitchFamily="34" charset="0"/>
              </a:rPr>
              <a:t> ON NEXT SLIDE</a:t>
            </a:r>
          </a:p>
          <a:p>
            <a:pPr algn="l" rtl="0" fontAlgn="base"/>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28</a:t>
            </a:fld>
            <a:endParaRPr lang="en-US"/>
          </a:p>
        </p:txBody>
      </p:sp>
    </p:spTree>
    <p:extLst>
      <p:ext uri="{BB962C8B-B14F-4D97-AF65-F5344CB8AC3E}">
        <p14:creationId xmlns:p14="http://schemas.microsoft.com/office/powerpoint/2010/main" val="21906346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Ask them for ideas or suggestions they would give to Jo to help her reduce her outgoings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Explain:</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There are many ways you can reduce your outgoings, start with things like comparison sites </a:t>
            </a:r>
            <a:r>
              <a:rPr lang="en-US" sz="1800" b="0" i="0">
                <a:solidFill>
                  <a:srgbClr val="081E47"/>
                </a:solidFill>
                <a:effectLst/>
                <a:latin typeface="Source Sans Pro" panose="020B0503030403020204" pitchFamily="34" charset="0"/>
              </a:rPr>
              <a:t>​for broadband, phone packages and car insurance – maybe Jo could call her supplier to see if she could get a better deal</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She may be able to save money on her food shopping – what do you think about how much she spends each month on this? (£350)</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Discuss:</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Start a discussion to see if anyone has an example of how they reduced their outgoings that they wouldn't mind sharing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29</a:t>
            </a:fld>
            <a:endParaRPr lang="en-US"/>
          </a:p>
        </p:txBody>
      </p:sp>
    </p:spTree>
    <p:extLst>
      <p:ext uri="{BB962C8B-B14F-4D97-AF65-F5344CB8AC3E}">
        <p14:creationId xmlns:p14="http://schemas.microsoft.com/office/powerpoint/2010/main" val="3649381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Introduce yourself – state your role today and how you plan to help them</a:t>
            </a:r>
            <a:r>
              <a:rPr lang="en-US" sz="1800" b="0" i="0">
                <a:solidFill>
                  <a:srgbClr val="081E47"/>
                </a:solidFill>
                <a:effectLst/>
                <a:latin typeface="Source Sans Pro" panose="020B0503030403020204" pitchFamily="34" charset="0"/>
              </a:rPr>
              <a:t>​</a:t>
            </a:r>
          </a:p>
          <a:p>
            <a:pPr algn="l" rtl="0" fontAlgn="base"/>
            <a:r>
              <a:rPr lang="en-GB" sz="1800" b="1" i="0" u="none" strike="noStrike">
                <a:solidFill>
                  <a:srgbClr val="081E47"/>
                </a:solidFill>
                <a:effectLst/>
                <a:latin typeface="Source Sans Pro" panose="020B0503030403020204" pitchFamily="34" charset="0"/>
              </a:rPr>
              <a:t>Let them know this is a safe space to ask questions about money</a:t>
            </a:r>
          </a:p>
          <a:p>
            <a:pPr algn="l" rtl="0" fontAlgn="base"/>
            <a:r>
              <a:rPr lang="en-GB" sz="1800" b="1" i="0" u="none" strike="noStrike">
                <a:solidFill>
                  <a:srgbClr val="081E47"/>
                </a:solidFill>
                <a:effectLst/>
                <a:latin typeface="Source Sans Pro" panose="020B0503030403020204" pitchFamily="34" charset="0"/>
              </a:rPr>
              <a:t>Encourage them to ask about terms or practices they are unclear on</a:t>
            </a:r>
            <a:endParaRPr lang="en-US" sz="1800"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Learner intros - if it’s a large group, ask them to introduce themselves to the person on their right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In their intros, ask them to say what they would save up for, and note their answers to refer to later</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3</a:t>
            </a:fld>
            <a:endParaRPr lang="en-US"/>
          </a:p>
        </p:txBody>
      </p:sp>
    </p:spTree>
    <p:extLst>
      <p:ext uri="{BB962C8B-B14F-4D97-AF65-F5344CB8AC3E}">
        <p14:creationId xmlns:p14="http://schemas.microsoft.com/office/powerpoint/2010/main" val="31411680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GB" sz="1800" b="0" i="0">
                <a:solidFill>
                  <a:srgbClr val="081E47"/>
                </a:solidFill>
                <a:effectLst/>
                <a:latin typeface="Source Sans Pro" panose="020B0503030403020204" pitchFamily="34" charset="0"/>
              </a:rPr>
              <a:t>​</a:t>
            </a:r>
            <a:endParaRPr lang="en-GB" sz="1800" b="0" i="0">
              <a:solidFill>
                <a:srgbClr val="444444"/>
              </a:solidFill>
              <a:effectLst/>
              <a:latin typeface="Arial" panose="020B0604020202020204" pitchFamily="34" charset="0"/>
            </a:endParaRPr>
          </a:p>
          <a:p>
            <a:pPr algn="l" rtl="0" fontAlgn="base"/>
            <a:r>
              <a:rPr lang="en-GB" sz="1800" b="1" i="0" u="none" strike="noStrike">
                <a:solidFill>
                  <a:srgbClr val="081E47"/>
                </a:solidFill>
                <a:effectLst/>
                <a:latin typeface="Source Sans Pro" panose="020B0503030403020204" pitchFamily="34" charset="0"/>
              </a:rPr>
              <a:t>Introduce </a:t>
            </a:r>
            <a:r>
              <a:rPr lang="en-GB" sz="1800" b="1"/>
              <a:t>Lee</a:t>
            </a:r>
            <a:r>
              <a:rPr lang="en-GB" sz="1800" b="1" i="0" u="none" strike="noStrike">
                <a:solidFill>
                  <a:srgbClr val="081E47"/>
                </a:solidFill>
                <a:effectLst/>
                <a:latin typeface="Source Sans Pro" panose="020B0503030403020204" pitchFamily="34" charset="0"/>
              </a:rPr>
              <a:t>’s story – we’re going to look at his details and work out his budget</a:t>
            </a:r>
            <a:endParaRPr lang="en-GB"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30</a:t>
            </a:fld>
            <a:endParaRPr lang="en-US"/>
          </a:p>
        </p:txBody>
      </p:sp>
    </p:spTree>
    <p:extLst>
      <p:ext uri="{BB962C8B-B14F-4D97-AF65-F5344CB8AC3E}">
        <p14:creationId xmlns:p14="http://schemas.microsoft.com/office/powerpoint/2010/main" val="41721013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Activity part 1</a:t>
            </a:r>
          </a:p>
          <a:p>
            <a:pPr marL="285750" indent="-285750"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Hand out calculators</a:t>
            </a:r>
          </a:p>
          <a:p>
            <a:pPr marL="285750" indent="-285750"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Individually / in groups – they work out </a:t>
            </a:r>
            <a:r>
              <a:rPr lang="en-GB" sz="1800"/>
              <a:t>Lee</a:t>
            </a:r>
            <a:r>
              <a:rPr lang="en-GB" sz="1800" b="0" i="0" u="none" strike="noStrike">
                <a:solidFill>
                  <a:srgbClr val="081E47"/>
                </a:solidFill>
                <a:effectLst/>
                <a:latin typeface="Source Sans Pro" panose="020B0503030403020204" pitchFamily="34" charset="0"/>
              </a:rPr>
              <a:t>’s income</a:t>
            </a:r>
          </a:p>
          <a:p>
            <a:pPr algn="l" rtl="0" fontAlgn="base">
              <a:buFont typeface="Arial" panose="020B0604020202020204" pitchFamily="34" charset="0"/>
              <a:buNone/>
            </a:pPr>
            <a:endParaRPr lang="en-GB" sz="1800" b="1" i="0">
              <a:solidFill>
                <a:srgbClr val="081E47"/>
              </a:solidFill>
              <a:effectLst/>
              <a:latin typeface="Source Sans Pro" panose="020B0503030403020204" pitchFamily="34" charset="0"/>
            </a:endParaRPr>
          </a:p>
          <a:p>
            <a:pPr algn="l" rtl="0" fontAlgn="base">
              <a:buFont typeface="Arial" panose="020B0604020202020204" pitchFamily="34" charset="0"/>
              <a:buNone/>
            </a:pPr>
            <a:r>
              <a:rPr lang="en-GB" sz="1800" b="1" i="0">
                <a:solidFill>
                  <a:srgbClr val="081E47"/>
                </a:solidFill>
                <a:effectLst/>
                <a:latin typeface="Source Sans Pro" panose="020B0503030403020204" pitchFamily="34" charset="0"/>
              </a:rPr>
              <a:t>ANSWER ON NEXT SLIDE</a:t>
            </a:r>
            <a:endParaRPr lang="en-GB" sz="1800" b="1" i="0">
              <a:solidFill>
                <a:srgbClr val="444444"/>
              </a:solidFill>
              <a:effectLst/>
              <a:latin typeface="Arial" panose="020B060402020202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31</a:t>
            </a:fld>
            <a:endParaRPr lang="en-US"/>
          </a:p>
        </p:txBody>
      </p:sp>
    </p:spTree>
    <p:extLst>
      <p:ext uri="{BB962C8B-B14F-4D97-AF65-F5344CB8AC3E}">
        <p14:creationId xmlns:p14="http://schemas.microsoft.com/office/powerpoint/2010/main" val="11774301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endParaRPr lang="en-GB" sz="1800" b="1" i="0">
              <a:solidFill>
                <a:srgbClr val="081E47"/>
              </a:solidFill>
              <a:effectLst/>
              <a:latin typeface="Source Sans Pro" panose="020B050303040302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32</a:t>
            </a:fld>
            <a:endParaRPr lang="en-US"/>
          </a:p>
        </p:txBody>
      </p:sp>
    </p:spTree>
    <p:extLst>
      <p:ext uri="{BB962C8B-B14F-4D97-AF65-F5344CB8AC3E}">
        <p14:creationId xmlns:p14="http://schemas.microsoft.com/office/powerpoint/2010/main" val="10176119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Activity part 2</a:t>
            </a:r>
          </a:p>
          <a:p>
            <a:pPr marL="285750" indent="-285750"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Individually / in groups – they work out </a:t>
            </a:r>
            <a:r>
              <a:rPr lang="en-GB" sz="1800"/>
              <a:t>Lee</a:t>
            </a:r>
            <a:r>
              <a:rPr lang="en-GB" sz="1800" b="0" i="0" u="none" strike="noStrike">
                <a:solidFill>
                  <a:srgbClr val="081E47"/>
                </a:solidFill>
                <a:effectLst/>
                <a:latin typeface="Source Sans Pro" panose="020B0503030403020204" pitchFamily="34" charset="0"/>
              </a:rPr>
              <a:t>’s total outgoings</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None/>
            </a:pPr>
            <a:endParaRPr lang="en-GB" sz="1800" b="1" i="0">
              <a:solidFill>
                <a:srgbClr val="081E47"/>
              </a:solidFill>
              <a:effectLst/>
              <a:latin typeface="Source Sans Pro" panose="020B0503030403020204" pitchFamily="34" charset="0"/>
            </a:endParaRPr>
          </a:p>
          <a:p>
            <a:pPr algn="l" rtl="0" fontAlgn="base">
              <a:buFont typeface="Arial" panose="020B0604020202020204" pitchFamily="34" charset="0"/>
              <a:buNone/>
            </a:pPr>
            <a:r>
              <a:rPr lang="en-GB" sz="1800" b="1" i="0">
                <a:solidFill>
                  <a:srgbClr val="081E47"/>
                </a:solidFill>
                <a:effectLst/>
                <a:latin typeface="Source Sans Pro" panose="020B0503030403020204" pitchFamily="34" charset="0"/>
              </a:rPr>
              <a:t>ANSWER ON NEXT SLIDE</a:t>
            </a:r>
            <a:endParaRPr lang="en-GB" sz="1800" b="1" i="0">
              <a:solidFill>
                <a:srgbClr val="444444"/>
              </a:solidFill>
              <a:effectLst/>
              <a:latin typeface="Arial" panose="020B0604020202020204" pitchFamily="34" charset="0"/>
            </a:endParaRPr>
          </a:p>
          <a:p>
            <a:pPr algn="l" rtl="0" fontAlgn="base"/>
            <a:endParaRPr lang="en-GB" sz="1800" b="1" i="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33</a:t>
            </a:fld>
            <a:endParaRPr lang="en-US"/>
          </a:p>
        </p:txBody>
      </p:sp>
    </p:spTree>
    <p:extLst>
      <p:ext uri="{BB962C8B-B14F-4D97-AF65-F5344CB8AC3E}">
        <p14:creationId xmlns:p14="http://schemas.microsoft.com/office/powerpoint/2010/main" val="24506926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GB" sz="1800" b="1" i="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34</a:t>
            </a:fld>
            <a:endParaRPr lang="en-US"/>
          </a:p>
        </p:txBody>
      </p:sp>
    </p:spTree>
    <p:extLst>
      <p:ext uri="{BB962C8B-B14F-4D97-AF65-F5344CB8AC3E}">
        <p14:creationId xmlns:p14="http://schemas.microsoft.com/office/powerpoint/2010/main" val="3569248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Activity part 3</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Work out the difference between </a:t>
            </a:r>
            <a:r>
              <a:rPr lang="en-GB" sz="1800"/>
              <a:t>Lee</a:t>
            </a:r>
            <a:r>
              <a:rPr lang="en-GB" sz="1800" b="0" i="0" u="none" strike="noStrike">
                <a:solidFill>
                  <a:srgbClr val="081E47"/>
                </a:solidFill>
                <a:effectLst/>
                <a:latin typeface="Source Sans Pro" panose="020B0503030403020204" pitchFamily="34" charset="0"/>
              </a:rPr>
              <a:t>’s income and outgoings</a:t>
            </a:r>
          </a:p>
          <a:p>
            <a:pPr algn="l" rtl="0" fontAlgn="base">
              <a:buFont typeface="Arial" panose="020B0604020202020204" pitchFamily="34" charset="0"/>
              <a:buNone/>
            </a:pPr>
            <a:r>
              <a:rPr lang="en-GB" sz="1800" b="0" i="0" u="none" strike="noStrike">
                <a:solidFill>
                  <a:srgbClr val="081E47"/>
                </a:solidFill>
                <a:effectLst/>
                <a:latin typeface="Source Sans Pro" panose="020B0503030403020204" pitchFamily="34" charset="0"/>
              </a:rPr>
              <a:t>ANSWER</a:t>
            </a:r>
            <a:r>
              <a:rPr lang="en-GB" sz="1800" b="1" i="0" u="none" strike="noStrike">
                <a:solidFill>
                  <a:srgbClr val="081E47"/>
                </a:solidFill>
                <a:effectLst/>
                <a:latin typeface="Source Sans Pro" panose="020B0503030403020204" pitchFamily="34" charset="0"/>
              </a:rPr>
              <a:t> ON NEXT SLIDE</a:t>
            </a:r>
          </a:p>
          <a:p>
            <a:pPr algn="l" rtl="0" fontAlgn="base"/>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35</a:t>
            </a:fld>
            <a:endParaRPr lang="en-US"/>
          </a:p>
        </p:txBody>
      </p:sp>
    </p:spTree>
    <p:extLst>
      <p:ext uri="{BB962C8B-B14F-4D97-AF65-F5344CB8AC3E}">
        <p14:creationId xmlns:p14="http://schemas.microsoft.com/office/powerpoint/2010/main" val="21906346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36</a:t>
            </a:fld>
            <a:endParaRPr lang="en-US"/>
          </a:p>
        </p:txBody>
      </p:sp>
    </p:spTree>
    <p:extLst>
      <p:ext uri="{BB962C8B-B14F-4D97-AF65-F5344CB8AC3E}">
        <p14:creationId xmlns:p14="http://schemas.microsoft.com/office/powerpoint/2010/main" val="10875999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GB" sz="1800" b="0" i="0">
                <a:solidFill>
                  <a:srgbClr val="081E47"/>
                </a:solidFill>
                <a:effectLst/>
                <a:latin typeface="Source Sans Pro" panose="020B0503030403020204" pitchFamily="34" charset="0"/>
              </a:rPr>
              <a:t>​</a:t>
            </a:r>
            <a:endParaRPr lang="en-GB" sz="1800" b="0" i="0">
              <a:solidFill>
                <a:srgbClr val="444444"/>
              </a:solidFill>
              <a:effectLst/>
              <a:latin typeface="Arial" panose="020B0604020202020204" pitchFamily="34" charset="0"/>
            </a:endParaRPr>
          </a:p>
          <a:p>
            <a:pPr algn="l" rtl="0" fontAlgn="base"/>
            <a:r>
              <a:rPr lang="en-GB" sz="1800" b="1" i="0" u="none" strike="noStrike">
                <a:solidFill>
                  <a:srgbClr val="081E47"/>
                </a:solidFill>
                <a:effectLst/>
                <a:latin typeface="Source Sans Pro" panose="020B0503030403020204" pitchFamily="34" charset="0"/>
              </a:rPr>
              <a:t>Introduce </a:t>
            </a:r>
            <a:r>
              <a:rPr lang="en-GB" sz="1800" b="1"/>
              <a:t>Tony</a:t>
            </a:r>
            <a:r>
              <a:rPr lang="en-GB" sz="1800" b="1" i="0" u="none" strike="noStrike">
                <a:solidFill>
                  <a:srgbClr val="081E47"/>
                </a:solidFill>
                <a:effectLst/>
                <a:latin typeface="Source Sans Pro" panose="020B0503030403020204" pitchFamily="34" charset="0"/>
              </a:rPr>
              <a:t>’s story – we’re going to look at his details and work out his budget</a:t>
            </a:r>
            <a:endParaRPr lang="en-GB"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37</a:t>
            </a:fld>
            <a:endParaRPr lang="en-US"/>
          </a:p>
        </p:txBody>
      </p:sp>
    </p:spTree>
    <p:extLst>
      <p:ext uri="{BB962C8B-B14F-4D97-AF65-F5344CB8AC3E}">
        <p14:creationId xmlns:p14="http://schemas.microsoft.com/office/powerpoint/2010/main" val="41721013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Activity part 1</a:t>
            </a:r>
          </a:p>
          <a:p>
            <a:pPr marL="285750" indent="-285750"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Hand out calculators</a:t>
            </a:r>
          </a:p>
          <a:p>
            <a:pPr marL="285750" indent="-285750"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Individually / in groups – they work out </a:t>
            </a:r>
            <a:r>
              <a:rPr lang="en-GB" sz="1800"/>
              <a:t>Tony</a:t>
            </a:r>
            <a:r>
              <a:rPr lang="en-GB" sz="1800" b="0" i="0" u="none" strike="noStrike">
                <a:solidFill>
                  <a:srgbClr val="081E47"/>
                </a:solidFill>
                <a:effectLst/>
                <a:latin typeface="Source Sans Pro" panose="020B0503030403020204" pitchFamily="34" charset="0"/>
              </a:rPr>
              <a:t>’s income</a:t>
            </a:r>
          </a:p>
          <a:p>
            <a:pPr marL="285750" indent="-285750"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Explain why we are multiplying JSA (weekly income) by 4.2 (average number of weeks in a month)</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None/>
            </a:pPr>
            <a:endParaRPr lang="en-GB" sz="1800" b="1" i="0">
              <a:solidFill>
                <a:srgbClr val="081E47"/>
              </a:solidFill>
              <a:effectLst/>
              <a:latin typeface="Source Sans Pro" panose="020B0503030403020204" pitchFamily="34" charset="0"/>
            </a:endParaRPr>
          </a:p>
          <a:p>
            <a:pPr algn="l" rtl="0" fontAlgn="base">
              <a:buFont typeface="Arial" panose="020B0604020202020204" pitchFamily="34" charset="0"/>
              <a:buNone/>
            </a:pPr>
            <a:r>
              <a:rPr lang="en-GB" sz="1800" b="1" i="0">
                <a:solidFill>
                  <a:srgbClr val="081E47"/>
                </a:solidFill>
                <a:effectLst/>
                <a:latin typeface="Source Sans Pro" panose="020B0503030403020204" pitchFamily="34" charset="0"/>
              </a:rPr>
              <a:t>ANSWER ON NEXT SLIDE</a:t>
            </a:r>
            <a:endParaRPr lang="en-GB" sz="1800" b="1" i="0">
              <a:solidFill>
                <a:srgbClr val="444444"/>
              </a:solidFill>
              <a:effectLst/>
              <a:latin typeface="Arial" panose="020B060402020202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38</a:t>
            </a:fld>
            <a:endParaRPr lang="en-US"/>
          </a:p>
        </p:txBody>
      </p:sp>
    </p:spTree>
    <p:extLst>
      <p:ext uri="{BB962C8B-B14F-4D97-AF65-F5344CB8AC3E}">
        <p14:creationId xmlns:p14="http://schemas.microsoft.com/office/powerpoint/2010/main" val="11774301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39</a:t>
            </a:fld>
            <a:endParaRPr lang="en-US"/>
          </a:p>
        </p:txBody>
      </p:sp>
    </p:spTree>
    <p:extLst>
      <p:ext uri="{BB962C8B-B14F-4D97-AF65-F5344CB8AC3E}">
        <p14:creationId xmlns:p14="http://schemas.microsoft.com/office/powerpoint/2010/main" val="3759403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fontAlgn="base">
              <a:buFont typeface="Arial" panose="020B0604020202020204" pitchFamily="34" charset="0"/>
              <a:buNone/>
            </a:pPr>
            <a:r>
              <a:rPr lang="en-GB" sz="1800" b="1" i="0">
                <a:solidFill>
                  <a:srgbClr val="081E47"/>
                </a:solidFill>
                <a:effectLst/>
                <a:latin typeface="Source Sans Pro" panose="020B0503030403020204" pitchFamily="34" charset="0"/>
              </a:rPr>
              <a:t>Talk through the slide content (key objectives)   </a:t>
            </a:r>
          </a:p>
          <a:p>
            <a:pPr marL="0" indent="0" algn="l" rtl="0" fontAlgn="base">
              <a:buFont typeface="Arial" panose="020B0604020202020204" pitchFamily="34" charset="0"/>
              <a:buNone/>
            </a:pPr>
            <a:r>
              <a:rPr lang="en-GB" sz="1800" b="1" i="0">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 </a:t>
            </a:r>
            <a:endParaRPr lang="en-GB" b="0" i="0">
              <a:solidFill>
                <a:srgbClr val="081E47"/>
              </a:solidFill>
              <a:effectLst/>
              <a:latin typeface="Segoe UI" panose="020B0502040204020203" pitchFamily="34" charset="0"/>
            </a:endParaRPr>
          </a:p>
          <a:p>
            <a:pPr>
              <a:lnSpc>
                <a:spcPct val="150000"/>
              </a:lnSpc>
              <a:spcAft>
                <a:spcPts val="600"/>
              </a:spcAft>
            </a:pPr>
            <a:r>
              <a:rPr lang="en-GB" sz="1200" b="1">
                <a:solidFill>
                  <a:srgbClr val="081E47"/>
                </a:solidFill>
                <a:effectLst/>
                <a:latin typeface="Source Sans Pro" panose="020B0503030403020204" pitchFamily="34" charset="0"/>
                <a:ea typeface="Arial" panose="020B0604020202020204" pitchFamily="34" charset="0"/>
                <a:cs typeface="Arial" panose="020B0604020202020204" pitchFamily="34" charset="0"/>
              </a:rPr>
              <a:t>Explain:         </a:t>
            </a:r>
            <a:endParaRPr lang="en-GB" sz="1200">
              <a:solidFill>
                <a:srgbClr val="081E47"/>
              </a:solidFill>
              <a:effectLst/>
              <a:latin typeface="Source Sans Pro" panose="020B0503030403020204" pitchFamily="34" charset="0"/>
              <a:ea typeface="Arial" panose="020B0604020202020204" pitchFamily="34" charset="0"/>
              <a:cs typeface="Arial" panose="020B0604020202020204" pitchFamily="34" charset="0"/>
            </a:endParaRPr>
          </a:p>
          <a:p>
            <a:pPr marL="342900" lvl="0" indent="-342900">
              <a:lnSpc>
                <a:spcPct val="115000"/>
              </a:lnSpc>
              <a:spcAft>
                <a:spcPts val="600"/>
              </a:spcAft>
              <a:buClr>
                <a:srgbClr val="081E47"/>
              </a:buClr>
              <a:buFont typeface="Symbol" panose="05050102010706020507" pitchFamily="18" charset="2"/>
              <a:buChar char=""/>
            </a:pPr>
            <a:r>
              <a:rPr lang="en-GB" sz="1200">
                <a:solidFill>
                  <a:srgbClr val="081E47"/>
                </a:solidFill>
                <a:effectLst/>
                <a:latin typeface="Source Sans Pro" panose="020B0503030403020204" pitchFamily="34" charset="0"/>
                <a:ea typeface="Arial" panose="020B0604020202020204" pitchFamily="34" charset="0"/>
                <a:cs typeface="Arial" panose="020B0604020202020204" pitchFamily="34" charset="0"/>
              </a:rPr>
              <a:t>This workshop is intended to help you create your own budget.</a:t>
            </a:r>
          </a:p>
          <a:p>
            <a:pPr marL="342900" lvl="0" indent="-342900">
              <a:lnSpc>
                <a:spcPct val="115000"/>
              </a:lnSpc>
              <a:spcAft>
                <a:spcPts val="600"/>
              </a:spcAft>
              <a:buClr>
                <a:srgbClr val="081E47"/>
              </a:buClr>
              <a:buFont typeface="Symbol" panose="05050102010706020507" pitchFamily="18" charset="2"/>
              <a:buChar char=""/>
            </a:pPr>
            <a:r>
              <a:rPr lang="en-GB" sz="1200">
                <a:solidFill>
                  <a:srgbClr val="081E47"/>
                </a:solidFill>
                <a:effectLst/>
                <a:latin typeface="Source Sans Pro" panose="020B0503030403020204" pitchFamily="34" charset="0"/>
                <a:ea typeface="Arial" panose="020B0604020202020204" pitchFamily="34" charset="0"/>
                <a:cs typeface="Arial" panose="020B0604020202020204" pitchFamily="34" charset="0"/>
              </a:rPr>
              <a:t>By the end of this workshop, you should be able to:</a:t>
            </a:r>
          </a:p>
          <a:p>
            <a:pPr marL="742950" lvl="1" indent="-285750">
              <a:lnSpc>
                <a:spcPct val="115000"/>
              </a:lnSpc>
              <a:buClr>
                <a:srgbClr val="081E47"/>
              </a:buClr>
              <a:buFont typeface="Courier New" panose="02070309020205020404" pitchFamily="49" charset="0"/>
              <a:buChar char="o"/>
            </a:pPr>
            <a:r>
              <a:rPr lang="en-GB" sz="1200">
                <a:solidFill>
                  <a:srgbClr val="081E47"/>
                </a:solidFill>
                <a:effectLst/>
                <a:latin typeface="Source Sans Pro" panose="020B0503030403020204" pitchFamily="34" charset="0"/>
                <a:ea typeface="Arial" panose="020B0604020202020204" pitchFamily="34" charset="0"/>
                <a:cs typeface="Times New Roman" panose="02020603050405020304" pitchFamily="18" charset="0"/>
              </a:rPr>
              <a:t>Explain what we mean by the term "Budget" and explore the benefits </a:t>
            </a:r>
          </a:p>
          <a:p>
            <a:pPr marL="742950" lvl="1" indent="-285750">
              <a:lnSpc>
                <a:spcPct val="115000"/>
              </a:lnSpc>
              <a:buClr>
                <a:srgbClr val="081E47"/>
              </a:buClr>
              <a:buFont typeface="Courier New" panose="02070309020205020404" pitchFamily="49" charset="0"/>
              <a:buChar char="o"/>
            </a:pPr>
            <a:r>
              <a:rPr lang="en-GB" sz="1200">
                <a:solidFill>
                  <a:srgbClr val="081E47"/>
                </a:solidFill>
                <a:effectLst/>
                <a:latin typeface="Source Sans Pro" panose="020B0503030403020204" pitchFamily="34" charset="0"/>
                <a:ea typeface="Arial" panose="020B0604020202020204" pitchFamily="34" charset="0"/>
                <a:cs typeface="Times New Roman" panose="02020603050405020304" pitchFamily="18" charset="0"/>
              </a:rPr>
              <a:t>Create a budget</a:t>
            </a:r>
          </a:p>
          <a:p>
            <a:pPr marL="742950" lvl="1" indent="-285750">
              <a:lnSpc>
                <a:spcPct val="115000"/>
              </a:lnSpc>
              <a:buClr>
                <a:srgbClr val="081E47"/>
              </a:buClr>
              <a:buFont typeface="Courier New" panose="02070309020205020404" pitchFamily="49" charset="0"/>
              <a:buChar char="o"/>
            </a:pPr>
            <a:r>
              <a:rPr lang="en-GB" sz="1200">
                <a:solidFill>
                  <a:srgbClr val="081E47"/>
                </a:solidFill>
                <a:effectLst/>
                <a:latin typeface="Source Sans Pro" panose="020B0503030403020204" pitchFamily="34" charset="0"/>
                <a:ea typeface="Arial" panose="020B0604020202020204" pitchFamily="34" charset="0"/>
                <a:cs typeface="Times New Roman" panose="02020603050405020304" pitchFamily="18" charset="0"/>
              </a:rPr>
              <a:t>Explore the types of online budgeting tools available</a:t>
            </a:r>
          </a:p>
          <a:p>
            <a:pPr marL="742950" lvl="1" indent="-285750">
              <a:lnSpc>
                <a:spcPct val="115000"/>
              </a:lnSpc>
              <a:buClr>
                <a:srgbClr val="081E47"/>
              </a:buClr>
              <a:buFont typeface="Courier New" panose="02070309020205020404" pitchFamily="49" charset="0"/>
              <a:buChar char="o"/>
            </a:pPr>
            <a:r>
              <a:rPr lang="en-GB" sz="1200">
                <a:solidFill>
                  <a:srgbClr val="081E47"/>
                </a:solidFill>
                <a:effectLst/>
                <a:latin typeface="Source Sans Pro" panose="020B0503030403020204" pitchFamily="34" charset="0"/>
                <a:ea typeface="Arial" panose="020B0604020202020204" pitchFamily="34" charset="0"/>
                <a:cs typeface="Times New Roman" panose="02020603050405020304" pitchFamily="18" charset="0"/>
              </a:rPr>
              <a:t>List the benefits of having emergency money</a:t>
            </a: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a:t>
            </a:fld>
            <a:endParaRPr lang="en-US"/>
          </a:p>
        </p:txBody>
      </p:sp>
    </p:spTree>
    <p:extLst>
      <p:ext uri="{BB962C8B-B14F-4D97-AF65-F5344CB8AC3E}">
        <p14:creationId xmlns:p14="http://schemas.microsoft.com/office/powerpoint/2010/main" val="35391174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Activity part 2</a:t>
            </a:r>
          </a:p>
          <a:p>
            <a:pPr marL="285750" indent="-285750"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Individually / in groups – they work out </a:t>
            </a:r>
            <a:r>
              <a:rPr lang="en-GB" sz="1800"/>
              <a:t>Tony</a:t>
            </a:r>
            <a:r>
              <a:rPr lang="en-GB" sz="1800" b="0" i="0" u="none" strike="noStrike">
                <a:solidFill>
                  <a:srgbClr val="081E47"/>
                </a:solidFill>
                <a:effectLst/>
                <a:latin typeface="Source Sans Pro" panose="020B0503030403020204" pitchFamily="34" charset="0"/>
              </a:rPr>
              <a:t>’s total outgoings</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None/>
            </a:pPr>
            <a:endParaRPr lang="en-GB" sz="1800" b="1" i="0">
              <a:solidFill>
                <a:srgbClr val="081E47"/>
              </a:solidFill>
              <a:effectLst/>
              <a:latin typeface="Source Sans Pro" panose="020B0503030403020204" pitchFamily="34" charset="0"/>
            </a:endParaRPr>
          </a:p>
          <a:p>
            <a:pPr algn="l" rtl="0" fontAlgn="base">
              <a:buFont typeface="Arial" panose="020B0604020202020204" pitchFamily="34" charset="0"/>
              <a:buNone/>
            </a:pPr>
            <a:r>
              <a:rPr lang="en-GB" sz="1800" b="1" i="0">
                <a:solidFill>
                  <a:srgbClr val="081E47"/>
                </a:solidFill>
                <a:effectLst/>
                <a:latin typeface="Source Sans Pro" panose="020B0503030403020204" pitchFamily="34" charset="0"/>
              </a:rPr>
              <a:t>ANSWER ON NEXT SLIDE</a:t>
            </a:r>
            <a:endParaRPr lang="en-GB" sz="1800" b="1" i="0">
              <a:solidFill>
                <a:srgbClr val="444444"/>
              </a:solidFill>
              <a:effectLst/>
              <a:latin typeface="Arial" panose="020B0604020202020204" pitchFamily="34" charset="0"/>
            </a:endParaRPr>
          </a:p>
          <a:p>
            <a:pPr algn="l" rtl="0" fontAlgn="base"/>
            <a:endParaRPr lang="en-GB" sz="1800" b="1" i="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40</a:t>
            </a:fld>
            <a:endParaRPr lang="en-US"/>
          </a:p>
        </p:txBody>
      </p:sp>
    </p:spTree>
    <p:extLst>
      <p:ext uri="{BB962C8B-B14F-4D97-AF65-F5344CB8AC3E}">
        <p14:creationId xmlns:p14="http://schemas.microsoft.com/office/powerpoint/2010/main" val="24506926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GB" sz="1800" b="1" i="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41</a:t>
            </a:fld>
            <a:endParaRPr lang="en-US"/>
          </a:p>
        </p:txBody>
      </p:sp>
    </p:spTree>
    <p:extLst>
      <p:ext uri="{BB962C8B-B14F-4D97-AF65-F5344CB8AC3E}">
        <p14:creationId xmlns:p14="http://schemas.microsoft.com/office/powerpoint/2010/main" val="34358900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Activity part 3</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Work out the difference between </a:t>
            </a:r>
            <a:r>
              <a:rPr lang="en-GB" sz="1800"/>
              <a:t>Tony</a:t>
            </a:r>
            <a:r>
              <a:rPr lang="en-GB" sz="1800" b="0" i="0" u="none" strike="noStrike">
                <a:solidFill>
                  <a:srgbClr val="081E47"/>
                </a:solidFill>
                <a:effectLst/>
                <a:latin typeface="Source Sans Pro" panose="020B0503030403020204" pitchFamily="34" charset="0"/>
              </a:rPr>
              <a:t>’s income and outgoings</a:t>
            </a:r>
          </a:p>
          <a:p>
            <a:pPr algn="l" rtl="0" fontAlgn="base">
              <a:buFont typeface="Arial" panose="020B0604020202020204" pitchFamily="34" charset="0"/>
              <a:buNone/>
            </a:pPr>
            <a:r>
              <a:rPr lang="en-GB" sz="1800" b="0" i="0" u="none" strike="noStrike">
                <a:solidFill>
                  <a:srgbClr val="081E47"/>
                </a:solidFill>
                <a:effectLst/>
                <a:latin typeface="Source Sans Pro" panose="020B0503030403020204" pitchFamily="34" charset="0"/>
              </a:rPr>
              <a:t>ANSWER</a:t>
            </a:r>
            <a:r>
              <a:rPr lang="en-GB" sz="1800" b="1" i="0" u="none" strike="noStrike">
                <a:solidFill>
                  <a:srgbClr val="081E47"/>
                </a:solidFill>
                <a:effectLst/>
                <a:latin typeface="Source Sans Pro" panose="020B0503030403020204" pitchFamily="34" charset="0"/>
              </a:rPr>
              <a:t> ON NEXT SLIDE</a:t>
            </a:r>
          </a:p>
          <a:p>
            <a:pPr algn="l" rtl="0" fontAlgn="base"/>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42</a:t>
            </a:fld>
            <a:endParaRPr lang="en-US"/>
          </a:p>
        </p:txBody>
      </p:sp>
    </p:spTree>
    <p:extLst>
      <p:ext uri="{BB962C8B-B14F-4D97-AF65-F5344CB8AC3E}">
        <p14:creationId xmlns:p14="http://schemas.microsoft.com/office/powerpoint/2010/main" val="21906346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Activity part 3</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None/>
            </a:pP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Ask them for ideas or suggestions they would give to </a:t>
            </a:r>
            <a:r>
              <a:rPr lang="en-GB" sz="1800"/>
              <a:t>Tony</a:t>
            </a:r>
            <a:r>
              <a:rPr lang="en-GB" sz="1800" b="0" i="0" u="none" strike="noStrike">
                <a:solidFill>
                  <a:srgbClr val="081E47"/>
                </a:solidFill>
                <a:effectLst/>
                <a:latin typeface="Source Sans Pro" panose="020B0503030403020204" pitchFamily="34" charset="0"/>
              </a:rPr>
              <a:t> to help reduce his outgoings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Explain:</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There are many ways you can reduce your outgoings, start with things like comparison sites </a:t>
            </a:r>
            <a:r>
              <a:rPr lang="en-US" sz="1800" b="0" i="0">
                <a:solidFill>
                  <a:srgbClr val="081E47"/>
                </a:solidFill>
                <a:effectLst/>
                <a:latin typeface="Source Sans Pro" panose="020B0503030403020204" pitchFamily="34" charset="0"/>
              </a:rPr>
              <a:t>​for broadband and phone packages– maybe </a:t>
            </a:r>
            <a:r>
              <a:rPr lang="en-GB" sz="1800"/>
              <a:t>Tony</a:t>
            </a:r>
            <a:r>
              <a:rPr lang="en-US" sz="1800" b="0" i="0">
                <a:solidFill>
                  <a:srgbClr val="081E47"/>
                </a:solidFill>
                <a:effectLst/>
                <a:latin typeface="Source Sans Pro" panose="020B0503030403020204" pitchFamily="34" charset="0"/>
              </a:rPr>
              <a:t> could call his supplier to see if he could get a better deal</a:t>
            </a:r>
            <a:endParaRPr lang="en-US" sz="1800" b="0" i="0">
              <a:solidFill>
                <a:srgbClr val="444444"/>
              </a:solidFill>
              <a:effectLst/>
              <a:latin typeface="Arial" panose="020B060402020202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Discuss:</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Start a discussion to see if anyone has an example of how they reduced their outgoings that they wouldn't mind sharing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43</a:t>
            </a:fld>
            <a:endParaRPr lang="en-US"/>
          </a:p>
        </p:txBody>
      </p:sp>
    </p:spTree>
    <p:extLst>
      <p:ext uri="{BB962C8B-B14F-4D97-AF65-F5344CB8AC3E}">
        <p14:creationId xmlns:p14="http://schemas.microsoft.com/office/powerpoint/2010/main" val="36493816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a:solidFill>
                  <a:srgbClr val="081E47"/>
                </a:solidFill>
                <a:effectLst/>
                <a:latin typeface="Source Sans Pro" panose="020B0503030403020204" pitchFamily="34" charset="0"/>
              </a:rPr>
              <a:t>Workbook activity – Create a budget for Marc</a:t>
            </a:r>
            <a:r>
              <a:rPr lang="en-GB" sz="1800" b="0" i="0">
                <a:solidFill>
                  <a:srgbClr val="081E47"/>
                </a:solidFill>
                <a:effectLst/>
                <a:latin typeface="Source Sans Pro" panose="020B0503030403020204" pitchFamily="34" charset="0"/>
              </a:rPr>
              <a:t> </a:t>
            </a:r>
            <a:endParaRPr lang="en-GB" b="0" i="0">
              <a:solidFill>
                <a:srgbClr val="081E47"/>
              </a:solidFill>
              <a:effectLst/>
              <a:latin typeface="Source Sans Pro" panose="020B0503030403020204" pitchFamily="34" charset="0"/>
            </a:endParaRPr>
          </a:p>
          <a:p>
            <a:pPr algn="l" rtl="0" fontAlgn="base"/>
            <a:r>
              <a:rPr lang="en-GB" sz="1800" b="0" i="0">
                <a:solidFill>
                  <a:srgbClr val="081E47"/>
                </a:solidFill>
                <a:effectLst/>
                <a:latin typeface="Source Sans Pro" panose="020B0503030403020204" pitchFamily="34" charset="0"/>
              </a:rPr>
              <a:t> </a:t>
            </a:r>
            <a:endParaRPr lang="en-GB" b="0" i="0">
              <a:solidFill>
                <a:srgbClr val="081E47"/>
              </a:solidFill>
              <a:effectLst/>
              <a:latin typeface="Source Sans Pro" panose="020B0503030403020204" pitchFamily="34" charset="0"/>
            </a:endParaRPr>
          </a:p>
          <a:p>
            <a:pPr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Hand out the calculators </a:t>
            </a:r>
          </a:p>
          <a:p>
            <a:pPr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Split the class into smaller groups or pairs </a:t>
            </a:r>
          </a:p>
          <a:p>
            <a:pPr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Point the learners to Marc's story in their workbooks </a:t>
            </a:r>
          </a:p>
          <a:p>
            <a:pPr>
              <a:buFont typeface="Arial" panose="020B0604020202020204" pitchFamily="34" charset="0"/>
              <a:buChar char="•"/>
            </a:pPr>
            <a:r>
              <a:rPr lang="en-GB">
                <a:solidFill>
                  <a:srgbClr val="081E47"/>
                </a:solidFill>
              </a:rPr>
              <a:t>•</a:t>
            </a:r>
            <a:r>
              <a:rPr lang="en-GB" b="0" i="0">
                <a:solidFill>
                  <a:srgbClr val="081E47"/>
                </a:solidFill>
                <a:effectLst/>
              </a:rPr>
              <a:t>Ask them to write Marc's incoming money into the budget form in the workbook </a:t>
            </a:r>
            <a:r>
              <a:rPr lang="en-GB" b="1">
                <a:solidFill>
                  <a:srgbClr val="081E47"/>
                </a:solidFill>
              </a:rPr>
              <a:t>(950 + 500 + 87.20 = £1,537.20)</a:t>
            </a:r>
            <a:endParaRPr lang="en-GB"/>
          </a:p>
          <a:p>
            <a:pPr>
              <a:buFont typeface="Arial" panose="020B0604020202020204" pitchFamily="34" charset="0"/>
              <a:buChar char="•"/>
            </a:pPr>
            <a:r>
              <a:rPr lang="en-GB">
                <a:solidFill>
                  <a:srgbClr val="081E47"/>
                </a:solidFill>
              </a:rPr>
              <a:t>•</a:t>
            </a:r>
            <a:r>
              <a:rPr lang="en-GB" b="0" i="0">
                <a:solidFill>
                  <a:srgbClr val="081E47"/>
                </a:solidFill>
                <a:effectLst/>
              </a:rPr>
              <a:t>Next, ask them to write down Marc's outgoings into the budget </a:t>
            </a:r>
            <a:r>
              <a:rPr lang="en-GB">
                <a:solidFill>
                  <a:srgbClr val="081E47"/>
                </a:solidFill>
              </a:rPr>
              <a:t>(</a:t>
            </a:r>
            <a:r>
              <a:rPr lang="en-GB" b="1">
                <a:solidFill>
                  <a:srgbClr val="081E47"/>
                </a:solidFill>
              </a:rPr>
              <a:t>167 + 40 + 350 + 800 + 17 + 10 + 110 + 10 = £1,504)</a:t>
            </a:r>
            <a:endParaRPr lang="en-GB"/>
          </a:p>
          <a:p>
            <a:pPr>
              <a:buFont typeface="Arial" panose="020B0604020202020204" pitchFamily="34" charset="0"/>
              <a:buChar char="•"/>
            </a:pPr>
            <a:r>
              <a:rPr lang="en-GB" dirty="0">
                <a:solidFill>
                  <a:srgbClr val="081E47"/>
                </a:solidFill>
              </a:rPr>
              <a:t>•</a:t>
            </a:r>
            <a:r>
              <a:rPr lang="en-GB" b="0" i="0" dirty="0">
                <a:solidFill>
                  <a:srgbClr val="081E47"/>
                </a:solidFill>
                <a:effectLst/>
              </a:rPr>
              <a:t>Finally, ask them to calculate the difference </a:t>
            </a:r>
            <a:r>
              <a:rPr lang="en-GB" b="1">
                <a:solidFill>
                  <a:srgbClr val="081E47"/>
                </a:solidFill>
              </a:rPr>
              <a:t>(1537.20 – 1504 = £33.20)</a:t>
            </a:r>
            <a:endParaRPr lang="en-GB"/>
          </a:p>
          <a:p>
            <a:pPr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Ask each team to read out the resulting difference </a:t>
            </a:r>
          </a:p>
          <a:p>
            <a:pPr algn="l" rtl="0" fontAlgn="base">
              <a:buFont typeface="Arial" panose="020B0604020202020204" pitchFamily="34" charset="0"/>
              <a:buChar char="•"/>
            </a:pPr>
            <a:endParaRPr lang="en-GB" sz="1800" b="0" i="0">
              <a:solidFill>
                <a:srgbClr val="081E47"/>
              </a:solidFill>
              <a:effectLst/>
              <a:latin typeface="Source Sans Pro" panose="020B0503030403020204" pitchFamily="34" charset="0"/>
            </a:endParaRPr>
          </a:p>
          <a:p>
            <a:pPr algn="l" rtl="0" fontAlgn="base"/>
            <a:r>
              <a:rPr lang="en-GB" sz="1800" b="1" i="0">
                <a:solidFill>
                  <a:srgbClr val="081E47"/>
                </a:solidFill>
                <a:effectLst/>
                <a:latin typeface="Source Sans Pro" panose="020B0503030403020204" pitchFamily="34" charset="0"/>
              </a:rPr>
              <a:t>Activity – Improve Marc's budget</a:t>
            </a:r>
            <a:r>
              <a:rPr lang="en-GB" sz="1800" b="0" i="0">
                <a:solidFill>
                  <a:srgbClr val="081E47"/>
                </a:solidFill>
                <a:effectLst/>
                <a:latin typeface="Source Sans Pro" panose="020B0503030403020204" pitchFamily="34" charset="0"/>
              </a:rPr>
              <a:t> </a:t>
            </a:r>
            <a:endParaRPr lang="en-GB" sz="2800" b="0" i="0">
              <a:solidFill>
                <a:srgbClr val="081E47"/>
              </a:solidFill>
              <a:effectLst/>
              <a:latin typeface="Source Sans Pro" panose="020B0503030403020204" pitchFamily="34" charset="0"/>
            </a:endParaRPr>
          </a:p>
          <a:p>
            <a:pPr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Keep the learners in their groups </a:t>
            </a:r>
          </a:p>
          <a:p>
            <a:pPr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Ask them to jot down a list of suggestions they would give to Marc to help him reduce his outgoings </a:t>
            </a:r>
          </a:p>
          <a:p>
            <a:pPr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Ask each group for feedback on their ideas </a:t>
            </a:r>
          </a:p>
          <a:p>
            <a:pPr algn="l" rtl="0" fontAlgn="base"/>
            <a:r>
              <a:rPr lang="en-GB" sz="1800" b="0" i="0">
                <a:solidFill>
                  <a:srgbClr val="081E47"/>
                </a:solidFill>
                <a:effectLst/>
                <a:latin typeface="Source Sans Pro" panose="020B0503030403020204" pitchFamily="34" charset="0"/>
              </a:rPr>
              <a:t> </a:t>
            </a:r>
            <a:endParaRPr lang="en-GB" sz="2800" b="0" i="0">
              <a:solidFill>
                <a:srgbClr val="081E47"/>
              </a:solidFill>
              <a:effectLst/>
              <a:latin typeface="Source Sans Pro" panose="020B0503030403020204" pitchFamily="34" charset="0"/>
            </a:endParaRPr>
          </a:p>
          <a:p>
            <a:pPr algn="l" rtl="0" fontAlgn="base"/>
            <a:r>
              <a:rPr lang="en-GB" sz="1800" b="1" i="0">
                <a:solidFill>
                  <a:srgbClr val="081E47"/>
                </a:solidFill>
                <a:effectLst/>
                <a:latin typeface="Source Sans Pro" panose="020B0503030403020204" pitchFamily="34" charset="0"/>
              </a:rPr>
              <a:t>Explain:</a:t>
            </a:r>
            <a:r>
              <a:rPr lang="en-GB" sz="1800" b="0" i="0">
                <a:solidFill>
                  <a:srgbClr val="081E47"/>
                </a:solidFill>
                <a:effectLst/>
                <a:latin typeface="Source Sans Pro" panose="020B0503030403020204" pitchFamily="34" charset="0"/>
              </a:rPr>
              <a:t> </a:t>
            </a:r>
            <a:endParaRPr lang="en-GB" sz="2800" b="0" i="0">
              <a:solidFill>
                <a:srgbClr val="081E47"/>
              </a:solidFill>
              <a:effectLst/>
              <a:latin typeface="Source Sans Pro" panose="020B0503030403020204" pitchFamily="34" charset="0"/>
            </a:endParaRPr>
          </a:p>
          <a:p>
            <a:pPr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There are many ways you can reduce your outgoings, start with things like comparison sites </a:t>
            </a:r>
          </a:p>
          <a:p>
            <a:pPr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Call your supplier and see if you can get a better deal </a:t>
            </a:r>
          </a:p>
          <a:p>
            <a:pPr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Consider changing where you shop </a:t>
            </a:r>
          </a:p>
          <a:p>
            <a:pPr algn="l" rtl="0" fontAlgn="base"/>
            <a:r>
              <a:rPr lang="en-GB" sz="1800" b="0" i="0">
                <a:solidFill>
                  <a:srgbClr val="081E47"/>
                </a:solidFill>
                <a:effectLst/>
                <a:latin typeface="Source Sans Pro" panose="020B0503030403020204" pitchFamily="34" charset="0"/>
              </a:rPr>
              <a:t> </a:t>
            </a:r>
            <a:endParaRPr lang="en-GB" sz="2800" b="0" i="0">
              <a:solidFill>
                <a:srgbClr val="081E47"/>
              </a:solidFill>
              <a:effectLst/>
              <a:latin typeface="Source Sans Pro" panose="020B0503030403020204" pitchFamily="34" charset="0"/>
            </a:endParaRPr>
          </a:p>
          <a:p>
            <a:pPr algn="l" rtl="0" fontAlgn="base"/>
            <a:r>
              <a:rPr lang="en-GB" sz="1800" b="1" i="0">
                <a:solidFill>
                  <a:srgbClr val="081E47"/>
                </a:solidFill>
                <a:effectLst/>
                <a:latin typeface="Source Sans Pro" panose="020B0503030403020204" pitchFamily="34" charset="0"/>
              </a:rPr>
              <a:t>Discuss:</a:t>
            </a:r>
            <a:r>
              <a:rPr lang="en-GB" sz="1800" b="0" i="0">
                <a:solidFill>
                  <a:srgbClr val="081E47"/>
                </a:solidFill>
                <a:effectLst/>
                <a:latin typeface="Source Sans Pro" panose="020B0503030403020204" pitchFamily="34" charset="0"/>
              </a:rPr>
              <a:t> </a:t>
            </a:r>
            <a:endParaRPr lang="en-GB" sz="2800" b="0" i="0">
              <a:solidFill>
                <a:srgbClr val="081E47"/>
              </a:solidFill>
              <a:effectLst/>
              <a:latin typeface="Source Sans Pro" panose="020B0503030403020204" pitchFamily="34" charset="0"/>
            </a:endParaRPr>
          </a:p>
          <a:p>
            <a:pPr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Start a discussion to see if anyone has an example of how they reduced their outgoings that they wouldn't mind sharing </a:t>
            </a:r>
          </a:p>
          <a:p>
            <a:pPr algn="l" rtl="0" fontAlgn="base">
              <a:buFont typeface="Arial" panose="020B0604020202020204" pitchFamily="34" charset="0"/>
              <a:buNone/>
            </a:pPr>
            <a:endParaRPr lang="en-GB" sz="1800" b="0" i="0">
              <a:solidFill>
                <a:srgbClr val="081E47"/>
              </a:solidFill>
              <a:effectLst/>
              <a:latin typeface="Source Sans Pro" panose="020B050303040302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44</a:t>
            </a:fld>
            <a:endParaRPr lang="en-US"/>
          </a:p>
        </p:txBody>
      </p:sp>
    </p:spTree>
    <p:extLst>
      <p:ext uri="{BB962C8B-B14F-4D97-AF65-F5344CB8AC3E}">
        <p14:creationId xmlns:p14="http://schemas.microsoft.com/office/powerpoint/2010/main" val="34247570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a:solidFill>
                  <a:srgbClr val="081E47"/>
                </a:solidFill>
                <a:effectLst/>
                <a:latin typeface="Source Sans Pro" panose="020B0503030403020204" pitchFamily="34" charset="0"/>
              </a:rPr>
              <a:t>Explain:</a:t>
            </a:r>
            <a:r>
              <a:rPr lang="en-GB" sz="1800" b="0" i="0">
                <a:solidFill>
                  <a:srgbClr val="081E47"/>
                </a:solidFill>
                <a:effectLst/>
                <a:latin typeface="Source Sans Pro" panose="020B0503030403020204" pitchFamily="34" charset="0"/>
              </a:rPr>
              <a:t> </a:t>
            </a:r>
            <a:endParaRPr lang="en-GB" b="0" i="0">
              <a:solidFill>
                <a:srgbClr val="081E47"/>
              </a:solidFill>
              <a:effectLst/>
              <a:latin typeface="Segoe UI" panose="020B0502040204020203" pitchFamily="34" charset="0"/>
            </a:endParaRPr>
          </a:p>
          <a:p>
            <a:pPr algn="l" rtl="0" fontAlgn="base">
              <a:buFont typeface="Arial" panose="020B0604020202020204" pitchFamily="34" charset="0"/>
              <a:buNone/>
            </a:pPr>
            <a:r>
              <a:rPr lang="en-GB" sz="1800" b="0" i="0">
                <a:solidFill>
                  <a:srgbClr val="081E47"/>
                </a:solidFill>
                <a:effectLst/>
                <a:latin typeface="Source Sans Pro" panose="020B0503030403020204" pitchFamily="34" charset="0"/>
              </a:rPr>
              <a:t>Take a look at Sam's budget in your workbooks </a:t>
            </a:r>
          </a:p>
          <a:p>
            <a:pPr algn="l" rtl="0" fontAlgn="base">
              <a:buFont typeface="Arial" panose="020B0604020202020204" pitchFamily="34" charset="0"/>
              <a:buNone/>
            </a:pPr>
            <a:r>
              <a:rPr lang="en-GB" sz="1800" b="0" i="0">
                <a:solidFill>
                  <a:srgbClr val="081E47"/>
                </a:solidFill>
                <a:effectLst/>
                <a:latin typeface="Source Sans Pro" panose="020B0503030403020204" pitchFamily="34" charset="0"/>
              </a:rPr>
              <a:t>Sam has more outgoings than incoming </a:t>
            </a:r>
          </a:p>
          <a:p>
            <a:pPr algn="l" rtl="0" fontAlgn="base">
              <a:buFont typeface="Arial" panose="020B0604020202020204" pitchFamily="34" charset="0"/>
              <a:buNone/>
            </a:pPr>
            <a:r>
              <a:rPr lang="en-GB" sz="1800" b="0" i="0">
                <a:solidFill>
                  <a:srgbClr val="081E47"/>
                </a:solidFill>
                <a:effectLst/>
                <a:latin typeface="Source Sans Pro" panose="020B0503030403020204" pitchFamily="34" charset="0"/>
              </a:rPr>
              <a:t>In a bid to correct this, she managed to reduce her outgoings by undertaking the following actions: </a:t>
            </a:r>
          </a:p>
          <a:p>
            <a:pPr marL="285750" indent="-285750"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First, she used a comparison site to help her switch her energy supplier </a:t>
            </a:r>
          </a:p>
          <a:p>
            <a:pPr marL="285750" indent="-285750"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Looking through her budget she spotted a magazine subscription she no longer used so she cancelled that </a:t>
            </a:r>
          </a:p>
          <a:p>
            <a:pPr marL="285750" indent="-285750"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She then reduced her food spending by switching supermarkets and signed up for their loyalty programme to give her discounts </a:t>
            </a:r>
          </a:p>
          <a:p>
            <a:pPr marL="285750" indent="-285750"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She asked to reduce the payment plan for her debts </a:t>
            </a:r>
          </a:p>
          <a:p>
            <a:pPr marL="285750" indent="-285750"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Finally, she looked to see if she was eligible for further government support through charities such as Turn2Us </a:t>
            </a:r>
          </a:p>
          <a:p>
            <a:pPr marL="0" indent="0" algn="l" rtl="0" fontAlgn="base">
              <a:buFont typeface="Arial" panose="020B0604020202020204" pitchFamily="34" charset="0"/>
              <a:buNone/>
            </a:pPr>
            <a:r>
              <a:rPr lang="en-GB" sz="1800" b="1" i="0">
                <a:solidFill>
                  <a:srgbClr val="081E47"/>
                </a:solidFill>
                <a:effectLst/>
                <a:latin typeface="Source Sans Pro" panose="020B0503030403020204" pitchFamily="34" charset="0"/>
              </a:rPr>
              <a:t>Point learners to the section at the back of the workbook with a list of charities and what support they provide </a:t>
            </a:r>
          </a:p>
          <a:p>
            <a:pPr marL="0" indent="0" algn="l" rtl="0" fontAlgn="base">
              <a:buFont typeface="Arial" panose="020B0604020202020204" pitchFamily="34" charset="0"/>
              <a:buNone/>
            </a:pPr>
            <a:r>
              <a:rPr lang="en-GB" sz="1800" b="1" i="0" u="none" strike="noStrike">
                <a:solidFill>
                  <a:srgbClr val="000000"/>
                </a:solidFill>
                <a:effectLst/>
                <a:latin typeface="AvenirNext LT Pro Regular" panose="020B0504020202020204"/>
              </a:rPr>
              <a:t>PAUSE HERE AND CHECK HOW THE LEARNERS ARE FEELING </a:t>
            </a:r>
            <a:r>
              <a:rPr lang="en-GB" sz="1800" b="0" i="0" u="none" strike="noStrike">
                <a:solidFill>
                  <a:srgbClr val="000000"/>
                </a:solidFill>
                <a:effectLst/>
                <a:latin typeface="AvenirNext LT Pro Regular" panose="020B0504020202020204"/>
              </a:rPr>
              <a:t>– SO YOU CAN ADJUST THE TRAINING AS NEEDED</a:t>
            </a:r>
            <a:r>
              <a:rPr lang="en-GB" sz="1800" b="0" i="0">
                <a:solidFill>
                  <a:srgbClr val="000000"/>
                </a:solidFill>
                <a:effectLst/>
                <a:latin typeface="AvenirNext LT Pro Regular" panose="020B0504020202020204"/>
              </a:rPr>
              <a:t>​</a:t>
            </a:r>
            <a:endParaRPr lang="en-GB" sz="1800" b="1" i="0">
              <a:solidFill>
                <a:srgbClr val="081E47"/>
              </a:solidFill>
              <a:effectLst/>
              <a:latin typeface="Source Sans Pro" panose="020B050303040302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45</a:t>
            </a:fld>
            <a:endParaRPr lang="en-US"/>
          </a:p>
        </p:txBody>
      </p:sp>
    </p:spTree>
    <p:extLst>
      <p:ext uri="{BB962C8B-B14F-4D97-AF65-F5344CB8AC3E}">
        <p14:creationId xmlns:p14="http://schemas.microsoft.com/office/powerpoint/2010/main" val="22186370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GB" sz="1800" b="0" i="0">
                <a:solidFill>
                  <a:srgbClr val="081E47"/>
                </a:solidFill>
                <a:effectLst/>
                <a:latin typeface="Source Sans Pro" panose="020B0503030403020204" pitchFamily="34" charset="0"/>
              </a:rPr>
              <a:t>Now let’s look at online tools that can help you budget.</a:t>
            </a:r>
            <a:endParaRPr lang="en-GB" b="0" i="0">
              <a:solidFill>
                <a:srgbClr val="081E47"/>
              </a:solidFill>
              <a:effectLst/>
              <a:latin typeface="Source Sans Pro" panose="020B0503030403020204" pitchFamily="34" charset="0"/>
            </a:endParaRPr>
          </a:p>
          <a:p>
            <a:pPr algn="l" rtl="0" fontAlgn="base">
              <a:buFont typeface="Arial" panose="020B0604020202020204" pitchFamily="34" charset="0"/>
              <a:buNone/>
            </a:pPr>
            <a:r>
              <a:rPr lang="en-GB" sz="1800" b="0" i="0">
                <a:solidFill>
                  <a:srgbClr val="081E47"/>
                </a:solidFill>
                <a:effectLst/>
                <a:latin typeface="Source Sans Pro" panose="020B0503030403020204" pitchFamily="34" charset="0"/>
              </a:rPr>
              <a:t>And by the end of this section, you should be able to: </a:t>
            </a:r>
          </a:p>
          <a:p>
            <a:pPr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Explore the types of online budgeting tools available. </a:t>
            </a: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46</a:t>
            </a:fld>
            <a:endParaRPr lang="en-US"/>
          </a:p>
        </p:txBody>
      </p:sp>
    </p:spTree>
    <p:extLst>
      <p:ext uri="{BB962C8B-B14F-4D97-AF65-F5344CB8AC3E}">
        <p14:creationId xmlns:p14="http://schemas.microsoft.com/office/powerpoint/2010/main" val="9077242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a:solidFill>
                  <a:srgbClr val="081E47"/>
                </a:solidFill>
                <a:effectLst/>
                <a:latin typeface="Source Sans Pro" panose="020B0503030403020204" pitchFamily="34" charset="0"/>
              </a:rPr>
              <a:t>Explain:</a:t>
            </a:r>
            <a:r>
              <a:rPr lang="en-GB" sz="1800" b="0" i="0">
                <a:solidFill>
                  <a:srgbClr val="081E47"/>
                </a:solidFill>
                <a:effectLst/>
                <a:latin typeface="Source Sans Pro" panose="020B0503030403020204" pitchFamily="34" charset="0"/>
              </a:rPr>
              <a:t> </a:t>
            </a:r>
            <a:endParaRPr lang="en-GB" b="0" i="0">
              <a:solidFill>
                <a:srgbClr val="081E47"/>
              </a:solidFill>
              <a:effectLst/>
              <a:latin typeface="Source Sans Pro" panose="020B0503030403020204" pitchFamily="34" charset="0"/>
            </a:endParaRPr>
          </a:p>
          <a:p>
            <a:pPr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There are online budgeting tools which can help you. These do the calculations and can make suggestions to help you save money. You will have to learn how to use them, but in the long term, they may help you save money and time in a way that pen and paper can’t </a:t>
            </a:r>
          </a:p>
          <a:p>
            <a:pPr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Most bank websites have these kind of tools </a:t>
            </a:r>
          </a:p>
          <a:p>
            <a:pPr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There are also other sites like Money Helper. These organisations are government-approved and trusted to give advice and guidance on a wide range of issues </a:t>
            </a:r>
          </a:p>
          <a:p>
            <a:pPr algn="l" rtl="0" fontAlgn="base">
              <a:buFont typeface="Arial" panose="020B0604020202020204" pitchFamily="34" charset="0"/>
              <a:buChar char="•"/>
            </a:pPr>
            <a:endParaRPr lang="en-GB" sz="1800" b="0" i="0">
              <a:solidFill>
                <a:srgbClr val="081E47"/>
              </a:solidFill>
              <a:effectLst/>
              <a:latin typeface="Source Sans Pro" panose="020B0503030403020204" pitchFamily="34" charset="0"/>
            </a:endParaRPr>
          </a:p>
          <a:p>
            <a:pPr algn="l" rtl="0" fontAlgn="base">
              <a:buFont typeface="Arial" panose="020B0604020202020204" pitchFamily="34" charset="0"/>
              <a:buNone/>
            </a:pPr>
            <a:r>
              <a:rPr lang="en-GB" sz="1800" b="1" i="0">
                <a:solidFill>
                  <a:srgbClr val="081E47"/>
                </a:solidFill>
                <a:effectLst/>
                <a:latin typeface="Source Sans Pro" panose="020B0503030403020204" pitchFamily="34" charset="0"/>
              </a:rPr>
              <a:t>If you have access to the internet show Money Helper website </a:t>
            </a:r>
          </a:p>
          <a:p>
            <a:pPr algn="l" rtl="0" fontAlgn="base">
              <a:buFont typeface="Arial" panose="020B0604020202020204" pitchFamily="34" charset="0"/>
              <a:buNone/>
            </a:pPr>
            <a:r>
              <a:rPr lang="en-GB" sz="1800" b="0" i="0">
                <a:solidFill>
                  <a:srgbClr val="081E47"/>
                </a:solidFill>
                <a:effectLst/>
                <a:latin typeface="Source Sans Pro" panose="020B0503030403020204" pitchFamily="34" charset="0"/>
              </a:rPr>
              <a:t>https://www.moneyhelper.org.uk/en/everyday-money/budgeting/budget-planner </a:t>
            </a:r>
          </a:p>
          <a:p>
            <a:pPr algn="l" rtl="0" fontAlgn="base">
              <a:buFont typeface="Arial" panose="020B0604020202020204" pitchFamily="34" charset="0"/>
              <a:buNone/>
            </a:pPr>
            <a:r>
              <a:rPr lang="en-GB" sz="1800" b="1" i="0">
                <a:solidFill>
                  <a:srgbClr val="081E47"/>
                </a:solidFill>
                <a:effectLst/>
                <a:latin typeface="Source Sans Pro" panose="020B0503030403020204" pitchFamily="34" charset="0"/>
              </a:rPr>
              <a:t>If you have time you could start to walk the learners through the money helper budget tool </a:t>
            </a:r>
          </a:p>
          <a:p>
            <a:pPr algn="l" rtl="0" fontAlgn="base">
              <a:buFont typeface="Arial" panose="020B0604020202020204" pitchFamily="34" charset="0"/>
              <a:buNone/>
            </a:pPr>
            <a:endParaRPr lang="en-GB" sz="1800" b="1" i="0">
              <a:solidFill>
                <a:srgbClr val="081E47"/>
              </a:solidFill>
              <a:effectLst/>
              <a:latin typeface="Source Sans Pro" panose="020B050303040302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47</a:t>
            </a:fld>
            <a:endParaRPr lang="en-US"/>
          </a:p>
        </p:txBody>
      </p:sp>
    </p:spTree>
    <p:extLst>
      <p:ext uri="{BB962C8B-B14F-4D97-AF65-F5344CB8AC3E}">
        <p14:creationId xmlns:p14="http://schemas.microsoft.com/office/powerpoint/2010/main" val="19294001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800" b="1" i="0" u="none" strike="noStrike" dirty="0">
                <a:solidFill>
                  <a:srgbClr val="000000"/>
                </a:solidFill>
                <a:effectLst/>
                <a:latin typeface="Calibri" panose="020F0502020204030204" pitchFamily="34" charset="0"/>
              </a:rPr>
              <a:t>***THIS SLIDE IS ANIMATED – CLICK AFTER GROUP HAS OFFERED SUGGESTIONS, TO SHOW THE ANSWERS ***</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Calibri" panose="020F0502020204030204" pitchFamily="34" charset="0"/>
            </a:endParaRPr>
          </a:p>
          <a:p>
            <a:pPr algn="l" rtl="0" fontAlgn="base"/>
            <a:r>
              <a:rPr lang="en-GB" sz="1800" b="1" i="0" u="none" strike="noStrike" dirty="0">
                <a:solidFill>
                  <a:srgbClr val="081E47"/>
                </a:solidFill>
                <a:effectLst/>
                <a:latin typeface="Source Sans Pro" panose="020B0503030403020204" pitchFamily="34" charset="0"/>
              </a:rPr>
              <a:t>Ask:</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Where else can you find tools to help you budget?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Arial" panose="020B0604020202020204" pitchFamily="34" charset="0"/>
            </a:endParaRPr>
          </a:p>
          <a:p>
            <a:pPr algn="l" rtl="0" fontAlgn="base"/>
            <a:r>
              <a:rPr lang="en-GB" sz="1800" b="1" i="0" u="none" strike="noStrike" dirty="0">
                <a:solidFill>
                  <a:srgbClr val="081E47"/>
                </a:solidFill>
                <a:effectLst/>
                <a:latin typeface="Source Sans Pro" panose="020B0503030403020204" pitchFamily="34" charset="0"/>
              </a:rPr>
              <a:t>Look for:</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Spreadsheet tools (which have budgeting templates available)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Websites e.g. Money Saving Expert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App store on your device (mobile or tablet)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Benefit claim checkers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Comparison tools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r>
              <a:rPr lang="en-GB" sz="1800" b="1" i="0" u="none" strike="noStrike" dirty="0">
                <a:solidFill>
                  <a:srgbClr val="081E47"/>
                </a:solidFill>
                <a:effectLst/>
                <a:latin typeface="Source Sans Pro" panose="020B0503030403020204" pitchFamily="34" charset="0"/>
              </a:rPr>
              <a:t>Explain:</a:t>
            </a:r>
            <a:r>
              <a:rPr lang="en-GB" sz="1800" b="0" i="0" u="none" strike="noStrike" dirty="0">
                <a:solidFill>
                  <a:srgbClr val="081E47"/>
                </a:solidFill>
                <a:effectLst/>
                <a:latin typeface="Source Sans Pro" panose="020B0503030403020204" pitchFamily="34" charset="0"/>
              </a:rPr>
              <a:t>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 Spreadsheet tools can help speed up budgeting and make it easier. You will need to learn how to use them, although they usually offer readymade budgeting templates. Once you do, you can use them to create sheets that will automatically calculate your budget for you. So, you can easily change the amounts in your income or outgoings as they change each month. The spreadsheet will then automatically calculate your budget and tell you the new balance </a:t>
            </a:r>
            <a:r>
              <a:rPr lang="en-US" sz="1800" b="0" i="0" dirty="0">
                <a:solidFill>
                  <a:srgbClr val="081E47"/>
                </a:solidFill>
                <a:effectLst/>
                <a:latin typeface="Source Sans Pro" panose="020B0503030403020204" pitchFamily="34" charset="0"/>
              </a:rPr>
              <a: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b="0" i="0" dirty="0">
                <a:solidFill>
                  <a:srgbClr val="081E47"/>
                </a:solidFill>
                <a:effectLst/>
                <a:latin typeface="Source Sans Pro" panose="020B0503030403020204" pitchFamily="34" charset="0"/>
              </a:rPr>
              <a:t>Banking websites often have useful tips and tools on helping with budgeting and money management – like this article which talks about a specific budgeting technique called the 50-30-20 rule, where you spend 50% of your income on ‘needs’, 30% on ‘wants’ and 20% on savings (</a:t>
            </a:r>
            <a:r>
              <a:rPr lang="en-US" sz="1800" b="1" i="0" dirty="0">
                <a:solidFill>
                  <a:srgbClr val="081E47"/>
                </a:solidFill>
                <a:effectLst/>
                <a:latin typeface="Source Sans Pro" panose="020B0503030403020204" pitchFamily="34" charset="0"/>
              </a:rPr>
              <a:t>TRAINER NOTE: The screenshot here is a clickable link, to use / show if required)</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Why not take a look at your device's app store. Check out their money category. Here, you’ll find some recommended and commonly used apps which may be able to help you to budget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Always check the apps, websites and tools are well-reviewed, safe and trusted. For instance, look at reviews on your device's app store. Sometimes, the best way to find out what tools are good is to ask the people you trust for recommendations based on which tools they use too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48</a:t>
            </a:fld>
            <a:endParaRPr lang="en-US"/>
          </a:p>
        </p:txBody>
      </p:sp>
    </p:spTree>
    <p:extLst>
      <p:ext uri="{BB962C8B-B14F-4D97-AF65-F5344CB8AC3E}">
        <p14:creationId xmlns:p14="http://schemas.microsoft.com/office/powerpoint/2010/main" val="3161854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Explain:</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Other things to consider when choosing a tool are: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1" i="0" u="none" strike="noStrike">
                <a:solidFill>
                  <a:srgbClr val="081E47"/>
                </a:solidFill>
                <a:effectLst/>
                <a:latin typeface="Source Sans Pro" panose="020B0503030403020204" pitchFamily="34" charset="0"/>
              </a:rPr>
              <a:t>How much do you want to spend?</a:t>
            </a:r>
            <a:r>
              <a:rPr lang="en-GB" sz="1800" b="0" i="0" u="none" strike="noStrike">
                <a:solidFill>
                  <a:srgbClr val="081E47"/>
                </a:solidFill>
                <a:effectLst/>
                <a:latin typeface="Source Sans Pro" panose="020B0503030403020204" pitchFamily="34" charset="0"/>
              </a:rPr>
              <a:t> Some apps are free, and some will cost. Ask yourself if they’re worth the added cost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1" i="0" u="none" strike="noStrike">
                <a:solidFill>
                  <a:srgbClr val="081E47"/>
                </a:solidFill>
                <a:effectLst/>
                <a:latin typeface="Source Sans Pro" panose="020B0503030403020204" pitchFamily="34" charset="0"/>
              </a:rPr>
              <a:t>Are they safe? </a:t>
            </a:r>
            <a:r>
              <a:rPr lang="en-GB" sz="1800" b="0" i="0" u="none" strike="noStrike">
                <a:solidFill>
                  <a:srgbClr val="081E47"/>
                </a:solidFill>
                <a:effectLst/>
                <a:latin typeface="Source Sans Pro" panose="020B0503030403020204" pitchFamily="34" charset="0"/>
              </a:rPr>
              <a:t>Do you want to share your financial information with them or connect them to your bank account? If you do, are they well-reviewed and trusted by others?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1" i="0" u="none" strike="noStrike">
                <a:solidFill>
                  <a:srgbClr val="081E47"/>
                </a:solidFill>
                <a:effectLst/>
                <a:latin typeface="Source Sans Pro" panose="020B0503030403020204" pitchFamily="34" charset="0"/>
              </a:rPr>
              <a:t>What do you want to do?</a:t>
            </a:r>
            <a:r>
              <a:rPr lang="en-GB" sz="1800" b="0" i="0" u="none" strike="noStrike">
                <a:solidFill>
                  <a:srgbClr val="081E47"/>
                </a:solidFill>
                <a:effectLst/>
                <a:latin typeface="Source Sans Pro" panose="020B0503030403020204" pitchFamily="34" charset="0"/>
              </a:rPr>
              <a:t> What features are you looking for? Do you want to make the calculations easier, get suggestions on how to cut down or is there another goal in mind?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1" i="0" u="none" strike="noStrike">
                <a:solidFill>
                  <a:srgbClr val="081E47"/>
                </a:solidFill>
                <a:effectLst/>
                <a:latin typeface="Source Sans Pro" panose="020B0503030403020204" pitchFamily="34" charset="0"/>
              </a:rPr>
              <a:t>How do you want to access them? </a:t>
            </a:r>
            <a:r>
              <a:rPr lang="en-GB" sz="1800" b="0" i="0" u="none" strike="noStrike">
                <a:solidFill>
                  <a:srgbClr val="081E47"/>
                </a:solidFill>
                <a:effectLst/>
                <a:latin typeface="Source Sans Pro" panose="020B0503030403020204" pitchFamily="34" charset="0"/>
              </a:rPr>
              <a:t>Some tools work better on some devices than others. Others will only work on a particular type of device. So, you should keep in mind what kind of device you would like to use them on.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49</a:t>
            </a:fld>
            <a:endParaRPr lang="en-US"/>
          </a:p>
        </p:txBody>
      </p:sp>
    </p:spTree>
    <p:extLst>
      <p:ext uri="{BB962C8B-B14F-4D97-AF65-F5344CB8AC3E}">
        <p14:creationId xmlns:p14="http://schemas.microsoft.com/office/powerpoint/2010/main" val="556543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GB" sz="1800" b="1" i="0">
                <a:solidFill>
                  <a:srgbClr val="081E47"/>
                </a:solidFill>
                <a:effectLst/>
                <a:latin typeface="Source Sans Pro" panose="020B0503030403020204" pitchFamily="34" charset="0"/>
              </a:rPr>
              <a:t>Run through basic health and safety (fire exits, trip hazards etc)  </a:t>
            </a:r>
          </a:p>
          <a:p>
            <a:pPr algn="l" rtl="0" fontAlgn="base">
              <a:buFont typeface="Arial" panose="020B0604020202020204" pitchFamily="34" charset="0"/>
              <a:buNone/>
            </a:pPr>
            <a:r>
              <a:rPr lang="en-GB" sz="1800" b="1" i="0">
                <a:solidFill>
                  <a:srgbClr val="081E47"/>
                </a:solidFill>
                <a:effectLst/>
                <a:latin typeface="Source Sans Pro" panose="020B0503030403020204" pitchFamily="34" charset="0"/>
              </a:rPr>
              <a:t>Run through the agenda </a:t>
            </a:r>
          </a:p>
          <a:p>
            <a:pPr algn="l" rtl="0" fontAlgn="base">
              <a:buFont typeface="Arial" panose="020B0604020202020204" pitchFamily="34" charset="0"/>
              <a:buNone/>
            </a:pPr>
            <a:r>
              <a:rPr lang="en-GB" sz="1800" b="1" i="0">
                <a:solidFill>
                  <a:srgbClr val="081E47"/>
                </a:solidFill>
                <a:effectLst/>
                <a:latin typeface="Source Sans Pro" panose="020B0503030403020204" pitchFamily="34" charset="0"/>
              </a:rPr>
              <a:t>Read out the disclaimer:</a:t>
            </a:r>
            <a:r>
              <a:rPr lang="en-GB" sz="1800" b="1" i="0">
                <a:solidFill>
                  <a:srgbClr val="081E47"/>
                </a:solidFill>
                <a:effectLst/>
                <a:latin typeface="WordVisiCarriageReturn_MSFontService"/>
              </a:rPr>
              <a:t> </a:t>
            </a:r>
            <a:br>
              <a:rPr lang="en-GB" sz="1800" b="1" i="0">
                <a:solidFill>
                  <a:srgbClr val="081E47"/>
                </a:solidFill>
                <a:effectLst/>
                <a:latin typeface="WordVisiCarriageReturn_MSFontService"/>
              </a:rPr>
            </a:br>
            <a:r>
              <a:rPr lang="en-GB" sz="1800" b="1" i="0">
                <a:solidFill>
                  <a:srgbClr val="081E47"/>
                </a:solidFill>
                <a:effectLst/>
                <a:latin typeface="Source Sans Pro" panose="020B0503030403020204" pitchFamily="34" charset="0"/>
              </a:rPr>
              <a:t>Everything that is discussed today is for guidance and is not financial advice. Any websites, tools etc. are examples of what's available </a:t>
            </a:r>
          </a:p>
          <a:p>
            <a:pPr algn="l" rtl="0" fontAlgn="base">
              <a:buFont typeface="Arial" panose="020B0604020202020204" pitchFamily="34" charset="0"/>
              <a:buNone/>
            </a:pPr>
            <a:r>
              <a:rPr lang="en-GB" sz="1800" b="1" i="0">
                <a:solidFill>
                  <a:srgbClr val="081E47"/>
                </a:solidFill>
                <a:effectLst/>
                <a:latin typeface="Source Sans Pro" panose="020B0503030403020204" pitchFamily="34" charset="0"/>
              </a:rPr>
              <a:t>Hand out the workbook and explain it's for the learners to make notes as we go through the workshop and has some useful links to further information </a:t>
            </a:r>
            <a:endParaRPr lang="en-GB" sz="1800" b="1" i="0">
              <a:solidFill>
                <a:srgbClr val="081E47"/>
              </a:solidFill>
              <a:effectLst/>
              <a:latin typeface="Lloyds Bank Jack"/>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5</a:t>
            </a:fld>
            <a:endParaRPr lang="en-US"/>
          </a:p>
        </p:txBody>
      </p:sp>
    </p:spTree>
    <p:extLst>
      <p:ext uri="{BB962C8B-B14F-4D97-AF65-F5344CB8AC3E}">
        <p14:creationId xmlns:p14="http://schemas.microsoft.com/office/powerpoint/2010/main" val="7893429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think about putting money aside for emergencies. </a:t>
            </a:r>
          </a:p>
          <a:p>
            <a:pPr algn="l" rtl="0" fontAlgn="base">
              <a:buFont typeface="Arial" panose="020B0604020202020204" pitchFamily="34" charset="0"/>
              <a:buNone/>
            </a:pPr>
            <a:r>
              <a:rPr lang="en-US"/>
              <a:t>And by </a:t>
            </a:r>
            <a:r>
              <a:rPr lang="en-GB" sz="1800" b="0" i="0">
                <a:solidFill>
                  <a:srgbClr val="081E47"/>
                </a:solidFill>
                <a:effectLst/>
                <a:latin typeface="Source Sans Pro" panose="020B0503030403020204" pitchFamily="34" charset="0"/>
              </a:rPr>
              <a:t>the end of this section, you should be able to: </a:t>
            </a:r>
          </a:p>
          <a:p>
            <a:pPr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List the benefits of having emergency money </a:t>
            </a: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50</a:t>
            </a:fld>
            <a:endParaRPr lang="en-US"/>
          </a:p>
        </p:txBody>
      </p:sp>
    </p:spTree>
    <p:extLst>
      <p:ext uri="{BB962C8B-B14F-4D97-AF65-F5344CB8AC3E}">
        <p14:creationId xmlns:p14="http://schemas.microsoft.com/office/powerpoint/2010/main" val="19309792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a:solidFill>
                  <a:srgbClr val="081E47"/>
                </a:solidFill>
                <a:effectLst/>
                <a:latin typeface="Source Sans Pro" panose="020B0503030403020204" pitchFamily="34" charset="0"/>
              </a:rPr>
              <a:t>Explain:</a:t>
            </a:r>
            <a:r>
              <a:rPr lang="en-GB" sz="1800" b="0" i="0">
                <a:solidFill>
                  <a:srgbClr val="081E47"/>
                </a:solidFill>
                <a:effectLst/>
                <a:latin typeface="Source Sans Pro" panose="020B0503030403020204" pitchFamily="34" charset="0"/>
              </a:rPr>
              <a:t> </a:t>
            </a:r>
            <a:endParaRPr lang="en-GB" b="0" i="0">
              <a:solidFill>
                <a:srgbClr val="081E47"/>
              </a:solidFill>
              <a:effectLst/>
              <a:latin typeface="Segoe UI" panose="020B0502040204020203" pitchFamily="34" charset="0"/>
            </a:endParaRPr>
          </a:p>
          <a:p>
            <a:pPr algn="l" rtl="0" fontAlgn="base">
              <a:buFont typeface="Arial" panose="020B0604020202020204" pitchFamily="34" charset="0"/>
              <a:buNone/>
            </a:pPr>
            <a:r>
              <a:rPr lang="en-GB" sz="1800" b="0" i="0">
                <a:solidFill>
                  <a:srgbClr val="081E47"/>
                </a:solidFill>
                <a:effectLst/>
                <a:latin typeface="Source Sans Pro" panose="020B0503030403020204" pitchFamily="34" charset="0"/>
              </a:rPr>
              <a:t>Recent data suggests that over 40% of people in the UK don't have enough money saved to cover them for a month if they lose their income </a:t>
            </a:r>
          </a:p>
          <a:p>
            <a:pPr algn="l" rtl="0" fontAlgn="base">
              <a:buFont typeface="Arial" panose="020B0604020202020204" pitchFamily="34" charset="0"/>
              <a:buNone/>
            </a:pPr>
            <a:r>
              <a:rPr lang="en-GB" sz="1800" b="0" i="0">
                <a:solidFill>
                  <a:srgbClr val="081E47"/>
                </a:solidFill>
                <a:effectLst/>
                <a:latin typeface="Source Sans Pro" panose="020B0503030403020204" pitchFamily="34" charset="0"/>
              </a:rPr>
              <a:t>It can be useful to have savings to fall back on when money is tight. Savings don't have to involve large amounts, just putting away a few pounds (or even £1) can soon start to build up </a:t>
            </a: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51</a:t>
            </a:fld>
            <a:endParaRPr lang="en-US"/>
          </a:p>
        </p:txBody>
      </p:sp>
    </p:spTree>
    <p:extLst>
      <p:ext uri="{BB962C8B-B14F-4D97-AF65-F5344CB8AC3E}">
        <p14:creationId xmlns:p14="http://schemas.microsoft.com/office/powerpoint/2010/main" val="38713877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a:solidFill>
                  <a:srgbClr val="081E47"/>
                </a:solidFill>
                <a:effectLst/>
                <a:latin typeface="Source Sans Pro" panose="020B0503030403020204" pitchFamily="34" charset="0"/>
              </a:rPr>
              <a:t>Ask:</a:t>
            </a:r>
            <a:r>
              <a:rPr lang="en-GB" sz="1800" b="0" i="0">
                <a:solidFill>
                  <a:srgbClr val="081E47"/>
                </a:solidFill>
                <a:effectLst/>
                <a:latin typeface="Source Sans Pro" panose="020B0503030403020204" pitchFamily="34" charset="0"/>
              </a:rPr>
              <a:t> </a:t>
            </a:r>
            <a:endParaRPr lang="en-GB" b="0" i="0">
              <a:solidFill>
                <a:srgbClr val="081E47"/>
              </a:solidFill>
              <a:effectLst/>
              <a:latin typeface="Source Sans Pro" panose="020B0503030403020204" pitchFamily="34" charset="0"/>
            </a:endParaRPr>
          </a:p>
          <a:p>
            <a:pPr algn="l" rtl="0" fontAlgn="base">
              <a:buFont typeface="Arial" panose="020B0604020202020204" pitchFamily="34" charset="0"/>
              <a:buNone/>
            </a:pPr>
            <a:r>
              <a:rPr lang="en-GB" sz="1800" b="0" i="0">
                <a:solidFill>
                  <a:srgbClr val="081E47"/>
                </a:solidFill>
                <a:effectLst/>
                <a:latin typeface="Source Sans Pro" panose="020B0503030403020204" pitchFamily="34" charset="0"/>
              </a:rPr>
              <a:t>Which of the following amounts should you try to save for your emergency fund? </a:t>
            </a:r>
          </a:p>
          <a:p>
            <a:pPr marL="342900" indent="-342900" algn="l" rtl="0" fontAlgn="base">
              <a:buFont typeface="+mj-lt"/>
              <a:buAutoNum type="alphaUcPeriod"/>
            </a:pPr>
            <a:r>
              <a:rPr lang="en-GB" sz="1800" b="0" i="0">
                <a:solidFill>
                  <a:srgbClr val="081E47"/>
                </a:solidFill>
                <a:effectLst/>
                <a:latin typeface="Source Sans Pro" panose="020B0503030403020204" pitchFamily="34" charset="0"/>
              </a:rPr>
              <a:t>Three months expenses </a:t>
            </a:r>
          </a:p>
          <a:p>
            <a:pPr marL="342900" indent="-342900" algn="l" rtl="0" fontAlgn="base">
              <a:buFont typeface="+mj-lt"/>
              <a:buAutoNum type="alphaUcPeriod"/>
            </a:pPr>
            <a:r>
              <a:rPr lang="en-GB" sz="1800" b="0" i="0">
                <a:solidFill>
                  <a:srgbClr val="081E47"/>
                </a:solidFill>
                <a:effectLst/>
                <a:latin typeface="Source Sans Pro" panose="020B0503030403020204" pitchFamily="34" charset="0"/>
              </a:rPr>
              <a:t>Three months income </a:t>
            </a:r>
          </a:p>
          <a:p>
            <a:pPr marL="342900" indent="-342900" algn="l" rtl="0" fontAlgn="base">
              <a:buFont typeface="+mj-lt"/>
              <a:buAutoNum type="alphaUcPeriod"/>
            </a:pPr>
            <a:r>
              <a:rPr lang="en-GB" sz="1800" b="0" i="0">
                <a:solidFill>
                  <a:srgbClr val="081E47"/>
                </a:solidFill>
                <a:effectLst/>
                <a:latin typeface="Source Sans Pro" panose="020B0503030403020204" pitchFamily="34" charset="0"/>
              </a:rPr>
              <a:t>£1,000 </a:t>
            </a:r>
          </a:p>
          <a:p>
            <a:pPr algn="l" rtl="0" fontAlgn="base"/>
            <a:r>
              <a:rPr lang="en-GB" sz="1800" b="1" i="0">
                <a:solidFill>
                  <a:srgbClr val="081E47"/>
                </a:solidFill>
                <a:effectLst/>
                <a:latin typeface="Source Sans Pro" panose="020B0503030403020204" pitchFamily="34" charset="0"/>
              </a:rPr>
              <a:t>Exercise:</a:t>
            </a:r>
            <a:r>
              <a:rPr lang="en-GB" sz="1800" b="0" i="0">
                <a:solidFill>
                  <a:srgbClr val="081E47"/>
                </a:solidFill>
                <a:effectLst/>
                <a:latin typeface="Source Sans Pro" panose="020B0503030403020204" pitchFamily="34" charset="0"/>
              </a:rPr>
              <a:t> </a:t>
            </a:r>
            <a:endParaRPr lang="en-GB" b="0" i="0">
              <a:solidFill>
                <a:srgbClr val="081E47"/>
              </a:solidFill>
              <a:effectLst/>
              <a:latin typeface="Source Sans Pro" panose="020B0503030403020204" pitchFamily="34" charset="0"/>
            </a:endParaRPr>
          </a:p>
          <a:p>
            <a:pPr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If you think the answer is a, stand on the left side of the room </a:t>
            </a:r>
          </a:p>
          <a:p>
            <a:pPr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If you think the answer is b, stand on the right side of the room </a:t>
            </a:r>
          </a:p>
          <a:p>
            <a:pPr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If you think the answer is c, stand at the back of the room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GB" sz="1800" b="1" i="0">
                <a:solidFill>
                  <a:srgbClr val="081E47"/>
                </a:solidFill>
                <a:effectLst/>
                <a:latin typeface="Source Sans Pro" panose="020B0503030403020204" pitchFamily="34" charset="0"/>
              </a:rPr>
              <a:t>If you have a small group, or learners with accessibility issues, you could ask them to hold their hands up instead </a:t>
            </a:r>
          </a:p>
          <a:p>
            <a:pPr algn="l" rtl="0" fontAlgn="base"/>
            <a:r>
              <a:rPr lang="en-GB" sz="1800" b="0" i="0">
                <a:solidFill>
                  <a:srgbClr val="081E47"/>
                </a:solidFill>
                <a:effectLst/>
                <a:latin typeface="Source Sans Pro" panose="020B0503030403020204" pitchFamily="34" charset="0"/>
              </a:rPr>
              <a:t> </a:t>
            </a:r>
            <a:r>
              <a:rPr lang="en-GB" sz="1800" b="1" i="0">
                <a:solidFill>
                  <a:srgbClr val="081E47"/>
                </a:solidFill>
                <a:effectLst/>
                <a:latin typeface="Source Sans Pro" panose="020B0503030403020204" pitchFamily="34" charset="0"/>
              </a:rPr>
              <a:t>For online sessions, ask learners to type their answer (A, B or C) into the chat box</a:t>
            </a:r>
            <a:endParaRPr lang="en-GB" b="1" i="0">
              <a:solidFill>
                <a:srgbClr val="081E47"/>
              </a:solidFill>
              <a:effectLst/>
              <a:latin typeface="Source Sans Pro" panose="020B0503030403020204" pitchFamily="34" charset="0"/>
            </a:endParaRPr>
          </a:p>
          <a:p>
            <a:pPr algn="l" rtl="0" fontAlgn="base"/>
            <a:r>
              <a:rPr lang="en-GB" sz="1800" b="1" i="0">
                <a:solidFill>
                  <a:srgbClr val="081E47"/>
                </a:solidFill>
                <a:effectLst/>
                <a:latin typeface="Source Sans Pro" panose="020B0503030403020204" pitchFamily="34" charset="0"/>
              </a:rPr>
              <a:t> Comment on how many people thought of each answer as the correct one </a:t>
            </a:r>
          </a:p>
          <a:p>
            <a:pPr algn="l" rtl="0" fontAlgn="base"/>
            <a:r>
              <a:rPr lang="en-GB" sz="1800" b="1" i="0">
                <a:solidFill>
                  <a:srgbClr val="081E47"/>
                </a:solidFill>
                <a:effectLst/>
                <a:latin typeface="Source Sans Pro" panose="020B0503030403020204" pitchFamily="34" charset="0"/>
              </a:rPr>
              <a:t>Explain:</a:t>
            </a:r>
            <a:r>
              <a:rPr lang="en-GB" sz="1800" b="0" i="0">
                <a:solidFill>
                  <a:srgbClr val="081E47"/>
                </a:solidFill>
                <a:effectLst/>
                <a:latin typeface="Source Sans Pro" panose="020B0503030403020204" pitchFamily="34" charset="0"/>
              </a:rPr>
              <a:t> </a:t>
            </a:r>
            <a:endParaRPr lang="en-GB" b="0" i="0">
              <a:solidFill>
                <a:srgbClr val="081E47"/>
              </a:solidFill>
              <a:effectLst/>
              <a:latin typeface="Source Sans Pro" panose="020B0503030403020204" pitchFamily="34" charset="0"/>
            </a:endParaRPr>
          </a:p>
          <a:p>
            <a:pPr algn="l" rtl="0" fontAlgn="base">
              <a:buFont typeface="Arial" panose="020B0604020202020204" pitchFamily="34" charset="0"/>
              <a:buNone/>
            </a:pPr>
            <a:r>
              <a:rPr lang="en-GB" sz="1800" b="0" i="0">
                <a:solidFill>
                  <a:srgbClr val="081E47"/>
                </a:solidFill>
                <a:effectLst/>
                <a:latin typeface="Source Sans Pro" panose="020B0503030403020204" pitchFamily="34" charset="0"/>
              </a:rPr>
              <a:t>There is no right or wrong answer! It will very much depend upon your personal circumstances </a:t>
            </a:r>
          </a:p>
          <a:p>
            <a:pPr algn="l" rtl="0" fontAlgn="base"/>
            <a:r>
              <a:rPr lang="en-GB" sz="1800" b="1" i="0">
                <a:solidFill>
                  <a:srgbClr val="081E47"/>
                </a:solidFill>
                <a:effectLst/>
                <a:latin typeface="Source Sans Pro" panose="020B0503030403020204" pitchFamily="34" charset="0"/>
              </a:rPr>
              <a:t>Explain:</a:t>
            </a:r>
            <a:r>
              <a:rPr lang="en-GB" sz="1800" b="0" i="0">
                <a:solidFill>
                  <a:srgbClr val="081E47"/>
                </a:solidFill>
                <a:effectLst/>
                <a:latin typeface="Source Sans Pro" panose="020B0503030403020204" pitchFamily="34" charset="0"/>
              </a:rPr>
              <a:t> </a:t>
            </a:r>
            <a:endParaRPr lang="en-GB" b="0" i="0">
              <a:solidFill>
                <a:srgbClr val="081E47"/>
              </a:solidFill>
              <a:effectLst/>
              <a:latin typeface="Source Sans Pro" panose="020B0503030403020204" pitchFamily="34" charset="0"/>
            </a:endParaRPr>
          </a:p>
          <a:p>
            <a:pPr algn="l" rtl="0" fontAlgn="base">
              <a:buFont typeface="Arial" panose="020B0604020202020204" pitchFamily="34" charset="0"/>
              <a:buNone/>
            </a:pPr>
            <a:r>
              <a:rPr lang="en-GB" sz="1800" b="0" i="0">
                <a:solidFill>
                  <a:srgbClr val="081E47"/>
                </a:solidFill>
                <a:effectLst/>
                <a:latin typeface="Source Sans Pro" panose="020B0503030403020204" pitchFamily="34" charset="0"/>
              </a:rPr>
              <a:t>Ideally, you should have three months of expenses saved up as an emergency fund, however, start yourself with a lower aim, and you can build up from there </a:t>
            </a:r>
          </a:p>
          <a:p>
            <a:pPr algn="l" rtl="0" fontAlgn="base">
              <a:buFont typeface="Arial" panose="020B0604020202020204" pitchFamily="34" charset="0"/>
              <a:buNone/>
            </a:pPr>
            <a:r>
              <a:rPr lang="en-GB" sz="1800" b="0" i="0">
                <a:solidFill>
                  <a:srgbClr val="081E47"/>
                </a:solidFill>
                <a:effectLst/>
                <a:latin typeface="Source Sans Pro" panose="020B0503030403020204" pitchFamily="34" charset="0"/>
              </a:rPr>
              <a:t>Once you have done your budget, you should be able to see how much spare income you have left after your expenses. Set aside a regular amount of this to add to your savings account each month </a:t>
            </a: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52</a:t>
            </a:fld>
            <a:endParaRPr lang="en-US"/>
          </a:p>
        </p:txBody>
      </p:sp>
    </p:spTree>
    <p:extLst>
      <p:ext uri="{BB962C8B-B14F-4D97-AF65-F5344CB8AC3E}">
        <p14:creationId xmlns:p14="http://schemas.microsoft.com/office/powerpoint/2010/main" val="5825619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a:solidFill>
                  <a:srgbClr val="081E47"/>
                </a:solidFill>
                <a:effectLst/>
                <a:latin typeface="Source Sans Pro" panose="020B0503030403020204" pitchFamily="34" charset="0"/>
              </a:rPr>
              <a:t>Ask:</a:t>
            </a:r>
            <a:r>
              <a:rPr lang="en-GB" sz="1800" b="0" i="0">
                <a:solidFill>
                  <a:srgbClr val="081E47"/>
                </a:solidFill>
                <a:effectLst/>
                <a:latin typeface="Source Sans Pro" panose="020B0503030403020204" pitchFamily="34" charset="0"/>
              </a:rPr>
              <a:t> </a:t>
            </a:r>
            <a:endParaRPr lang="en-GB" b="0" i="0">
              <a:solidFill>
                <a:srgbClr val="081E47"/>
              </a:solidFill>
              <a:effectLst/>
              <a:latin typeface="Lloyds Bank Jack"/>
            </a:endParaRPr>
          </a:p>
          <a:p>
            <a:pPr algn="l" rtl="0" fontAlgn="base">
              <a:buFont typeface="Arial" panose="020B0604020202020204" pitchFamily="34" charset="0"/>
              <a:buNone/>
            </a:pPr>
            <a:r>
              <a:rPr lang="en-GB" sz="1800" b="0" i="0">
                <a:solidFill>
                  <a:srgbClr val="081E47"/>
                </a:solidFill>
                <a:effectLst/>
                <a:latin typeface="Source Sans Pro" panose="020B0503030403020204" pitchFamily="34" charset="0"/>
              </a:rPr>
              <a:t>What are different ways you could start to save small amounts of money? </a:t>
            </a:r>
          </a:p>
          <a:p>
            <a:pPr algn="l" rtl="0" fontAlgn="base">
              <a:buFont typeface="Arial" panose="020B0604020202020204" pitchFamily="34" charset="0"/>
              <a:buNone/>
            </a:pPr>
            <a:r>
              <a:rPr lang="en-GB" sz="1800" b="1" i="0">
                <a:solidFill>
                  <a:srgbClr val="081E47"/>
                </a:solidFill>
                <a:effectLst/>
                <a:latin typeface="Source Sans Pro" panose="020B0503030403020204" pitchFamily="34" charset="0"/>
              </a:rPr>
              <a:t>Discuss the different methods you could try </a:t>
            </a:r>
          </a:p>
          <a:p>
            <a:pPr algn="l" rtl="0" fontAlgn="base"/>
            <a:r>
              <a:rPr lang="en-GB" sz="1800" b="0" i="0">
                <a:solidFill>
                  <a:srgbClr val="081E47"/>
                </a:solidFill>
                <a:effectLst/>
                <a:latin typeface="Source Sans Pro" panose="020B0503030403020204" pitchFamily="34" charset="0"/>
              </a:rPr>
              <a:t> </a:t>
            </a:r>
            <a:endParaRPr lang="en-GB" b="0" i="0">
              <a:solidFill>
                <a:srgbClr val="081E47"/>
              </a:solidFill>
              <a:effectLst/>
              <a:latin typeface="Lloyds Bank Jack"/>
            </a:endParaRPr>
          </a:p>
          <a:p>
            <a:pPr algn="l" rtl="0" fontAlgn="base"/>
            <a:r>
              <a:rPr lang="en-GB" sz="1800" b="1" i="0">
                <a:solidFill>
                  <a:srgbClr val="081E47"/>
                </a:solidFill>
                <a:effectLst/>
                <a:latin typeface="Source Sans Pro" panose="020B0503030403020204" pitchFamily="34" charset="0"/>
              </a:rPr>
              <a:t>Explain</a:t>
            </a:r>
            <a:r>
              <a:rPr lang="en-GB" sz="1800" b="0" i="0">
                <a:solidFill>
                  <a:srgbClr val="081E47"/>
                </a:solidFill>
                <a:effectLst/>
                <a:latin typeface="Source Sans Pro" panose="020B0503030403020204" pitchFamily="34" charset="0"/>
              </a:rPr>
              <a:t> </a:t>
            </a:r>
            <a:endParaRPr lang="en-GB" b="0" i="0">
              <a:solidFill>
                <a:srgbClr val="081E47"/>
              </a:solidFill>
              <a:effectLst/>
              <a:latin typeface="Lloyds Bank Jack"/>
            </a:endParaRPr>
          </a:p>
          <a:p>
            <a:pPr algn="l" rtl="0" fontAlgn="base">
              <a:buFont typeface="Arial" panose="020B0604020202020204" pitchFamily="34" charset="0"/>
              <a:buNone/>
            </a:pPr>
            <a:r>
              <a:rPr lang="en-GB" sz="1800" b="0" i="0">
                <a:solidFill>
                  <a:srgbClr val="081E47"/>
                </a:solidFill>
                <a:effectLst/>
                <a:latin typeface="Source Sans Pro" panose="020B0503030403020204" pitchFamily="34" charset="0"/>
              </a:rPr>
              <a:t>The more you can save the quicker it will add up, but the amount you can save will be guided by your budget </a:t>
            </a:r>
          </a:p>
          <a:p>
            <a:pPr algn="l" rtl="0" fontAlgn="base">
              <a:buFont typeface="Arial" panose="020B0604020202020204" pitchFamily="34" charset="0"/>
              <a:buNone/>
            </a:pPr>
            <a:r>
              <a:rPr lang="en-GB" sz="1800" b="0" i="0">
                <a:solidFill>
                  <a:srgbClr val="081E47"/>
                </a:solidFill>
                <a:effectLst/>
                <a:latin typeface="Source Sans Pro" panose="020B0503030403020204" pitchFamily="34" charset="0"/>
              </a:rPr>
              <a:t>Make sure your budget is up to date so that you can see clearly how much you can afford to save </a:t>
            </a:r>
          </a:p>
          <a:p>
            <a:pPr algn="l" rtl="0" fontAlgn="base">
              <a:buFont typeface="Arial" panose="020B0604020202020204" pitchFamily="34" charset="0"/>
              <a:buNone/>
            </a:pPr>
            <a:r>
              <a:rPr lang="en-GB" sz="1800" b="0" i="0">
                <a:solidFill>
                  <a:srgbClr val="081E47"/>
                </a:solidFill>
                <a:effectLst/>
                <a:latin typeface="Source Sans Pro" panose="020B0503030403020204" pitchFamily="34" charset="0"/>
              </a:rPr>
              <a:t>However long it takes you to save the money, you'll be glad you did – if an emergency comes along, it will be there for you to use – and it will be a lot cheaper than having to take out a loan or credit card, both of which are expensive ways to borrow money  </a:t>
            </a:r>
          </a:p>
          <a:p>
            <a:pPr algn="l" rtl="0" fontAlgn="base">
              <a:buFont typeface="Arial" panose="020B0604020202020204" pitchFamily="34" charset="0"/>
              <a:buNone/>
            </a:pPr>
            <a:r>
              <a:rPr lang="en-GB" sz="1800" b="0" i="0">
                <a:solidFill>
                  <a:srgbClr val="081E47"/>
                </a:solidFill>
                <a:effectLst/>
                <a:latin typeface="Source Sans Pro" panose="020B0503030403020204" pitchFamily="34" charset="0"/>
              </a:rPr>
              <a:t>Once you reach your target, set yourself a new one but make sure you congratulate yourself for getting there, remember you started with nothing! </a:t>
            </a:r>
            <a:endParaRPr lang="en-GB" sz="1800" b="0" i="0">
              <a:solidFill>
                <a:srgbClr val="081E47"/>
              </a:solidFill>
              <a:effectLst/>
              <a:latin typeface="Lloyds Bank Jack"/>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53</a:t>
            </a:fld>
            <a:endParaRPr lang="en-US"/>
          </a:p>
        </p:txBody>
      </p:sp>
    </p:spTree>
    <p:extLst>
      <p:ext uri="{BB962C8B-B14F-4D97-AF65-F5344CB8AC3E}">
        <p14:creationId xmlns:p14="http://schemas.microsoft.com/office/powerpoint/2010/main" val="22189439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a:solidFill>
                  <a:srgbClr val="081E47"/>
                </a:solidFill>
                <a:effectLst/>
                <a:latin typeface="Source Sans Pro" panose="020B0503030403020204" pitchFamily="34" charset="0"/>
              </a:rPr>
              <a:t>Exercise:</a:t>
            </a:r>
            <a:r>
              <a:rPr lang="en-GB" sz="1800" b="0" i="0">
                <a:solidFill>
                  <a:srgbClr val="081E47"/>
                </a:solidFill>
                <a:effectLst/>
                <a:latin typeface="Source Sans Pro" panose="020B0503030403020204" pitchFamily="34" charset="0"/>
              </a:rPr>
              <a:t> </a:t>
            </a:r>
            <a:endParaRPr lang="en-GB" b="0" i="0">
              <a:solidFill>
                <a:srgbClr val="081E47"/>
              </a:solidFill>
              <a:effectLst/>
              <a:latin typeface="Lloyds Bank Jack"/>
            </a:endParaRPr>
          </a:p>
          <a:p>
            <a:pPr algn="l" rtl="0" fontAlgn="base">
              <a:buFont typeface="Arial" panose="020B0604020202020204" pitchFamily="34" charset="0"/>
              <a:buNone/>
            </a:pPr>
            <a:r>
              <a:rPr lang="en-GB" sz="1800" b="0" i="0">
                <a:solidFill>
                  <a:srgbClr val="081E47"/>
                </a:solidFill>
                <a:effectLst/>
                <a:latin typeface="Source Sans Pro" panose="020B0503030403020204" pitchFamily="34" charset="0"/>
              </a:rPr>
              <a:t>Look at the two budgets in your workbook and work out how much each person could put away into their emergency fund each month </a:t>
            </a:r>
          </a:p>
          <a:p>
            <a:pPr algn="l" rtl="0" fontAlgn="base">
              <a:buFont typeface="Arial" panose="020B0604020202020204" pitchFamily="34" charset="0"/>
              <a:buNone/>
            </a:pPr>
            <a:r>
              <a:rPr lang="en-GB" sz="1800" b="0" i="0">
                <a:solidFill>
                  <a:srgbClr val="081E47"/>
                </a:solidFill>
                <a:effectLst/>
                <a:latin typeface="Source Sans Pro" panose="020B0503030403020204" pitchFamily="34" charset="0"/>
              </a:rPr>
              <a:t>Share and compare results </a:t>
            </a:r>
          </a:p>
          <a:p>
            <a:pPr algn="l" rtl="0" fontAlgn="base">
              <a:buFont typeface="Arial" panose="020B0604020202020204" pitchFamily="34" charset="0"/>
              <a:buNone/>
            </a:pPr>
            <a:endParaRPr lang="en-GB" sz="1800" b="0" i="0">
              <a:solidFill>
                <a:srgbClr val="081E47"/>
              </a:solidFill>
              <a:effectLst/>
              <a:latin typeface="Source Sans Pro" panose="020B0503030403020204" pitchFamily="34" charset="0"/>
            </a:endParaRPr>
          </a:p>
          <a:p>
            <a:pPr algn="l" rtl="0" fontAlgn="base">
              <a:buFont typeface="Arial" panose="020B0604020202020204" pitchFamily="34" charset="0"/>
              <a:buNone/>
            </a:pPr>
            <a:r>
              <a:rPr lang="en-GB" sz="1800" b="1" i="0">
                <a:solidFill>
                  <a:srgbClr val="081E47"/>
                </a:solidFill>
                <a:effectLst/>
                <a:latin typeface="Source Sans Pro" panose="020B0503030403020204" pitchFamily="34" charset="0"/>
              </a:rPr>
              <a:t>Allow the learners to do this in pairs if they prefer </a:t>
            </a:r>
          </a:p>
          <a:p>
            <a:pPr algn="l" rtl="0" fontAlgn="base">
              <a:buFont typeface="Arial" panose="020B0604020202020204" pitchFamily="34" charset="0"/>
              <a:buNone/>
            </a:pPr>
            <a:r>
              <a:rPr lang="en-GB" sz="1800" b="1" i="0">
                <a:solidFill>
                  <a:srgbClr val="081E47"/>
                </a:solidFill>
                <a:effectLst/>
                <a:latin typeface="Source Sans Pro" panose="020B0503030403020204" pitchFamily="34" charset="0"/>
              </a:rPr>
              <a:t>There's no exact right answer, as long as the amount is less than the difference between incomings and outgoings</a:t>
            </a:r>
            <a:endParaRPr lang="en-GB" sz="1800" b="1" i="0">
              <a:solidFill>
                <a:srgbClr val="081E47"/>
              </a:solidFill>
              <a:effectLst/>
              <a:latin typeface="Lloyds Bank Jack"/>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54</a:t>
            </a:fld>
            <a:endParaRPr lang="en-US"/>
          </a:p>
        </p:txBody>
      </p:sp>
    </p:spTree>
    <p:extLst>
      <p:ext uri="{BB962C8B-B14F-4D97-AF65-F5344CB8AC3E}">
        <p14:creationId xmlns:p14="http://schemas.microsoft.com/office/powerpoint/2010/main" val="28533495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Review the workshop with the delegates by running back through the objectives and reminding them about their goal they would put money towards at the end of the month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You</a:t>
            </a:r>
            <a:r>
              <a:rPr lang="en-GB" sz="1800" b="1" i="0" u="none" strike="noStrike">
                <a:solidFill>
                  <a:srgbClr val="081E47"/>
                </a:solidFill>
                <a:effectLst/>
                <a:latin typeface="Source Sans Pro" panose="020B0503030403020204" pitchFamily="34" charset="0"/>
              </a:rPr>
              <a:t> </a:t>
            </a:r>
            <a:r>
              <a:rPr lang="en-GB" sz="1800" b="0" i="0" u="none" strike="noStrike">
                <a:solidFill>
                  <a:srgbClr val="081E47"/>
                </a:solidFill>
                <a:effectLst/>
                <a:latin typeface="Source Sans Pro" panose="020B0503030403020204" pitchFamily="34" charset="0"/>
              </a:rPr>
              <a:t>should now be able to: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Explain what we mean by the term "Budget" and explore the benefits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Create a budget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Explore the types of online budgeting tools available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List the benefits of having emergency money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1" i="0" u="none" strike="noStrike">
                <a:solidFill>
                  <a:srgbClr val="081E47"/>
                </a:solidFill>
                <a:effectLst/>
                <a:latin typeface="Source Sans Pro" panose="020B0503030403020204" pitchFamily="34" charset="0"/>
              </a:rPr>
              <a:t>Explain:</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We've discovered that a budget is a great way to take control of your money.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We've looked at lots of tools you can use to help you to create your budget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We've also looked at ways to reduce your outgoings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Finally, we've discovered that you don't have to have lots of money to start an emergency fund, you can start small</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55</a:t>
            </a:fld>
            <a:endParaRPr lang="en-US"/>
          </a:p>
        </p:txBody>
      </p:sp>
    </p:spTree>
    <p:extLst>
      <p:ext uri="{BB962C8B-B14F-4D97-AF65-F5344CB8AC3E}">
        <p14:creationId xmlns:p14="http://schemas.microsoft.com/office/powerpoint/2010/main" val="20033117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a:solidFill>
                  <a:srgbClr val="000000"/>
                </a:solidFill>
                <a:effectLst/>
                <a:latin typeface="AvenirNext LT Pro Regular" panose="020B0504020202020204"/>
              </a:rPr>
              <a:t>Ask the learners if they have any questions about what's been covered. </a:t>
            </a:r>
          </a:p>
          <a:p>
            <a:r>
              <a:rPr lang="en-GB" sz="1200" b="1" i="0">
                <a:solidFill>
                  <a:srgbClr val="000000"/>
                </a:solidFill>
                <a:effectLst/>
                <a:latin typeface="AvenirNext LT Pro Regular" panose="020B0504020202020204"/>
              </a:rPr>
              <a:t>Encourage learners to help and support each other. </a:t>
            </a:r>
            <a:endParaRPr lang="en-US" b="1"/>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56</a:t>
            </a:fld>
            <a:endParaRPr lang="en-US"/>
          </a:p>
        </p:txBody>
      </p:sp>
    </p:spTree>
    <p:extLst>
      <p:ext uri="{BB962C8B-B14F-4D97-AF65-F5344CB8AC3E}">
        <p14:creationId xmlns:p14="http://schemas.microsoft.com/office/powerpoint/2010/main" val="9653750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Encourage learners to scan the QR code here and complete our short post-session survey around levels of confidence now they have completed the training, plus any other comments or feedback about </a:t>
            </a:r>
            <a:r>
              <a:rPr lang="en-GB"/>
              <a:t>the session</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302216-AECB-E249-9832-754428E96F9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30236556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a:solidFill>
                  <a:srgbClr val="081E47"/>
                </a:solidFill>
                <a:effectLst/>
                <a:latin typeface="AvenirNext LT Pro Regular"/>
              </a:rPr>
              <a:t>Explain:         </a:t>
            </a:r>
            <a:r>
              <a:rPr lang="en-GB" sz="1800" b="0" i="0">
                <a:solidFill>
                  <a:srgbClr val="081E47"/>
                </a:solidFill>
                <a:effectLst/>
                <a:latin typeface="AvenirNext LT Pro Regular"/>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None/>
            </a:pPr>
            <a:r>
              <a:rPr lang="en-GB" sz="1800" b="0" i="0">
                <a:solidFill>
                  <a:srgbClr val="081E47"/>
                </a:solidFill>
                <a:effectLst/>
                <a:latin typeface="Source Sans Pro" panose="020B0503030403020204" pitchFamily="34" charset="0"/>
              </a:rPr>
              <a:t>This is the end of this workshop. Thank you for attending we hope it's been useful </a:t>
            </a:r>
          </a:p>
          <a:p>
            <a:pPr algn="l" rtl="0" fontAlgn="base">
              <a:buFont typeface="Arial" panose="020B0604020202020204" pitchFamily="34" charset="0"/>
              <a:buNone/>
            </a:pPr>
            <a:r>
              <a:rPr lang="en-GB" sz="1800" b="0" i="0">
                <a:solidFill>
                  <a:srgbClr val="081E47"/>
                </a:solidFill>
                <a:effectLst/>
                <a:latin typeface="Source Sans Pro" panose="020B0503030403020204" pitchFamily="34" charset="0"/>
              </a:rPr>
              <a:t>Please keep your workbooks so that you can refer back to your notes </a:t>
            </a:r>
          </a:p>
          <a:p>
            <a:pPr algn="l" rtl="0" fontAlgn="base">
              <a:buFont typeface="Arial" panose="020B0604020202020204" pitchFamily="34" charset="0"/>
              <a:buNone/>
            </a:pPr>
            <a:r>
              <a:rPr lang="en-GB" sz="1800" b="0" i="0">
                <a:solidFill>
                  <a:srgbClr val="081E47"/>
                </a:solidFill>
                <a:effectLst/>
                <a:latin typeface="Source Sans Pro" panose="020B0503030403020204" pitchFamily="34" charset="0"/>
              </a:rPr>
              <a:t>The workbook also contains helpful links to information on the internet as well as an explanation to financial terms to help you understand the terminology of budgeting </a:t>
            </a:r>
            <a:endParaRPr lang="en-GB" sz="1800" b="0" i="0">
              <a:solidFill>
                <a:srgbClr val="081E47"/>
              </a:solidFill>
              <a:effectLst/>
              <a:latin typeface="Lloyds Bank Jack"/>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58</a:t>
            </a:fld>
            <a:endParaRPr lang="en-US"/>
          </a:p>
        </p:txBody>
      </p:sp>
    </p:spTree>
    <p:extLst>
      <p:ext uri="{BB962C8B-B14F-4D97-AF65-F5344CB8AC3E}">
        <p14:creationId xmlns:p14="http://schemas.microsoft.com/office/powerpoint/2010/main" val="2478913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Read the question:</a:t>
            </a:r>
          </a:p>
          <a:p>
            <a:r>
              <a:rPr lang="en-GB" sz="1800" b="0" i="0">
                <a:solidFill>
                  <a:srgbClr val="081E47"/>
                </a:solidFill>
                <a:effectLst/>
                <a:latin typeface="Source Sans Pro" panose="020B0503030403020204" pitchFamily="34" charset="0"/>
              </a:rPr>
              <a:t>What words come to mind when you hear the word "budget"? </a:t>
            </a:r>
          </a:p>
          <a:p>
            <a:r>
              <a:rPr lang="en-GB" sz="1800" b="0" i="0">
                <a:solidFill>
                  <a:srgbClr val="081E47"/>
                </a:solidFill>
                <a:effectLst/>
                <a:latin typeface="Source Sans Pro" panose="020B0503030403020204" pitchFamily="34" charset="0"/>
              </a:rPr>
              <a:t>What do you think a budget is?</a:t>
            </a:r>
          </a:p>
          <a:p>
            <a:pPr algn="l" rtl="0" fontAlgn="base"/>
            <a:r>
              <a:rPr lang="en-GB" sz="1800" b="1" i="0">
                <a:solidFill>
                  <a:srgbClr val="081E47"/>
                </a:solidFill>
                <a:effectLst/>
                <a:latin typeface="Source Sans Pro" panose="020B0503030403020204" pitchFamily="34" charset="0"/>
              </a:rPr>
              <a:t>Look for:</a:t>
            </a:r>
            <a:r>
              <a:rPr lang="en-GB" sz="1800" b="0" i="0">
                <a:solidFill>
                  <a:srgbClr val="081E47"/>
                </a:solidFill>
                <a:effectLst/>
                <a:latin typeface="Source Sans Pro" panose="020B0503030403020204" pitchFamily="34" charset="0"/>
              </a:rPr>
              <a:t> </a:t>
            </a:r>
            <a:endParaRPr lang="en-GB" sz="2800" b="0" i="0">
              <a:solidFill>
                <a:srgbClr val="081E47"/>
              </a:solidFill>
              <a:effectLst/>
              <a:latin typeface="Source Sans Pro" panose="020B0503030403020204" pitchFamily="34" charset="0"/>
            </a:endParaRPr>
          </a:p>
          <a:p>
            <a:pPr algn="l" rtl="0" fontAlgn="base">
              <a:buFont typeface="Arial" panose="020B0604020202020204" pitchFamily="34" charset="0"/>
              <a:buNone/>
            </a:pPr>
            <a:r>
              <a:rPr lang="en-GB" sz="1800" b="0" i="0">
                <a:solidFill>
                  <a:srgbClr val="081E47"/>
                </a:solidFill>
                <a:effectLst/>
                <a:latin typeface="Source Sans Pro" panose="020B0503030403020204" pitchFamily="34" charset="0"/>
              </a:rPr>
              <a:t>A budget is a plan for how you spend your money.  </a:t>
            </a:r>
          </a:p>
          <a:p>
            <a:endParaRPr lang="en-US" sz="1800" b="1" i="0">
              <a:solidFill>
                <a:srgbClr val="081E47"/>
              </a:solidFill>
              <a:effectLst/>
              <a:latin typeface="Source Sans Pro" panose="020B0503030403020204" pitchFamily="34" charset="0"/>
            </a:endParaRPr>
          </a:p>
          <a:p>
            <a:endParaRPr lang="en-US" sz="1800" b="1" i="0">
              <a:solidFill>
                <a:srgbClr val="081E47"/>
              </a:solidFill>
              <a:effectLst/>
              <a:latin typeface="Source Sans Pro" panose="020B0503030403020204" pitchFamily="34" charset="0"/>
            </a:endParaRPr>
          </a:p>
          <a:p>
            <a:r>
              <a:rPr lang="en-GB" sz="1800" b="1" i="0">
                <a:solidFill>
                  <a:srgbClr val="081E47"/>
                </a:solidFill>
                <a:effectLst/>
                <a:latin typeface="Source Sans Pro" panose="020B0503030403020204" pitchFamily="34" charset="0"/>
              </a:rPr>
              <a:t>If you have access to a flipchart or whiteboard jot down the answers provided by the learners </a:t>
            </a:r>
          </a:p>
          <a:p>
            <a:r>
              <a:rPr lang="en-GB" sz="1800" b="1" i="0">
                <a:solidFill>
                  <a:srgbClr val="081E47"/>
                </a:solidFill>
                <a:effectLst/>
                <a:latin typeface="Source Sans Pro" panose="020B0503030403020204" pitchFamily="34" charset="0"/>
              </a:rPr>
              <a:t>(there is also space for this and the subsequent questions in the workbooks)</a:t>
            </a:r>
            <a:endParaRPr lang="en-US" b="1"/>
          </a:p>
        </p:txBody>
      </p:sp>
      <p:sp>
        <p:nvSpPr>
          <p:cNvPr id="4" name="Slide Number Placeholder 3"/>
          <p:cNvSpPr>
            <a:spLocks noGrp="1"/>
          </p:cNvSpPr>
          <p:nvPr>
            <p:ph type="sldNum" sz="quarter" idx="5"/>
          </p:nvPr>
        </p:nvSpPr>
        <p:spPr/>
        <p:txBody>
          <a:bodyPr/>
          <a:lstStyle/>
          <a:p>
            <a:fld id="{1B302216-AECB-E249-9832-754428E96F93}" type="slidenum">
              <a:rPr lang="en-US" smtClean="0"/>
              <a:t>6</a:t>
            </a:fld>
            <a:endParaRPr lang="en-US"/>
          </a:p>
        </p:txBody>
      </p:sp>
    </p:spTree>
    <p:extLst>
      <p:ext uri="{BB962C8B-B14F-4D97-AF65-F5344CB8AC3E}">
        <p14:creationId xmlns:p14="http://schemas.microsoft.com/office/powerpoint/2010/main" val="1879556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a:solidFill>
                  <a:srgbClr val="081E47"/>
                </a:solidFill>
                <a:effectLst/>
                <a:latin typeface="Source Sans Pro" panose="020B0503030403020204" pitchFamily="34" charset="0"/>
              </a:rPr>
              <a:t>Explain:</a:t>
            </a:r>
            <a:r>
              <a:rPr lang="en-GB" sz="1800" b="0" i="0">
                <a:solidFill>
                  <a:srgbClr val="081E47"/>
                </a:solidFill>
                <a:effectLst/>
                <a:latin typeface="Source Sans Pro" panose="020B0503030403020204" pitchFamily="34" charset="0"/>
              </a:rPr>
              <a:t> </a:t>
            </a:r>
            <a:endParaRPr lang="en-GB" b="0" i="0">
              <a:solidFill>
                <a:srgbClr val="081E47"/>
              </a:solidFill>
              <a:effectLst/>
              <a:latin typeface="Segoe UI" panose="020B0502040204020203" pitchFamily="34" charset="0"/>
            </a:endParaRPr>
          </a:p>
          <a:p>
            <a:pPr algn="l" rtl="0" fontAlgn="base">
              <a:buFont typeface="Arial" panose="020B0604020202020204" pitchFamily="34" charset="0"/>
              <a:buNone/>
            </a:pPr>
            <a:r>
              <a:rPr lang="en-GB" sz="1800" b="0" i="0">
                <a:solidFill>
                  <a:srgbClr val="081E47"/>
                </a:solidFill>
                <a:effectLst/>
                <a:latin typeface="Source Sans Pro" panose="020B0503030403020204" pitchFamily="34" charset="0"/>
              </a:rPr>
              <a:t>A budget can help you understand what money is coming in, what's going out, and where you are spending your money </a:t>
            </a: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7</a:t>
            </a:fld>
            <a:endParaRPr lang="en-US"/>
          </a:p>
        </p:txBody>
      </p:sp>
    </p:spTree>
    <p:extLst>
      <p:ext uri="{BB962C8B-B14F-4D97-AF65-F5344CB8AC3E}">
        <p14:creationId xmlns:p14="http://schemas.microsoft.com/office/powerpoint/2010/main" val="3026600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800"/>
              <a:t>***  NOTE THIS SLIDE IS HIDDEN BY DEFAULT. TO SHOW IT, GO TO ‘SLIDE SHOW’ TAB THEN SELECT ‘UNHIDE SLIDE’  ***</a:t>
            </a:r>
            <a:endParaRPr lang="en-US" sz="1800">
              <a:ea typeface="Calibri"/>
              <a:cs typeface="Calibri"/>
            </a:endParaRPr>
          </a:p>
          <a:p>
            <a:pPr algn="l" rtl="0" fontAlgn="base">
              <a:buFont typeface="Arial" panose="020B0604020202020204" pitchFamily="34" charset="0"/>
              <a:buNone/>
            </a:pPr>
            <a:r>
              <a:rPr lang="en-GB" sz="1800" b="0" i="0">
                <a:solidFill>
                  <a:srgbClr val="081E47"/>
                </a:solidFill>
                <a:effectLst/>
                <a:latin typeface="Source Sans Pro" panose="020B0503030403020204" pitchFamily="34" charset="0"/>
              </a:rPr>
              <a:t>Play the Budgeting Basics animation embedded on this slide, if appropriate and you have the facilities to do so. </a:t>
            </a:r>
          </a:p>
          <a:p>
            <a:pPr algn="l" rtl="0" fontAlgn="base">
              <a:buFont typeface="Arial" panose="020B0604020202020204" pitchFamily="34" charset="0"/>
              <a:buNone/>
            </a:pPr>
            <a:r>
              <a:rPr lang="en-GB" sz="1800" b="0" i="0">
                <a:solidFill>
                  <a:srgbClr val="081E47"/>
                </a:solidFill>
                <a:effectLst/>
                <a:latin typeface="Source Sans Pro" panose="020B0503030403020204" pitchFamily="34" charset="0"/>
              </a:rPr>
              <a:t>To play the animation, click anywhere on the slide.  </a:t>
            </a:r>
          </a:p>
          <a:p>
            <a:pPr algn="l" rtl="0" fontAlgn="base">
              <a:buFont typeface="Arial" panose="020B0604020202020204" pitchFamily="34" charset="0"/>
              <a:buNone/>
            </a:pPr>
            <a:r>
              <a:rPr lang="en-GB" sz="1800" b="0" i="0">
                <a:solidFill>
                  <a:srgbClr val="081E47"/>
                </a:solidFill>
                <a:effectLst/>
                <a:latin typeface="Source Sans Pro" panose="020B0503030403020204" pitchFamily="34" charset="0"/>
              </a:rPr>
              <a:t>The animation has sound so make sure you have this turned on. </a:t>
            </a:r>
          </a:p>
        </p:txBody>
      </p:sp>
      <p:sp>
        <p:nvSpPr>
          <p:cNvPr id="4" name="Slide Number Placeholder 3"/>
          <p:cNvSpPr>
            <a:spLocks noGrp="1"/>
          </p:cNvSpPr>
          <p:nvPr>
            <p:ph type="sldNum" sz="quarter" idx="5"/>
          </p:nvPr>
        </p:nvSpPr>
        <p:spPr/>
        <p:txBody>
          <a:bodyPr/>
          <a:lstStyle/>
          <a:p>
            <a:fld id="{1B302216-AECB-E249-9832-754428E96F93}" type="slidenum">
              <a:rPr lang="en-US" smtClean="0"/>
              <a:t>8</a:t>
            </a:fld>
            <a:endParaRPr lang="en-US"/>
          </a:p>
        </p:txBody>
      </p:sp>
    </p:spTree>
    <p:extLst>
      <p:ext uri="{BB962C8B-B14F-4D97-AF65-F5344CB8AC3E}">
        <p14:creationId xmlns:p14="http://schemas.microsoft.com/office/powerpoint/2010/main" val="2270649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Read the question:</a:t>
            </a:r>
          </a:p>
          <a:p>
            <a:r>
              <a:rPr lang="en-GB" sz="1800" b="0" i="0">
                <a:solidFill>
                  <a:srgbClr val="081E47"/>
                </a:solidFill>
                <a:effectLst/>
                <a:latin typeface="Source Sans Pro" panose="020B0503030403020204" pitchFamily="34" charset="0"/>
              </a:rPr>
              <a:t>Why is having a budget important? </a:t>
            </a:r>
          </a:p>
          <a:p>
            <a:endParaRPr lang="en-GB" sz="1800" b="0" i="0">
              <a:solidFill>
                <a:srgbClr val="081E47"/>
              </a:solidFill>
              <a:effectLst/>
              <a:latin typeface="Source Sans Pro" panose="020B0503030403020204" pitchFamily="34" charset="0"/>
            </a:endParaRPr>
          </a:p>
          <a:p>
            <a:pPr algn="l" rtl="0" fontAlgn="base"/>
            <a:r>
              <a:rPr lang="en-GB" sz="1800" b="1" i="0">
                <a:solidFill>
                  <a:srgbClr val="081E47"/>
                </a:solidFill>
                <a:effectLst/>
                <a:latin typeface="Source Sans Pro" panose="020B0503030403020204" pitchFamily="34" charset="0"/>
              </a:rPr>
              <a:t>Look for:</a:t>
            </a:r>
            <a:r>
              <a:rPr lang="en-GB" sz="1800" b="0" i="0">
                <a:solidFill>
                  <a:srgbClr val="081E47"/>
                </a:solidFill>
                <a:effectLst/>
                <a:latin typeface="Source Sans Pro" panose="020B0503030403020204" pitchFamily="34" charset="0"/>
              </a:rPr>
              <a:t> </a:t>
            </a:r>
            <a:endParaRPr lang="en-GB" b="0" i="0">
              <a:solidFill>
                <a:srgbClr val="081E47"/>
              </a:solidFill>
              <a:effectLst/>
              <a:latin typeface="Lloyds Bank Jack"/>
            </a:endParaRPr>
          </a:p>
          <a:p>
            <a:pPr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It’s about giving you control over your money; </a:t>
            </a:r>
          </a:p>
          <a:p>
            <a:pPr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it can help you see what you might need for unexpected expenses and also identify areas where you might want to cut back.</a:t>
            </a:r>
            <a:endParaRPr lang="en-GB" sz="1800" b="0" i="0">
              <a:solidFill>
                <a:srgbClr val="081E47"/>
              </a:solidFill>
              <a:effectLst/>
              <a:latin typeface="Lloyds Bank Jack"/>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9</a:t>
            </a:fld>
            <a:endParaRPr lang="en-US"/>
          </a:p>
        </p:txBody>
      </p:sp>
    </p:spTree>
    <p:extLst>
      <p:ext uri="{BB962C8B-B14F-4D97-AF65-F5344CB8AC3E}">
        <p14:creationId xmlns:p14="http://schemas.microsoft.com/office/powerpoint/2010/main" val="39667068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v2">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D40BDB-9A90-CEAD-015C-29C0B68548D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9144000" cy="4660901"/>
          </a:xfrm>
          <a:prstGeom prst="rect">
            <a:avLst/>
          </a:prstGeom>
        </p:spPr>
      </p:pic>
      <p:sp>
        <p:nvSpPr>
          <p:cNvPr id="7" name="Rectangle 6">
            <a:extLst>
              <a:ext uri="{FF2B5EF4-FFF2-40B4-BE49-F238E27FC236}">
                <a16:creationId xmlns:a16="http://schemas.microsoft.com/office/drawing/2014/main" id="{67AEBC1F-E633-9F21-9B9E-C5C1F0AD3161}"/>
              </a:ext>
            </a:extLst>
          </p:cNvPr>
          <p:cNvSpPr/>
          <p:nvPr userDrawn="1"/>
        </p:nvSpPr>
        <p:spPr>
          <a:xfrm>
            <a:off x="-1" y="0"/>
            <a:ext cx="9144000" cy="4660900"/>
          </a:xfrm>
          <a:prstGeom prst="rect">
            <a:avLst/>
          </a:prstGeom>
          <a:gradFill>
            <a:gsLst>
              <a:gs pos="0">
                <a:srgbClr val="000000">
                  <a:alpha val="63888"/>
                </a:srgbClr>
              </a:gs>
              <a:gs pos="66000">
                <a:srgbClr val="000000">
                  <a:alpha val="0"/>
                </a:srgbClr>
              </a:gs>
            </a:gsLst>
            <a:lin ang="21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538" name="Rectangle 2"/>
          <p:cNvSpPr>
            <a:spLocks noGrp="1" noChangeArrowheads="1"/>
          </p:cNvSpPr>
          <p:nvPr>
            <p:ph type="ctrTitle" hasCustomPrompt="1"/>
          </p:nvPr>
        </p:nvSpPr>
        <p:spPr>
          <a:xfrm>
            <a:off x="0" y="2357437"/>
            <a:ext cx="4571999" cy="2099937"/>
          </a:xfrm>
          <a:solidFill>
            <a:schemeClr val="accent1"/>
          </a:solidFill>
        </p:spPr>
        <p:txBody>
          <a:bodyPr wrap="square" lIns="288000" tIns="288000" rIns="288000" bIns="288000">
            <a:noAutofit/>
          </a:bodyPr>
          <a:lstStyle>
            <a:lvl1pPr>
              <a:defRPr sz="4000" b="0" i="0">
                <a:solidFill>
                  <a:schemeClr val="tx1"/>
                </a:solidFill>
                <a:latin typeface="Lloyds Bank Jack" panose="02000503040000020004" pitchFamily="2" charset="77"/>
              </a:defRPr>
            </a:lvl1pPr>
          </a:lstStyle>
          <a:p>
            <a:pPr lvl="0"/>
            <a:r>
              <a:rPr lang="en-GB" noProof="0"/>
              <a:t>Presentation title</a:t>
            </a:r>
          </a:p>
        </p:txBody>
      </p:sp>
      <p:sp>
        <p:nvSpPr>
          <p:cNvPr id="65539" name="Rectangle 3"/>
          <p:cNvSpPr>
            <a:spLocks noGrp="1" noChangeArrowheads="1"/>
          </p:cNvSpPr>
          <p:nvPr>
            <p:ph type="subTitle" idx="1" hasCustomPrompt="1"/>
          </p:nvPr>
        </p:nvSpPr>
        <p:spPr>
          <a:xfrm>
            <a:off x="0" y="3871266"/>
            <a:ext cx="4571999" cy="338554"/>
          </a:xfrm>
        </p:spPr>
        <p:txBody>
          <a:bodyPr lIns="288000" rIns="288000"/>
          <a:lstStyle>
            <a:lvl1pPr marL="0" indent="0">
              <a:buFontTx/>
              <a:buNone/>
              <a:defRPr>
                <a:solidFill>
                  <a:schemeClr val="tx1"/>
                </a:solidFill>
                <a:latin typeface="Lloyds Bank Jack" panose="02000503040000020004" pitchFamily="2" charset="77"/>
              </a:defRPr>
            </a:lvl1pPr>
          </a:lstStyle>
          <a:p>
            <a:pPr lvl="0"/>
            <a:r>
              <a:rPr lang="en-GB" noProof="0"/>
              <a:t>Presentation sub-heading text</a:t>
            </a:r>
          </a:p>
        </p:txBody>
      </p:sp>
      <p:pic>
        <p:nvPicPr>
          <p:cNvPr id="3" name="Picture 2">
            <a:extLst>
              <a:ext uri="{FF2B5EF4-FFF2-40B4-BE49-F238E27FC236}">
                <a16:creationId xmlns:a16="http://schemas.microsoft.com/office/drawing/2014/main" id="{6F3BD91C-BA31-D9BA-AA30-F322CDC7E2AD}"/>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p:blipFill>
        <p:spPr>
          <a:xfrm>
            <a:off x="333452" y="334800"/>
            <a:ext cx="2551430" cy="568960"/>
          </a:xfrm>
          <a:prstGeom prst="rect">
            <a:avLst/>
          </a:prstGeom>
        </p:spPr>
      </p:pic>
    </p:spTree>
    <p:extLst>
      <p:ext uri="{BB962C8B-B14F-4D97-AF65-F5344CB8AC3E}">
        <p14:creationId xmlns:p14="http://schemas.microsoft.com/office/powerpoint/2010/main" val="3482372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08400" y="2248585"/>
            <a:ext cx="4527200" cy="514756"/>
          </a:xfrm>
        </p:spPr>
        <p:txBody>
          <a:bodyPr/>
          <a:lstStyle>
            <a:lvl1pPr algn="ctr">
              <a:defRPr sz="3000" b="0" i="0" cap="none">
                <a:solidFill>
                  <a:schemeClr val="tx1"/>
                </a:solidFill>
                <a:latin typeface="BoS Pill Gothic" panose="02000503030000020004" pitchFamily="2" charset="77"/>
              </a:defRPr>
            </a:lvl1pPr>
          </a:lstStyle>
          <a:p>
            <a:r>
              <a:rPr lang="en-GB"/>
              <a:t>Click to edit master title style</a:t>
            </a:r>
            <a:endParaRPr lang="en-US"/>
          </a:p>
        </p:txBody>
      </p:sp>
    </p:spTree>
    <p:extLst>
      <p:ext uri="{BB962C8B-B14F-4D97-AF65-F5344CB8AC3E}">
        <p14:creationId xmlns:p14="http://schemas.microsoft.com/office/powerpoint/2010/main" val="3153426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Text only 2 columns v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3643946" cy="430246"/>
          </a:xfrm>
        </p:spPr>
        <p:txBody>
          <a:bodyPr/>
          <a:lstStyle>
            <a:lvl1pPr>
              <a:defRPr sz="2400" b="0">
                <a:solidFill>
                  <a:schemeClr val="tx1"/>
                </a:solidFill>
                <a:latin typeface="BoS Pill Gothic" panose="02000503030000020004" pitchFamily="2" charset="77"/>
              </a:defRPr>
            </a:lvl1pPr>
          </a:lstStyle>
          <a:p>
            <a:r>
              <a:rPr lang="en-GB"/>
              <a:t>Click to edit Master title style</a:t>
            </a:r>
            <a:endParaRPr lang="en-US"/>
          </a:p>
        </p:txBody>
      </p:sp>
      <p:sp>
        <p:nvSpPr>
          <p:cNvPr id="3" name="Text Placeholder 2"/>
          <p:cNvSpPr>
            <a:spLocks noGrp="1"/>
          </p:cNvSpPr>
          <p:nvPr>
            <p:ph type="body" idx="1"/>
          </p:nvPr>
        </p:nvSpPr>
        <p:spPr>
          <a:xfrm>
            <a:off x="252000" y="792000"/>
            <a:ext cx="4140000" cy="338554"/>
          </a:xfrm>
        </p:spPr>
        <p:txBody>
          <a:bodyPr lIns="90000" anchor="b"/>
          <a:lstStyle>
            <a:lvl1pPr marL="0" indent="0">
              <a:buNone/>
              <a:defRPr sz="1600" b="0" i="0">
                <a:solidFill>
                  <a:schemeClr val="tx1"/>
                </a:solidFill>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252000" y="1131590"/>
            <a:ext cx="4140000" cy="1520416"/>
          </a:xfrm>
        </p:spPr>
        <p:txBody>
          <a:bodyPr/>
          <a:lstStyle>
            <a:lvl1pPr>
              <a:defRPr sz="1600" b="0" i="0">
                <a:solidFill>
                  <a:schemeClr val="tx1"/>
                </a:solidFill>
                <a:latin typeface="AvenirNext LT Pro Regular" panose="020B0504020202020204" pitchFamily="34" charset="77"/>
              </a:defRPr>
            </a:lvl1pPr>
            <a:lvl2pPr>
              <a:defRPr sz="1600" b="0" i="0">
                <a:solidFill>
                  <a:schemeClr val="tx1"/>
                </a:solidFill>
                <a:latin typeface="AvenirNext LT Pro Regular" panose="020B0504020202020204" pitchFamily="34" charset="77"/>
              </a:defRPr>
            </a:lvl2pPr>
            <a:lvl3pPr>
              <a:defRPr sz="1600" b="0" i="0">
                <a:solidFill>
                  <a:schemeClr val="tx1"/>
                </a:solidFill>
                <a:latin typeface="AvenirNext LT Pro Regular" panose="020B0504020202020204" pitchFamily="34" charset="77"/>
              </a:defRPr>
            </a:lvl3pPr>
            <a:lvl4pPr>
              <a:defRPr sz="1600" b="0" i="0">
                <a:solidFill>
                  <a:schemeClr val="tx1"/>
                </a:solidFill>
                <a:latin typeface="AvenirNext LT Pro Regular" panose="020B0504020202020204" pitchFamily="34" charset="77"/>
              </a:defRPr>
            </a:lvl4pPr>
            <a:lvl5pPr>
              <a:defRPr sz="1600" b="0" i="0">
                <a:solidFill>
                  <a:schemeClr val="tx1"/>
                </a:solidFill>
                <a:latin typeface="AvenirNext LT Pro Regular" panose="020B0504020202020204" pitchFamily="34"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752000" y="792000"/>
            <a:ext cx="4140000" cy="338554"/>
          </a:xfrm>
        </p:spPr>
        <p:txBody>
          <a:bodyPr lIns="90000" anchor="b"/>
          <a:lstStyle>
            <a:lvl1pPr marL="0" indent="0">
              <a:buNone/>
              <a:defRPr sz="1600" b="0" i="0">
                <a:solidFill>
                  <a:schemeClr val="tx1"/>
                </a:solidFill>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752000" y="1131591"/>
            <a:ext cx="4140000" cy="1520416"/>
          </a:xfrm>
        </p:spPr>
        <p:txBody>
          <a:bodyPr/>
          <a:lstStyle>
            <a:lvl1pPr>
              <a:defRPr sz="1600" b="0" i="0">
                <a:solidFill>
                  <a:schemeClr val="tx1"/>
                </a:solidFill>
                <a:latin typeface="AvenirNext LT Pro Regular" panose="020B0504020202020204" pitchFamily="34" charset="77"/>
              </a:defRPr>
            </a:lvl1pPr>
            <a:lvl2pPr>
              <a:defRPr sz="1600" b="0" i="0">
                <a:solidFill>
                  <a:schemeClr val="tx1"/>
                </a:solidFill>
                <a:latin typeface="AvenirNext LT Pro Regular" panose="020B0504020202020204" pitchFamily="34" charset="77"/>
              </a:defRPr>
            </a:lvl2pPr>
            <a:lvl3pPr>
              <a:defRPr sz="1600" b="0" i="0">
                <a:solidFill>
                  <a:schemeClr val="tx1"/>
                </a:solidFill>
                <a:latin typeface="AvenirNext LT Pro Regular" panose="020B0504020202020204" pitchFamily="34" charset="77"/>
              </a:defRPr>
            </a:lvl3pPr>
            <a:lvl4pPr>
              <a:defRPr sz="1600" b="0" i="0">
                <a:solidFill>
                  <a:schemeClr val="tx1"/>
                </a:solidFill>
                <a:latin typeface="AvenirNext LT Pro Regular" panose="020B0504020202020204" pitchFamily="34" charset="77"/>
              </a:defRPr>
            </a:lvl4pPr>
            <a:lvl5pPr>
              <a:defRPr sz="1600" b="0" i="0">
                <a:solidFill>
                  <a:schemeClr val="tx1"/>
                </a:solidFill>
                <a:latin typeface="AvenirNext LT Pro Regular" panose="020B0504020202020204" pitchFamily="34"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14375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ext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3643946" cy="430246"/>
          </a:xfrm>
        </p:spPr>
        <p:txBody>
          <a:bodyPr/>
          <a:lstStyle>
            <a:lvl1pPr>
              <a:defRPr sz="2400" b="0">
                <a:latin typeface="BoS Pill Gothic" panose="02000503030000020004" pitchFamily="2" charset="77"/>
              </a:defRPr>
            </a:lvl1pPr>
          </a:lstStyle>
          <a:p>
            <a:r>
              <a:rPr lang="en-GB"/>
              <a:t>Click to edit Master title style</a:t>
            </a:r>
            <a:endParaRPr lang="en-US"/>
          </a:p>
        </p:txBody>
      </p:sp>
      <p:sp>
        <p:nvSpPr>
          <p:cNvPr id="3" name="Content Placeholder 2"/>
          <p:cNvSpPr>
            <a:spLocks noGrp="1"/>
          </p:cNvSpPr>
          <p:nvPr>
            <p:ph idx="1"/>
          </p:nvPr>
        </p:nvSpPr>
        <p:spPr>
          <a:xfrm>
            <a:off x="252000" y="792000"/>
            <a:ext cx="8640960" cy="1520416"/>
          </a:xfrm>
        </p:spPr>
        <p:txBody>
          <a:bodyPr lIns="90000"/>
          <a:lstStyle>
            <a:lvl1pPr>
              <a:defRPr b="0" i="0">
                <a:latin typeface="AvenirNext LT Pro Regular" panose="020B0504020202020204" pitchFamily="34" charset="77"/>
              </a:defRPr>
            </a:lvl1pPr>
            <a:lvl2pPr>
              <a:defRPr b="0" i="0">
                <a:latin typeface="AvenirNext LT Pro Regular" panose="020B0504020202020204" pitchFamily="34" charset="77"/>
              </a:defRPr>
            </a:lvl2pPr>
            <a:lvl3pPr>
              <a:defRPr b="0" i="0">
                <a:latin typeface="AvenirNext LT Pro Regular" panose="020B0504020202020204" pitchFamily="34" charset="77"/>
              </a:defRPr>
            </a:lvl3pPr>
            <a:lvl4pPr>
              <a:defRPr b="0" i="0">
                <a:latin typeface="AvenirNext LT Pro Regular" panose="020B0504020202020204" pitchFamily="34" charset="77"/>
              </a:defRPr>
            </a:lvl4pPr>
            <a:lvl5pPr>
              <a:defRPr b="0" i="0">
                <a:latin typeface="AvenirNext LT Pro Regular" panose="020B05040202020202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337364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Graphic righ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4140000" cy="430246"/>
          </a:xfrm>
        </p:spPr>
        <p:txBody>
          <a:bodyPr wrap="square"/>
          <a:lstStyle>
            <a:lvl1pPr>
              <a:defRPr sz="2400" b="0">
                <a:latin typeface="BoS Pill Gothic" panose="02000503030000020004" pitchFamily="2" charset="77"/>
              </a:defRPr>
            </a:lvl1pPr>
          </a:lstStyle>
          <a:p>
            <a:r>
              <a:rPr lang="en-GB"/>
              <a:t>Click to edit Master title style</a:t>
            </a:r>
            <a:endParaRPr lang="en-US"/>
          </a:p>
        </p:txBody>
      </p:sp>
      <p:sp>
        <p:nvSpPr>
          <p:cNvPr id="4" name="Content Placeholder 3"/>
          <p:cNvSpPr>
            <a:spLocks noGrp="1"/>
          </p:cNvSpPr>
          <p:nvPr>
            <p:ph sz="half" idx="2"/>
          </p:nvPr>
        </p:nvSpPr>
        <p:spPr>
          <a:xfrm>
            <a:off x="252000" y="792000"/>
            <a:ext cx="4140000" cy="1378839"/>
          </a:xfrm>
        </p:spPr>
        <p:txBody>
          <a:bodyPr/>
          <a:lstStyle>
            <a:lvl1pPr marL="0" indent="0">
              <a:buFontTx/>
              <a:buNone/>
              <a:defRPr sz="1400" b="0" i="0">
                <a:latin typeface="AvenirNext LT Pro Regular" panose="020B0504020202020204" pitchFamily="34" charset="77"/>
              </a:defRPr>
            </a:lvl1pPr>
            <a:lvl2pPr marL="457200" indent="0">
              <a:buFontTx/>
              <a:buNone/>
              <a:defRPr sz="1400" b="0" i="0">
                <a:latin typeface="AvenirNext LT Pro Regular" panose="020B0504020202020204" pitchFamily="34" charset="77"/>
              </a:defRPr>
            </a:lvl2pPr>
            <a:lvl3pPr marL="914400" indent="0">
              <a:buFontTx/>
              <a:buNone/>
              <a:defRPr sz="1400" b="0" i="0">
                <a:latin typeface="AvenirNext LT Pro Regular" panose="020B0504020202020204" pitchFamily="34" charset="77"/>
              </a:defRPr>
            </a:lvl3pPr>
            <a:lvl4pPr marL="1371600" indent="0">
              <a:buFontTx/>
              <a:buNone/>
              <a:defRPr sz="1400" b="0" i="0">
                <a:latin typeface="AvenirNext LT Pro Regular" panose="020B0504020202020204" pitchFamily="34" charset="77"/>
              </a:defRPr>
            </a:lvl4pPr>
            <a:lvl5pPr marL="1828800" indent="0">
              <a:buFontTx/>
              <a:buNone/>
              <a:defRPr sz="1400" b="0" i="0">
                <a:latin typeface="AvenirNext LT Pro Regular" panose="020B0504020202020204" pitchFamily="34"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2066DB0D-3464-9049-B93B-D5375A90FA6F}"/>
              </a:ext>
            </a:extLst>
          </p:cNvPr>
          <p:cNvSpPr>
            <a:spLocks noGrp="1"/>
          </p:cNvSpPr>
          <p:nvPr>
            <p:ph type="pic" sz="quarter" idx="10"/>
          </p:nvPr>
        </p:nvSpPr>
        <p:spPr>
          <a:xfrm>
            <a:off x="4572000" y="0"/>
            <a:ext cx="4572000" cy="4645479"/>
          </a:xfrm>
        </p:spPr>
        <p:txBody>
          <a:bodyPr/>
          <a:lstStyle>
            <a:lvl1pPr>
              <a:defRPr b="0" i="0">
                <a:latin typeface="AvenirNext LT Pro Regular" panose="020B0504020202020204" pitchFamily="34" charset="77"/>
              </a:defRPr>
            </a:lvl1pPr>
          </a:lstStyle>
          <a:p>
            <a:r>
              <a:rPr lang="en-GB"/>
              <a:t>Click icon to add picture</a:t>
            </a:r>
            <a:endParaRPr lang="en-US"/>
          </a:p>
        </p:txBody>
      </p:sp>
    </p:spTree>
    <p:extLst>
      <p:ext uri="{BB962C8B-B14F-4D97-AF65-F5344CB8AC3E}">
        <p14:creationId xmlns:p14="http://schemas.microsoft.com/office/powerpoint/2010/main" val="205457001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Graphic lef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2480" y="252000"/>
            <a:ext cx="4140000" cy="430246"/>
          </a:xfrm>
        </p:spPr>
        <p:txBody>
          <a:bodyPr wrap="square"/>
          <a:lstStyle>
            <a:lvl1pPr>
              <a:defRPr sz="2400" b="0">
                <a:latin typeface="BoS Pill Gothic" panose="02000503030000020004" pitchFamily="2" charset="77"/>
              </a:defRPr>
            </a:lvl1pPr>
          </a:lstStyle>
          <a:p>
            <a:r>
              <a:rPr lang="en-GB"/>
              <a:t>Click to edit Master title style</a:t>
            </a:r>
            <a:endParaRPr lang="en-US"/>
          </a:p>
        </p:txBody>
      </p:sp>
      <p:sp>
        <p:nvSpPr>
          <p:cNvPr id="4" name="Content Placeholder 3"/>
          <p:cNvSpPr>
            <a:spLocks noGrp="1"/>
          </p:cNvSpPr>
          <p:nvPr>
            <p:ph sz="half" idx="2"/>
          </p:nvPr>
        </p:nvSpPr>
        <p:spPr>
          <a:xfrm>
            <a:off x="4752480" y="792850"/>
            <a:ext cx="4140000" cy="1520416"/>
          </a:xfrm>
        </p:spPr>
        <p:txBody>
          <a:bodyPr/>
          <a:lstStyle>
            <a:lvl1pPr marL="0" indent="0">
              <a:buFontTx/>
              <a:buNone/>
              <a:defRPr sz="1600" b="0" i="0">
                <a:latin typeface="AvenirNext LT Pro Regular" panose="020B0504020202020204" pitchFamily="34" charset="77"/>
              </a:defRPr>
            </a:lvl1pPr>
            <a:lvl2pPr marL="457200" indent="0">
              <a:buFontTx/>
              <a:buNone/>
              <a:defRPr sz="1600" b="0" i="0">
                <a:latin typeface="AvenirNext LT Pro Regular" panose="020B0504020202020204" pitchFamily="34" charset="77"/>
              </a:defRPr>
            </a:lvl2pPr>
            <a:lvl3pPr marL="914400" indent="0">
              <a:buFontTx/>
              <a:buNone/>
              <a:defRPr sz="1600" b="0" i="0">
                <a:latin typeface="AvenirNext LT Pro Regular" panose="020B0504020202020204" pitchFamily="34" charset="77"/>
              </a:defRPr>
            </a:lvl3pPr>
            <a:lvl4pPr marL="1371600" indent="0">
              <a:buFontTx/>
              <a:buNone/>
              <a:defRPr sz="1600" b="0" i="0">
                <a:latin typeface="AvenirNext LT Pro Regular" panose="020B0504020202020204" pitchFamily="34" charset="77"/>
              </a:defRPr>
            </a:lvl4pPr>
            <a:lvl5pPr marL="1828800" indent="0">
              <a:buFontTx/>
              <a:buNone/>
              <a:defRPr sz="1600" b="0" i="0">
                <a:latin typeface="AvenirNext LT Pro Regular" panose="020B0504020202020204" pitchFamily="34"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2066DB0D-3464-9049-B93B-D5375A90FA6F}"/>
              </a:ext>
            </a:extLst>
          </p:cNvPr>
          <p:cNvSpPr>
            <a:spLocks noGrp="1"/>
          </p:cNvSpPr>
          <p:nvPr>
            <p:ph type="pic" sz="quarter" idx="10"/>
          </p:nvPr>
        </p:nvSpPr>
        <p:spPr>
          <a:xfrm>
            <a:off x="0" y="0"/>
            <a:ext cx="4572000" cy="4645479"/>
          </a:xfrm>
        </p:spPr>
        <p:txBody>
          <a:bodyPr/>
          <a:lstStyle>
            <a:lvl1pPr>
              <a:defRPr b="0" i="0">
                <a:latin typeface="AvenirNext LT Pro Regular" panose="020B0504020202020204" pitchFamily="34" charset="77"/>
              </a:defRPr>
            </a:lvl1pPr>
          </a:lstStyle>
          <a:p>
            <a:r>
              <a:rPr lang="en-GB"/>
              <a:t>Click icon to add picture</a:t>
            </a:r>
            <a:endParaRPr lang="en-US"/>
          </a:p>
        </p:txBody>
      </p:sp>
    </p:spTree>
    <p:extLst>
      <p:ext uri="{BB962C8B-B14F-4D97-AF65-F5344CB8AC3E}">
        <p14:creationId xmlns:p14="http://schemas.microsoft.com/office/powerpoint/2010/main" val="2903753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8576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End">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582FCB5D-85B4-9B70-5EBF-1C9F16A6E75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99734" y="2456550"/>
            <a:ext cx="1544533" cy="230400"/>
          </a:xfrm>
          <a:prstGeom prst="rect">
            <a:avLst/>
          </a:prstGeom>
        </p:spPr>
      </p:pic>
    </p:spTree>
    <p:extLst>
      <p:ext uri="{BB962C8B-B14F-4D97-AF65-F5344CB8AC3E}">
        <p14:creationId xmlns:p14="http://schemas.microsoft.com/office/powerpoint/2010/main" val="420784768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lide v2">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ctrTitle" hasCustomPrompt="1"/>
          </p:nvPr>
        </p:nvSpPr>
        <p:spPr>
          <a:xfrm>
            <a:off x="0" y="2242800"/>
            <a:ext cx="4572000" cy="2102400"/>
          </a:xfrm>
          <a:solidFill>
            <a:srgbClr val="00084D"/>
          </a:solidFill>
        </p:spPr>
        <p:txBody>
          <a:bodyPr wrap="square" lIns="288000" tIns="288000" rIns="288000" bIns="288000">
            <a:noAutofit/>
          </a:bodyPr>
          <a:lstStyle>
            <a:lvl1pPr>
              <a:defRPr sz="4000" b="1" i="0">
                <a:solidFill>
                  <a:schemeClr val="tx1"/>
                </a:solidFill>
                <a:latin typeface="Source Sans Pro SemiBold" panose="020B0503030403020204" pitchFamily="34" charset="0"/>
                <a:ea typeface="Source Sans Pro SemiBold" panose="020B0503030403020204" pitchFamily="34" charset="0"/>
              </a:defRPr>
            </a:lvl1pPr>
          </a:lstStyle>
          <a:p>
            <a:pPr lvl="0"/>
            <a:r>
              <a:rPr lang="en-GB" noProof="0"/>
              <a:t>Presentation title</a:t>
            </a:r>
          </a:p>
        </p:txBody>
      </p:sp>
      <p:sp>
        <p:nvSpPr>
          <p:cNvPr id="65539" name="Rectangle 3"/>
          <p:cNvSpPr>
            <a:spLocks noGrp="1" noChangeArrowheads="1"/>
          </p:cNvSpPr>
          <p:nvPr>
            <p:ph type="subTitle" idx="1" hasCustomPrompt="1"/>
          </p:nvPr>
        </p:nvSpPr>
        <p:spPr>
          <a:xfrm>
            <a:off x="0" y="3870000"/>
            <a:ext cx="4572000" cy="338400"/>
          </a:xfrm>
        </p:spPr>
        <p:txBody>
          <a:bodyPr lIns="288000" tIns="46800" rIns="288000"/>
          <a:lstStyle>
            <a:lvl1pPr marL="0" indent="0">
              <a:buFontTx/>
              <a:buNone/>
              <a:defRPr b="0" i="0">
                <a:solidFill>
                  <a:schemeClr val="tx1"/>
                </a:solidFill>
                <a:latin typeface="Source Sans Pro" panose="020B0503030403020204" pitchFamily="34" charset="0"/>
                <a:ea typeface="Source Sans Pro" panose="020B0503030403020204" pitchFamily="34" charset="0"/>
              </a:defRPr>
            </a:lvl1pPr>
          </a:lstStyle>
          <a:p>
            <a:pPr lvl="0"/>
            <a:r>
              <a:rPr lang="en-GB" noProof="0"/>
              <a:t>Presentation sub-heading text</a:t>
            </a:r>
          </a:p>
        </p:txBody>
      </p:sp>
      <p:pic>
        <p:nvPicPr>
          <p:cNvPr id="6" name="Picture 5">
            <a:extLst>
              <a:ext uri="{FF2B5EF4-FFF2-40B4-BE49-F238E27FC236}">
                <a16:creationId xmlns:a16="http://schemas.microsoft.com/office/drawing/2014/main" id="{3F91CEA1-077D-4E40-9FE6-96421CCA3BF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bwMode="auto">
          <a:xfrm>
            <a:off x="7452919" y="3968916"/>
            <a:ext cx="1080000" cy="7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E5F326E-9CD5-53C8-4DE3-6C76B9181C5F}"/>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9144000" cy="4660901"/>
          </a:xfrm>
          <a:prstGeom prst="rect">
            <a:avLst/>
          </a:prstGeom>
        </p:spPr>
      </p:pic>
      <p:sp>
        <p:nvSpPr>
          <p:cNvPr id="5" name="Rectangle 4">
            <a:extLst>
              <a:ext uri="{FF2B5EF4-FFF2-40B4-BE49-F238E27FC236}">
                <a16:creationId xmlns:a16="http://schemas.microsoft.com/office/drawing/2014/main" id="{5C1CF4A1-B12E-3E9B-48CC-EAC4848E322B}"/>
              </a:ext>
            </a:extLst>
          </p:cNvPr>
          <p:cNvSpPr/>
          <p:nvPr userDrawn="1"/>
        </p:nvSpPr>
        <p:spPr>
          <a:xfrm>
            <a:off x="0" y="0"/>
            <a:ext cx="9144000" cy="4660900"/>
          </a:xfrm>
          <a:prstGeom prst="rect">
            <a:avLst/>
          </a:prstGeom>
          <a:gradFill>
            <a:gsLst>
              <a:gs pos="0">
                <a:srgbClr val="000000">
                  <a:alpha val="63888"/>
                </a:srgbClr>
              </a:gs>
              <a:gs pos="66000">
                <a:srgbClr val="000000">
                  <a:alpha val="0"/>
                </a:srgbClr>
              </a:gs>
            </a:gsLst>
            <a:lin ang="21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AB43E69-57DD-AA09-4D6C-58F5AE9D71C1}"/>
              </a:ext>
            </a:extLst>
          </p:cNvPr>
          <p:cNvSpPr/>
          <p:nvPr userDrawn="1"/>
        </p:nvSpPr>
        <p:spPr>
          <a:xfrm>
            <a:off x="0" y="-1"/>
            <a:ext cx="9144000" cy="4671084"/>
          </a:xfrm>
          <a:prstGeom prst="rect">
            <a:avLst/>
          </a:prstGeom>
          <a:gradFill>
            <a:gsLst>
              <a:gs pos="0">
                <a:srgbClr val="000000">
                  <a:alpha val="63888"/>
                </a:srgbClr>
              </a:gs>
              <a:gs pos="66000">
                <a:srgbClr val="000000">
                  <a:alpha val="0"/>
                </a:srgb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0373BFC-7906-F5DC-B647-116283AB3C7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auto">
          <a:xfrm>
            <a:off x="7605319" y="3613316"/>
            <a:ext cx="1080000" cy="7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591576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62339" y="2248585"/>
            <a:ext cx="5019323" cy="507831"/>
          </a:xfrm>
        </p:spPr>
        <p:txBody>
          <a:bodyPr/>
          <a:lstStyle>
            <a:lvl1pPr algn="ctr">
              <a:defRPr sz="3000" b="1" i="0" cap="none">
                <a:solidFill>
                  <a:schemeClr val="tx1"/>
                </a:solidFill>
                <a:latin typeface="Source Sans Pro SemiBold" panose="020B0503030403020204" pitchFamily="34" charset="0"/>
                <a:ea typeface="Source Sans Pro SemiBold" panose="020B0503030403020204" pitchFamily="34" charset="0"/>
              </a:defRPr>
            </a:lvl1pPr>
          </a:lstStyle>
          <a:p>
            <a:r>
              <a:rPr lang="en-GB"/>
              <a:t>Click to edit master title style</a:t>
            </a:r>
            <a:endParaRPr lang="en-US"/>
          </a:p>
        </p:txBody>
      </p:sp>
      <p:sp>
        <p:nvSpPr>
          <p:cNvPr id="4" name="Rectangle 3">
            <a:extLst>
              <a:ext uri="{FF2B5EF4-FFF2-40B4-BE49-F238E27FC236}">
                <a16:creationId xmlns:a16="http://schemas.microsoft.com/office/drawing/2014/main" id="{6C78E589-CC6A-93DB-4AAB-8001A6FC153F}"/>
              </a:ext>
            </a:extLst>
          </p:cNvPr>
          <p:cNvSpPr/>
          <p:nvPr userDrawn="1"/>
        </p:nvSpPr>
        <p:spPr>
          <a:xfrm>
            <a:off x="112295" y="16041"/>
            <a:ext cx="1454484" cy="197853"/>
          </a:xfrm>
          <a:prstGeom prst="rect">
            <a:avLst/>
          </a:prstGeom>
          <a:solidFill>
            <a:srgbClr val="005E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1896813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Text only 2 columns v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4009431" cy="424732"/>
          </a:xfrm>
        </p:spPr>
        <p:txBody>
          <a:bodyPr/>
          <a:lstStyle>
            <a:lvl1pPr>
              <a:defRPr sz="2400" b="1" i="0">
                <a:solidFill>
                  <a:schemeClr val="tx1"/>
                </a:solidFill>
                <a:latin typeface="Source Sans Pro SemiBold" panose="020B0503030403020204" pitchFamily="34" charset="0"/>
                <a:ea typeface="Source Sans Pro SemiBold" panose="020B0503030403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252000" y="792000"/>
            <a:ext cx="4140000" cy="338554"/>
          </a:xfrm>
        </p:spPr>
        <p:txBody>
          <a:bodyPr lIns="90000" anchor="b"/>
          <a:lstStyle>
            <a:lvl1pPr marL="0" indent="0">
              <a:buNone/>
              <a:defRPr sz="1600" b="0" i="0">
                <a:solidFill>
                  <a:schemeClr val="tx1"/>
                </a:solidFill>
                <a:latin typeface="Source Sans Pro" panose="020B0503030403020204" pitchFamily="34" charset="0"/>
                <a:ea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252000" y="1131590"/>
            <a:ext cx="4140000" cy="1520416"/>
          </a:xfrm>
        </p:spPr>
        <p:txBody>
          <a:bodyPr/>
          <a:lstStyle>
            <a:lvl1pPr>
              <a:defRPr sz="1600" b="0" i="0">
                <a:solidFill>
                  <a:schemeClr val="tx1"/>
                </a:solidFill>
                <a:latin typeface="Source Sans Pro Light" panose="020B0403030403020204" pitchFamily="34" charset="0"/>
                <a:ea typeface="Source Sans Pro Light" panose="020B0403030403020204" pitchFamily="34" charset="0"/>
              </a:defRPr>
            </a:lvl1pPr>
            <a:lvl2pPr>
              <a:defRPr sz="1600" b="0" i="0">
                <a:solidFill>
                  <a:schemeClr val="tx1"/>
                </a:solidFill>
                <a:latin typeface="Source Sans Pro Light" panose="020B0403030403020204" pitchFamily="34" charset="0"/>
                <a:ea typeface="Source Sans Pro Light" panose="020B0403030403020204" pitchFamily="34" charset="0"/>
              </a:defRPr>
            </a:lvl2pPr>
            <a:lvl3pPr>
              <a:defRPr sz="1600" b="0" i="0">
                <a:solidFill>
                  <a:schemeClr val="tx1"/>
                </a:solidFill>
                <a:latin typeface="Source Sans Pro Light" panose="020B0403030403020204" pitchFamily="34" charset="0"/>
                <a:ea typeface="Source Sans Pro Light" panose="020B0403030403020204" pitchFamily="34" charset="0"/>
              </a:defRPr>
            </a:lvl3pPr>
            <a:lvl4pPr>
              <a:defRPr sz="1600" b="0" i="0">
                <a:solidFill>
                  <a:schemeClr val="tx1"/>
                </a:solidFill>
                <a:latin typeface="Source Sans Pro Light" panose="020B0403030403020204" pitchFamily="34" charset="0"/>
                <a:ea typeface="Source Sans Pro Light" panose="020B0403030403020204" pitchFamily="34" charset="0"/>
              </a:defRPr>
            </a:lvl4pPr>
            <a:lvl5pPr>
              <a:defRPr sz="1600" b="0" i="0">
                <a:solidFill>
                  <a:schemeClr val="tx1"/>
                </a:solidFill>
                <a:latin typeface="Source Sans Pro Light" panose="020B0403030403020204" pitchFamily="34" charset="0"/>
                <a:ea typeface="Source Sans Pro Light" panose="020B0403030403020204" pitchFamily="34" charset="0"/>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752000" y="792000"/>
            <a:ext cx="4140000" cy="338554"/>
          </a:xfrm>
        </p:spPr>
        <p:txBody>
          <a:bodyPr lIns="90000" anchor="b"/>
          <a:lstStyle>
            <a:lvl1pPr marL="0" indent="0">
              <a:buNone/>
              <a:defRPr sz="1600" b="0" i="0">
                <a:solidFill>
                  <a:schemeClr val="tx1"/>
                </a:solidFill>
                <a:latin typeface="Source Sans Pro" panose="020B0503030403020204" pitchFamily="34" charset="0"/>
                <a:ea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752000" y="1131591"/>
            <a:ext cx="4140000" cy="1520416"/>
          </a:xfrm>
        </p:spPr>
        <p:txBody>
          <a:bodyPr/>
          <a:lstStyle>
            <a:lvl1pPr>
              <a:defRPr sz="1600" b="0" i="0">
                <a:solidFill>
                  <a:schemeClr val="tx1"/>
                </a:solidFill>
                <a:latin typeface="Source Sans Pro Light" panose="020B0403030403020204" pitchFamily="34" charset="0"/>
                <a:ea typeface="Source Sans Pro Light" panose="020B0403030403020204" pitchFamily="34" charset="0"/>
              </a:defRPr>
            </a:lvl1pPr>
            <a:lvl2pPr>
              <a:defRPr sz="1600" b="0" i="0">
                <a:solidFill>
                  <a:schemeClr val="tx1"/>
                </a:solidFill>
                <a:latin typeface="Source Sans Pro Light" panose="020B0403030403020204" pitchFamily="34" charset="0"/>
                <a:ea typeface="Source Sans Pro Light" panose="020B0403030403020204" pitchFamily="34" charset="0"/>
              </a:defRPr>
            </a:lvl2pPr>
            <a:lvl3pPr>
              <a:defRPr sz="1600" b="0" i="0">
                <a:solidFill>
                  <a:schemeClr val="tx1"/>
                </a:solidFill>
                <a:latin typeface="Source Sans Pro Light" panose="020B0403030403020204" pitchFamily="34" charset="0"/>
                <a:ea typeface="Source Sans Pro Light" panose="020B0403030403020204" pitchFamily="34" charset="0"/>
              </a:defRPr>
            </a:lvl3pPr>
            <a:lvl4pPr>
              <a:defRPr sz="1600" b="0" i="0">
                <a:solidFill>
                  <a:schemeClr val="tx1"/>
                </a:solidFill>
                <a:latin typeface="Source Sans Pro Light" panose="020B0403030403020204" pitchFamily="34" charset="0"/>
                <a:ea typeface="Source Sans Pro Light" panose="020B0403030403020204" pitchFamily="34" charset="0"/>
              </a:defRPr>
            </a:lvl4pPr>
            <a:lvl5pPr>
              <a:defRPr sz="1600" b="0" i="0">
                <a:solidFill>
                  <a:schemeClr val="tx1"/>
                </a:solidFill>
                <a:latin typeface="Source Sans Pro Light" panose="020B0403030403020204" pitchFamily="34" charset="0"/>
                <a:ea typeface="Source Sans Pro Light" panose="020B0403030403020204" pitchFamily="34" charset="0"/>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6">
            <a:extLst>
              <a:ext uri="{FF2B5EF4-FFF2-40B4-BE49-F238E27FC236}">
                <a16:creationId xmlns:a16="http://schemas.microsoft.com/office/drawing/2014/main" id="{A24CCF29-E8B3-7D44-F781-BC278E07C6D3}"/>
              </a:ext>
            </a:extLst>
          </p:cNvPr>
          <p:cNvSpPr/>
          <p:nvPr userDrawn="1"/>
        </p:nvSpPr>
        <p:spPr>
          <a:xfrm>
            <a:off x="112295" y="16041"/>
            <a:ext cx="1454484" cy="197853"/>
          </a:xfrm>
          <a:prstGeom prst="rect">
            <a:avLst/>
          </a:prstGeom>
          <a:solidFill>
            <a:srgbClr val="005E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0702901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29051" y="2248585"/>
            <a:ext cx="4685898" cy="507831"/>
          </a:xfrm>
        </p:spPr>
        <p:txBody>
          <a:bodyPr/>
          <a:lstStyle>
            <a:lvl1pPr algn="ctr">
              <a:defRPr sz="3000" b="0" i="0" cap="none">
                <a:solidFill>
                  <a:schemeClr val="tx1"/>
                </a:solidFill>
                <a:latin typeface="Lloyds Bank Jack" panose="02000503040000020004" pitchFamily="2" charset="77"/>
              </a:defRPr>
            </a:lvl1pPr>
          </a:lstStyle>
          <a:p>
            <a:r>
              <a:rPr lang="en-GB"/>
              <a:t>Click to edit master title style</a:t>
            </a:r>
            <a:endParaRPr lang="en-US"/>
          </a:p>
        </p:txBody>
      </p:sp>
    </p:spTree>
    <p:extLst>
      <p:ext uri="{BB962C8B-B14F-4D97-AF65-F5344CB8AC3E}">
        <p14:creationId xmlns:p14="http://schemas.microsoft.com/office/powerpoint/2010/main" val="39497534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ext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4009431" cy="424732"/>
          </a:xfrm>
        </p:spPr>
        <p:txBody>
          <a:bodyPr/>
          <a:lstStyle>
            <a:lvl1pPr>
              <a:defRPr sz="2400" b="1" i="0">
                <a:latin typeface="Source Sans Pro SemiBold" panose="020B0503030403020204" pitchFamily="34" charset="0"/>
                <a:ea typeface="Source Sans Pro SemiBold" panose="020B0503030403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252000" y="792000"/>
            <a:ext cx="8640960" cy="1520416"/>
          </a:xfrm>
        </p:spPr>
        <p:txBody>
          <a:bodyPr lIns="90000"/>
          <a:lstStyle>
            <a:lvl1pPr>
              <a:defRPr b="0" i="0">
                <a:latin typeface="Source Sans Pro Light" panose="020B0403030403020204" pitchFamily="34" charset="0"/>
                <a:ea typeface="Source Sans Pro Light" panose="020B0403030403020204" pitchFamily="34" charset="0"/>
              </a:defRPr>
            </a:lvl1pPr>
            <a:lvl2pPr>
              <a:defRPr b="0" i="0">
                <a:latin typeface="Source Sans Pro Light" panose="020B0403030403020204" pitchFamily="34" charset="0"/>
                <a:ea typeface="Source Sans Pro Light" panose="020B0403030403020204" pitchFamily="34" charset="0"/>
              </a:defRPr>
            </a:lvl2pPr>
            <a:lvl3pPr>
              <a:defRPr b="0" i="0">
                <a:latin typeface="Source Sans Pro Light" panose="020B0403030403020204" pitchFamily="34" charset="0"/>
                <a:ea typeface="Source Sans Pro Light" panose="020B0403030403020204" pitchFamily="34" charset="0"/>
              </a:defRPr>
            </a:lvl3pPr>
            <a:lvl4pPr>
              <a:defRPr b="0" i="0">
                <a:latin typeface="Source Sans Pro Light" panose="020B0403030403020204" pitchFamily="34" charset="0"/>
                <a:ea typeface="Source Sans Pro Light" panose="020B0403030403020204" pitchFamily="34" charset="0"/>
              </a:defRPr>
            </a:lvl4pPr>
            <a:lvl5pPr>
              <a:defRPr b="0" i="0">
                <a:latin typeface="Source Sans Pro Light" panose="020B0403030403020204" pitchFamily="34" charset="0"/>
                <a:ea typeface="Source Sans Pro Light" panose="020B0403030403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3">
            <a:extLst>
              <a:ext uri="{FF2B5EF4-FFF2-40B4-BE49-F238E27FC236}">
                <a16:creationId xmlns:a16="http://schemas.microsoft.com/office/drawing/2014/main" id="{29D50412-5A79-0017-6946-35F30C2427B9}"/>
              </a:ext>
            </a:extLst>
          </p:cNvPr>
          <p:cNvSpPr/>
          <p:nvPr userDrawn="1"/>
        </p:nvSpPr>
        <p:spPr>
          <a:xfrm>
            <a:off x="112295" y="16041"/>
            <a:ext cx="1454484" cy="197853"/>
          </a:xfrm>
          <a:prstGeom prst="rect">
            <a:avLst/>
          </a:prstGeom>
          <a:solidFill>
            <a:srgbClr val="005E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8551792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Graphic right">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066DB0D-3464-9049-B93B-D5375A90FA6F}"/>
              </a:ext>
            </a:extLst>
          </p:cNvPr>
          <p:cNvSpPr>
            <a:spLocks noGrp="1"/>
          </p:cNvSpPr>
          <p:nvPr>
            <p:ph type="pic" sz="quarter" idx="10"/>
          </p:nvPr>
        </p:nvSpPr>
        <p:spPr>
          <a:xfrm>
            <a:off x="4572000" y="0"/>
            <a:ext cx="4572000" cy="4662000"/>
          </a:xfrm>
        </p:spPr>
        <p:txBody>
          <a:bodyPr/>
          <a:lstStyle>
            <a:lvl1pPr>
              <a:defRPr b="0" i="0">
                <a:latin typeface="Source Sans Pro" panose="020B0503030403020204" pitchFamily="34" charset="0"/>
                <a:ea typeface="Source Sans Pro" panose="020B0503030403020204" pitchFamily="34" charset="0"/>
              </a:defRPr>
            </a:lvl1pPr>
          </a:lstStyle>
          <a:p>
            <a:r>
              <a:rPr lang="en-GB"/>
              <a:t>Click icon to add picture</a:t>
            </a:r>
            <a:endParaRPr lang="en-US"/>
          </a:p>
        </p:txBody>
      </p:sp>
      <p:sp>
        <p:nvSpPr>
          <p:cNvPr id="2" name="Title 1"/>
          <p:cNvSpPr>
            <a:spLocks noGrp="1"/>
          </p:cNvSpPr>
          <p:nvPr>
            <p:ph type="title"/>
          </p:nvPr>
        </p:nvSpPr>
        <p:spPr>
          <a:xfrm>
            <a:off x="252000" y="252000"/>
            <a:ext cx="4320000" cy="430246"/>
          </a:xfrm>
        </p:spPr>
        <p:txBody>
          <a:bodyPr wrap="square" rIns="0"/>
          <a:lstStyle>
            <a:lvl1pPr>
              <a:defRPr sz="2400" b="1" i="0">
                <a:latin typeface="Source Sans Pro SemiBold" panose="020B0503030403020204" pitchFamily="34" charset="0"/>
                <a:ea typeface="Source Sans Pro SemiBold" panose="020B0503030403020204" pitchFamily="34" charset="0"/>
              </a:defRPr>
            </a:lvl1pPr>
          </a:lstStyle>
          <a:p>
            <a:r>
              <a:rPr lang="en-GB"/>
              <a:t>Click to edit Master title style</a:t>
            </a:r>
            <a:endParaRPr lang="en-US"/>
          </a:p>
        </p:txBody>
      </p:sp>
      <p:sp>
        <p:nvSpPr>
          <p:cNvPr id="4" name="Content Placeholder 3"/>
          <p:cNvSpPr>
            <a:spLocks noGrp="1"/>
          </p:cNvSpPr>
          <p:nvPr>
            <p:ph sz="half" idx="2"/>
          </p:nvPr>
        </p:nvSpPr>
        <p:spPr>
          <a:xfrm>
            <a:off x="252000" y="792000"/>
            <a:ext cx="4140000" cy="1378839"/>
          </a:xfrm>
        </p:spPr>
        <p:txBody>
          <a:bodyPr/>
          <a:lstStyle>
            <a:lvl1pPr marL="0" indent="0">
              <a:buFontTx/>
              <a:buNone/>
              <a:defRPr sz="1400" b="0" i="0">
                <a:latin typeface="Source Sans Pro Light" panose="020B0403030403020204" pitchFamily="34" charset="0"/>
                <a:ea typeface="Source Sans Pro Light" panose="020B0403030403020204" pitchFamily="34" charset="0"/>
              </a:defRPr>
            </a:lvl1pPr>
            <a:lvl2pPr marL="457200" indent="0">
              <a:buFontTx/>
              <a:buNone/>
              <a:defRPr sz="1400" b="0" i="0">
                <a:latin typeface="Source Sans Pro Light" panose="020B0403030403020204" pitchFamily="34" charset="0"/>
                <a:ea typeface="Source Sans Pro Light" panose="020B0403030403020204" pitchFamily="34" charset="0"/>
              </a:defRPr>
            </a:lvl2pPr>
            <a:lvl3pPr marL="914400" indent="0">
              <a:buFontTx/>
              <a:buNone/>
              <a:defRPr sz="1400" b="0" i="0">
                <a:latin typeface="Source Sans Pro Light" panose="020B0403030403020204" pitchFamily="34" charset="0"/>
                <a:ea typeface="Source Sans Pro Light" panose="020B0403030403020204" pitchFamily="34" charset="0"/>
              </a:defRPr>
            </a:lvl3pPr>
            <a:lvl4pPr marL="1371600" indent="0">
              <a:buFontTx/>
              <a:buNone/>
              <a:defRPr sz="1400" b="0" i="0">
                <a:latin typeface="Source Sans Pro Light" panose="020B0403030403020204" pitchFamily="34" charset="0"/>
                <a:ea typeface="Source Sans Pro Light" panose="020B0403030403020204" pitchFamily="34" charset="0"/>
              </a:defRPr>
            </a:lvl4pPr>
            <a:lvl5pPr marL="1828800" indent="0">
              <a:buFontTx/>
              <a:buNone/>
              <a:defRPr sz="1400" b="0" i="0">
                <a:latin typeface="Source Sans Pro Light" panose="020B0403030403020204" pitchFamily="34" charset="0"/>
                <a:ea typeface="Source Sans Pro Light" panose="020B0403030403020204" pitchFamily="34" charset="0"/>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Rectangle 2">
            <a:extLst>
              <a:ext uri="{FF2B5EF4-FFF2-40B4-BE49-F238E27FC236}">
                <a16:creationId xmlns:a16="http://schemas.microsoft.com/office/drawing/2014/main" id="{BED8E66E-1F6A-CD0F-DD32-B264E74078F5}"/>
              </a:ext>
            </a:extLst>
          </p:cNvPr>
          <p:cNvSpPr/>
          <p:nvPr userDrawn="1"/>
        </p:nvSpPr>
        <p:spPr>
          <a:xfrm>
            <a:off x="112295" y="16041"/>
            <a:ext cx="1454484" cy="197853"/>
          </a:xfrm>
          <a:prstGeom prst="rect">
            <a:avLst/>
          </a:prstGeom>
          <a:solidFill>
            <a:srgbClr val="005E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47074188"/>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Graphic lef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2480" y="252000"/>
            <a:ext cx="4140000" cy="430246"/>
          </a:xfrm>
        </p:spPr>
        <p:txBody>
          <a:bodyPr wrap="square"/>
          <a:lstStyle>
            <a:lvl1pPr>
              <a:defRPr sz="2400" b="1" i="0">
                <a:latin typeface="Source Sans Pro SemiBold" panose="020B0503030403020204" pitchFamily="34" charset="0"/>
                <a:ea typeface="Source Sans Pro SemiBold" panose="020B0503030403020204" pitchFamily="34" charset="0"/>
              </a:defRPr>
            </a:lvl1pPr>
          </a:lstStyle>
          <a:p>
            <a:r>
              <a:rPr lang="en-GB"/>
              <a:t>Click to edit Master title style</a:t>
            </a:r>
            <a:endParaRPr lang="en-US"/>
          </a:p>
        </p:txBody>
      </p:sp>
      <p:sp>
        <p:nvSpPr>
          <p:cNvPr id="4" name="Content Placeholder 3"/>
          <p:cNvSpPr>
            <a:spLocks noGrp="1"/>
          </p:cNvSpPr>
          <p:nvPr>
            <p:ph sz="half" idx="2"/>
          </p:nvPr>
        </p:nvSpPr>
        <p:spPr>
          <a:xfrm>
            <a:off x="4752480" y="792850"/>
            <a:ext cx="4140000" cy="1520416"/>
          </a:xfrm>
        </p:spPr>
        <p:txBody>
          <a:bodyPr/>
          <a:lstStyle>
            <a:lvl1pPr marL="0" indent="0">
              <a:buFontTx/>
              <a:buNone/>
              <a:defRPr sz="1600" b="0" i="0">
                <a:latin typeface="Source Sans Pro Light" panose="020B0403030403020204" pitchFamily="34" charset="0"/>
                <a:ea typeface="Source Sans Pro Light" panose="020B0403030403020204" pitchFamily="34" charset="0"/>
              </a:defRPr>
            </a:lvl1pPr>
            <a:lvl2pPr marL="457200" indent="0">
              <a:buFontTx/>
              <a:buNone/>
              <a:defRPr sz="1600" b="0" i="0">
                <a:latin typeface="Source Sans Pro Light" panose="020B0403030403020204" pitchFamily="34" charset="0"/>
                <a:ea typeface="Source Sans Pro Light" panose="020B0403030403020204" pitchFamily="34" charset="0"/>
              </a:defRPr>
            </a:lvl2pPr>
            <a:lvl3pPr marL="914400" indent="0">
              <a:buFontTx/>
              <a:buNone/>
              <a:defRPr sz="1600" b="0" i="0">
                <a:latin typeface="Source Sans Pro Light" panose="020B0403030403020204" pitchFamily="34" charset="0"/>
                <a:ea typeface="Source Sans Pro Light" panose="020B0403030403020204" pitchFamily="34" charset="0"/>
              </a:defRPr>
            </a:lvl3pPr>
            <a:lvl4pPr marL="1371600" indent="0">
              <a:buFontTx/>
              <a:buNone/>
              <a:defRPr sz="1600" b="0" i="0">
                <a:latin typeface="Source Sans Pro Light" panose="020B0403030403020204" pitchFamily="34" charset="0"/>
                <a:ea typeface="Source Sans Pro Light" panose="020B0403030403020204" pitchFamily="34" charset="0"/>
              </a:defRPr>
            </a:lvl4pPr>
            <a:lvl5pPr marL="1828800" indent="0">
              <a:buFontTx/>
              <a:buNone/>
              <a:defRPr sz="1600" b="0" i="0">
                <a:latin typeface="Source Sans Pro Light" panose="020B0403030403020204" pitchFamily="34" charset="0"/>
                <a:ea typeface="Source Sans Pro Light" panose="020B0403030403020204" pitchFamily="34" charset="0"/>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2066DB0D-3464-9049-B93B-D5375A90FA6F}"/>
              </a:ext>
            </a:extLst>
          </p:cNvPr>
          <p:cNvSpPr>
            <a:spLocks noGrp="1"/>
          </p:cNvSpPr>
          <p:nvPr>
            <p:ph type="pic" sz="quarter" idx="10"/>
          </p:nvPr>
        </p:nvSpPr>
        <p:spPr>
          <a:xfrm>
            <a:off x="0" y="0"/>
            <a:ext cx="4572000" cy="4662000"/>
          </a:xfrm>
        </p:spPr>
        <p:txBody>
          <a:bodyPr/>
          <a:lstStyle>
            <a:lvl1pPr>
              <a:defRPr b="0" i="0">
                <a:latin typeface="Source Sans Pro" panose="020B0503030403020204" pitchFamily="34" charset="0"/>
                <a:ea typeface="Source Sans Pro" panose="020B0503030403020204" pitchFamily="34" charset="0"/>
              </a:defRPr>
            </a:lvl1pPr>
          </a:lstStyle>
          <a:p>
            <a:r>
              <a:rPr lang="en-GB"/>
              <a:t>Click icon to add picture</a:t>
            </a:r>
            <a:endParaRPr lang="en-US"/>
          </a:p>
        </p:txBody>
      </p:sp>
      <p:sp>
        <p:nvSpPr>
          <p:cNvPr id="3" name="Rectangle 2">
            <a:extLst>
              <a:ext uri="{FF2B5EF4-FFF2-40B4-BE49-F238E27FC236}">
                <a16:creationId xmlns:a16="http://schemas.microsoft.com/office/drawing/2014/main" id="{3C2ED0BD-4DA7-7F1D-D1BC-89B70655B348}"/>
              </a:ext>
            </a:extLst>
          </p:cNvPr>
          <p:cNvSpPr/>
          <p:nvPr userDrawn="1"/>
        </p:nvSpPr>
        <p:spPr>
          <a:xfrm>
            <a:off x="112295" y="16041"/>
            <a:ext cx="1454484" cy="197853"/>
          </a:xfrm>
          <a:prstGeom prst="rect">
            <a:avLst/>
          </a:prstGeom>
          <a:solidFill>
            <a:srgbClr val="005E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8750326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32782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n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859C7D-538E-55AC-FA43-4A9E8FA97F5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bwMode="auto">
          <a:xfrm>
            <a:off x="3672000" y="1986612"/>
            <a:ext cx="1800000" cy="1170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7B31D60B-6A78-1A57-BA75-1CFD5A8E7BC4}"/>
              </a:ext>
            </a:extLst>
          </p:cNvPr>
          <p:cNvSpPr/>
          <p:nvPr userDrawn="1"/>
        </p:nvSpPr>
        <p:spPr>
          <a:xfrm>
            <a:off x="112295" y="16041"/>
            <a:ext cx="1454484" cy="197853"/>
          </a:xfrm>
          <a:prstGeom prst="rect">
            <a:avLst/>
          </a:prstGeom>
          <a:solidFill>
            <a:srgbClr val="005E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6704979"/>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slide v2">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ctrTitle" hasCustomPrompt="1"/>
          </p:nvPr>
        </p:nvSpPr>
        <p:spPr>
          <a:xfrm>
            <a:off x="0" y="2242800"/>
            <a:ext cx="4572000" cy="2102400"/>
          </a:xfrm>
          <a:solidFill>
            <a:srgbClr val="00084D"/>
          </a:solidFill>
        </p:spPr>
        <p:txBody>
          <a:bodyPr wrap="square" lIns="288000" tIns="288000" rIns="288000" bIns="288000">
            <a:noAutofit/>
          </a:bodyPr>
          <a:lstStyle>
            <a:lvl1pPr>
              <a:defRPr sz="4000" b="1" i="0">
                <a:solidFill>
                  <a:schemeClr val="tx1"/>
                </a:solidFill>
                <a:latin typeface="Source Sans Pro SemiBold" panose="020B0503030403020204" pitchFamily="34" charset="0"/>
                <a:ea typeface="Source Sans Pro SemiBold" panose="020B0503030403020204" pitchFamily="34" charset="0"/>
              </a:defRPr>
            </a:lvl1pPr>
          </a:lstStyle>
          <a:p>
            <a:pPr lvl="0"/>
            <a:r>
              <a:rPr lang="en-GB" noProof="0"/>
              <a:t>Presentation title</a:t>
            </a:r>
          </a:p>
        </p:txBody>
      </p:sp>
      <p:sp>
        <p:nvSpPr>
          <p:cNvPr id="65539" name="Rectangle 3"/>
          <p:cNvSpPr>
            <a:spLocks noGrp="1" noChangeArrowheads="1"/>
          </p:cNvSpPr>
          <p:nvPr>
            <p:ph type="subTitle" idx="1" hasCustomPrompt="1"/>
          </p:nvPr>
        </p:nvSpPr>
        <p:spPr>
          <a:xfrm>
            <a:off x="0" y="3870000"/>
            <a:ext cx="4572000" cy="338400"/>
          </a:xfrm>
        </p:spPr>
        <p:txBody>
          <a:bodyPr lIns="288000" tIns="46800" rIns="288000"/>
          <a:lstStyle>
            <a:lvl1pPr marL="0" indent="0">
              <a:buFontTx/>
              <a:buNone/>
              <a:defRPr b="0" i="0">
                <a:solidFill>
                  <a:schemeClr val="tx1"/>
                </a:solidFill>
                <a:latin typeface="Source Sans Pro" panose="020B0503030403020204" pitchFamily="34" charset="0"/>
                <a:ea typeface="Source Sans Pro" panose="020B0503030403020204" pitchFamily="34" charset="0"/>
              </a:defRPr>
            </a:lvl1pPr>
          </a:lstStyle>
          <a:p>
            <a:pPr lvl="0"/>
            <a:r>
              <a:rPr lang="en-GB" noProof="0"/>
              <a:t>Presentation sub-heading text</a:t>
            </a:r>
          </a:p>
        </p:txBody>
      </p:sp>
      <p:pic>
        <p:nvPicPr>
          <p:cNvPr id="6" name="Picture 5">
            <a:extLst>
              <a:ext uri="{FF2B5EF4-FFF2-40B4-BE49-F238E27FC236}">
                <a16:creationId xmlns:a16="http://schemas.microsoft.com/office/drawing/2014/main" id="{3F91CEA1-077D-4E40-9FE6-96421CCA3BF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bwMode="auto">
          <a:xfrm>
            <a:off x="7452919" y="3968916"/>
            <a:ext cx="1080000" cy="7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7D4FFAB3-60C4-9E8B-C416-7BEE76AC0E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9144000" cy="4660901"/>
          </a:xfrm>
          <a:prstGeom prst="rect">
            <a:avLst/>
          </a:prstGeom>
        </p:spPr>
      </p:pic>
      <p:sp>
        <p:nvSpPr>
          <p:cNvPr id="5" name="Rectangle 4">
            <a:extLst>
              <a:ext uri="{FF2B5EF4-FFF2-40B4-BE49-F238E27FC236}">
                <a16:creationId xmlns:a16="http://schemas.microsoft.com/office/drawing/2014/main" id="{44B4E829-EC48-9124-A2D1-BCDEC89D0586}"/>
              </a:ext>
            </a:extLst>
          </p:cNvPr>
          <p:cNvSpPr/>
          <p:nvPr userDrawn="1"/>
        </p:nvSpPr>
        <p:spPr>
          <a:xfrm>
            <a:off x="0" y="0"/>
            <a:ext cx="9144000" cy="4660900"/>
          </a:xfrm>
          <a:prstGeom prst="rect">
            <a:avLst/>
          </a:prstGeom>
          <a:gradFill>
            <a:gsLst>
              <a:gs pos="0">
                <a:srgbClr val="000000">
                  <a:alpha val="63888"/>
                </a:srgbClr>
              </a:gs>
              <a:gs pos="66000">
                <a:srgbClr val="000000">
                  <a:alpha val="0"/>
                </a:srgbClr>
              </a:gs>
            </a:gsLst>
            <a:lin ang="21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B206242-E7E2-EAFB-B271-C88F7E8C5F0B}"/>
              </a:ext>
            </a:extLst>
          </p:cNvPr>
          <p:cNvSpPr/>
          <p:nvPr userDrawn="1"/>
        </p:nvSpPr>
        <p:spPr>
          <a:xfrm>
            <a:off x="0" y="-1"/>
            <a:ext cx="9144000" cy="4671084"/>
          </a:xfrm>
          <a:prstGeom prst="rect">
            <a:avLst/>
          </a:prstGeom>
          <a:gradFill>
            <a:gsLst>
              <a:gs pos="0">
                <a:srgbClr val="000000">
                  <a:alpha val="63888"/>
                </a:srgbClr>
              </a:gs>
              <a:gs pos="66000">
                <a:srgbClr val="000000">
                  <a:alpha val="0"/>
                </a:srgb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42DC8FF-F18C-80AB-1E90-4C8BBBC9B9C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auto">
          <a:xfrm>
            <a:off x="7605319" y="3613316"/>
            <a:ext cx="1080000" cy="7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450902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62339" y="2248585"/>
            <a:ext cx="5019323" cy="507831"/>
          </a:xfrm>
        </p:spPr>
        <p:txBody>
          <a:bodyPr/>
          <a:lstStyle>
            <a:lvl1pPr algn="ctr">
              <a:defRPr sz="3000" b="1" i="0" cap="none">
                <a:solidFill>
                  <a:schemeClr val="tx1"/>
                </a:solidFill>
                <a:latin typeface="Source Sans Pro SemiBold" panose="020B0503030403020204" pitchFamily="34" charset="0"/>
                <a:ea typeface="Source Sans Pro SemiBold" panose="020B0503030403020204" pitchFamily="34" charset="0"/>
              </a:defRPr>
            </a:lvl1pPr>
          </a:lstStyle>
          <a:p>
            <a:r>
              <a:rPr lang="en-GB"/>
              <a:t>Click to edit master title style</a:t>
            </a:r>
            <a:endParaRPr lang="en-US"/>
          </a:p>
        </p:txBody>
      </p:sp>
      <p:sp>
        <p:nvSpPr>
          <p:cNvPr id="3" name="Rectangle 2">
            <a:extLst>
              <a:ext uri="{FF2B5EF4-FFF2-40B4-BE49-F238E27FC236}">
                <a16:creationId xmlns:a16="http://schemas.microsoft.com/office/drawing/2014/main" id="{212E3513-7C9F-88C8-CDF0-CE1279BB3427}"/>
              </a:ext>
            </a:extLst>
          </p:cNvPr>
          <p:cNvSpPr/>
          <p:nvPr userDrawn="1"/>
        </p:nvSpPr>
        <p:spPr>
          <a:xfrm>
            <a:off x="55605" y="0"/>
            <a:ext cx="1569309" cy="308919"/>
          </a:xfrm>
          <a:prstGeom prst="rect">
            <a:avLst/>
          </a:prstGeom>
          <a:solidFill>
            <a:srgbClr val="005E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6521431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Text only 2 columns v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4009431" cy="424732"/>
          </a:xfrm>
        </p:spPr>
        <p:txBody>
          <a:bodyPr/>
          <a:lstStyle>
            <a:lvl1pPr>
              <a:defRPr sz="2400" b="1" i="0">
                <a:solidFill>
                  <a:schemeClr val="tx1"/>
                </a:solidFill>
                <a:latin typeface="Source Sans Pro SemiBold" panose="020B0503030403020204" pitchFamily="34" charset="0"/>
                <a:ea typeface="Source Sans Pro SemiBold" panose="020B0503030403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252000" y="792000"/>
            <a:ext cx="4140000" cy="338554"/>
          </a:xfrm>
        </p:spPr>
        <p:txBody>
          <a:bodyPr lIns="90000" anchor="b"/>
          <a:lstStyle>
            <a:lvl1pPr marL="0" indent="0">
              <a:buNone/>
              <a:defRPr sz="1600" b="0" i="0">
                <a:solidFill>
                  <a:schemeClr val="tx1"/>
                </a:solidFill>
                <a:latin typeface="Source Sans Pro" panose="020B0503030403020204" pitchFamily="34" charset="0"/>
                <a:ea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252000" y="1131590"/>
            <a:ext cx="4140000" cy="1520416"/>
          </a:xfrm>
        </p:spPr>
        <p:txBody>
          <a:bodyPr/>
          <a:lstStyle>
            <a:lvl1pPr>
              <a:defRPr sz="1600" b="0" i="0">
                <a:solidFill>
                  <a:schemeClr val="tx1"/>
                </a:solidFill>
                <a:latin typeface="Source Sans Pro Light" panose="020B0403030403020204" pitchFamily="34" charset="0"/>
                <a:ea typeface="Source Sans Pro Light" panose="020B0403030403020204" pitchFamily="34" charset="0"/>
              </a:defRPr>
            </a:lvl1pPr>
            <a:lvl2pPr>
              <a:defRPr sz="1600" b="0" i="0">
                <a:solidFill>
                  <a:schemeClr val="tx1"/>
                </a:solidFill>
                <a:latin typeface="Source Sans Pro Light" panose="020B0403030403020204" pitchFamily="34" charset="0"/>
                <a:ea typeface="Source Sans Pro Light" panose="020B0403030403020204" pitchFamily="34" charset="0"/>
              </a:defRPr>
            </a:lvl2pPr>
            <a:lvl3pPr>
              <a:defRPr sz="1600" b="0" i="0">
                <a:solidFill>
                  <a:schemeClr val="tx1"/>
                </a:solidFill>
                <a:latin typeface="Source Sans Pro Light" panose="020B0403030403020204" pitchFamily="34" charset="0"/>
                <a:ea typeface="Source Sans Pro Light" panose="020B0403030403020204" pitchFamily="34" charset="0"/>
              </a:defRPr>
            </a:lvl3pPr>
            <a:lvl4pPr>
              <a:defRPr sz="1600" b="0" i="0">
                <a:solidFill>
                  <a:schemeClr val="tx1"/>
                </a:solidFill>
                <a:latin typeface="Source Sans Pro Light" panose="020B0403030403020204" pitchFamily="34" charset="0"/>
                <a:ea typeface="Source Sans Pro Light" panose="020B0403030403020204" pitchFamily="34" charset="0"/>
              </a:defRPr>
            </a:lvl4pPr>
            <a:lvl5pPr>
              <a:defRPr sz="1600" b="0" i="0">
                <a:solidFill>
                  <a:schemeClr val="tx1"/>
                </a:solidFill>
                <a:latin typeface="Source Sans Pro Light" panose="020B0403030403020204" pitchFamily="34" charset="0"/>
                <a:ea typeface="Source Sans Pro Light" panose="020B0403030403020204" pitchFamily="34" charset="0"/>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752000" y="792000"/>
            <a:ext cx="4140000" cy="338554"/>
          </a:xfrm>
        </p:spPr>
        <p:txBody>
          <a:bodyPr lIns="90000" anchor="b"/>
          <a:lstStyle>
            <a:lvl1pPr marL="0" indent="0">
              <a:buNone/>
              <a:defRPr sz="1600" b="0" i="0">
                <a:solidFill>
                  <a:schemeClr val="tx1"/>
                </a:solidFill>
                <a:latin typeface="Source Sans Pro" panose="020B0503030403020204" pitchFamily="34" charset="0"/>
                <a:ea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752000" y="1131591"/>
            <a:ext cx="4140000" cy="1520416"/>
          </a:xfrm>
        </p:spPr>
        <p:txBody>
          <a:bodyPr/>
          <a:lstStyle>
            <a:lvl1pPr>
              <a:defRPr sz="1600" b="0" i="0">
                <a:solidFill>
                  <a:schemeClr val="tx1"/>
                </a:solidFill>
                <a:latin typeface="Source Sans Pro Light" panose="020B0403030403020204" pitchFamily="34" charset="0"/>
                <a:ea typeface="Source Sans Pro Light" panose="020B0403030403020204" pitchFamily="34" charset="0"/>
              </a:defRPr>
            </a:lvl1pPr>
            <a:lvl2pPr>
              <a:defRPr sz="1600" b="0" i="0">
                <a:solidFill>
                  <a:schemeClr val="tx1"/>
                </a:solidFill>
                <a:latin typeface="Source Sans Pro Light" panose="020B0403030403020204" pitchFamily="34" charset="0"/>
                <a:ea typeface="Source Sans Pro Light" panose="020B0403030403020204" pitchFamily="34" charset="0"/>
              </a:defRPr>
            </a:lvl2pPr>
            <a:lvl3pPr>
              <a:defRPr sz="1600" b="0" i="0">
                <a:solidFill>
                  <a:schemeClr val="tx1"/>
                </a:solidFill>
                <a:latin typeface="Source Sans Pro Light" panose="020B0403030403020204" pitchFamily="34" charset="0"/>
                <a:ea typeface="Source Sans Pro Light" panose="020B0403030403020204" pitchFamily="34" charset="0"/>
              </a:defRPr>
            </a:lvl3pPr>
            <a:lvl4pPr>
              <a:defRPr sz="1600" b="0" i="0">
                <a:solidFill>
                  <a:schemeClr val="tx1"/>
                </a:solidFill>
                <a:latin typeface="Source Sans Pro Light" panose="020B0403030403020204" pitchFamily="34" charset="0"/>
                <a:ea typeface="Source Sans Pro Light" panose="020B0403030403020204" pitchFamily="34" charset="0"/>
              </a:defRPr>
            </a:lvl4pPr>
            <a:lvl5pPr>
              <a:defRPr sz="1600" b="0" i="0">
                <a:solidFill>
                  <a:schemeClr val="tx1"/>
                </a:solidFill>
                <a:latin typeface="Source Sans Pro Light" panose="020B0403030403020204" pitchFamily="34" charset="0"/>
                <a:ea typeface="Source Sans Pro Light" panose="020B0403030403020204" pitchFamily="34" charset="0"/>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6">
            <a:extLst>
              <a:ext uri="{FF2B5EF4-FFF2-40B4-BE49-F238E27FC236}">
                <a16:creationId xmlns:a16="http://schemas.microsoft.com/office/drawing/2014/main" id="{02EF2635-4F45-B31A-62BC-2992C5802742}"/>
              </a:ext>
            </a:extLst>
          </p:cNvPr>
          <p:cNvSpPr/>
          <p:nvPr userDrawn="1"/>
        </p:nvSpPr>
        <p:spPr>
          <a:xfrm>
            <a:off x="55605" y="0"/>
            <a:ext cx="1569309" cy="308919"/>
          </a:xfrm>
          <a:prstGeom prst="rect">
            <a:avLst/>
          </a:prstGeom>
          <a:solidFill>
            <a:srgbClr val="005E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0503844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ext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4009431" cy="424732"/>
          </a:xfrm>
        </p:spPr>
        <p:txBody>
          <a:bodyPr/>
          <a:lstStyle>
            <a:lvl1pPr>
              <a:defRPr sz="2400" b="1" i="0">
                <a:latin typeface="Source Sans Pro SemiBold" panose="020B0503030403020204" pitchFamily="34" charset="0"/>
                <a:ea typeface="Source Sans Pro SemiBold" panose="020B0503030403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252000" y="792000"/>
            <a:ext cx="8640960" cy="1520416"/>
          </a:xfrm>
        </p:spPr>
        <p:txBody>
          <a:bodyPr lIns="90000"/>
          <a:lstStyle>
            <a:lvl1pPr>
              <a:defRPr b="0" i="0">
                <a:latin typeface="Source Sans Pro Light" panose="020B0403030403020204" pitchFamily="34" charset="0"/>
                <a:ea typeface="Source Sans Pro Light" panose="020B0403030403020204" pitchFamily="34" charset="0"/>
              </a:defRPr>
            </a:lvl1pPr>
            <a:lvl2pPr>
              <a:defRPr b="0" i="0">
                <a:latin typeface="Source Sans Pro Light" panose="020B0403030403020204" pitchFamily="34" charset="0"/>
                <a:ea typeface="Source Sans Pro Light" panose="020B0403030403020204" pitchFamily="34" charset="0"/>
              </a:defRPr>
            </a:lvl2pPr>
            <a:lvl3pPr>
              <a:defRPr b="0" i="0">
                <a:latin typeface="Source Sans Pro Light" panose="020B0403030403020204" pitchFamily="34" charset="0"/>
                <a:ea typeface="Source Sans Pro Light" panose="020B0403030403020204" pitchFamily="34" charset="0"/>
              </a:defRPr>
            </a:lvl3pPr>
            <a:lvl4pPr>
              <a:defRPr b="0" i="0">
                <a:latin typeface="Source Sans Pro Light" panose="020B0403030403020204" pitchFamily="34" charset="0"/>
                <a:ea typeface="Source Sans Pro Light" panose="020B0403030403020204" pitchFamily="34" charset="0"/>
              </a:defRPr>
            </a:lvl4pPr>
            <a:lvl5pPr>
              <a:defRPr b="0" i="0">
                <a:latin typeface="Source Sans Pro Light" panose="020B0403030403020204" pitchFamily="34" charset="0"/>
                <a:ea typeface="Source Sans Pro Light" panose="020B0403030403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3">
            <a:extLst>
              <a:ext uri="{FF2B5EF4-FFF2-40B4-BE49-F238E27FC236}">
                <a16:creationId xmlns:a16="http://schemas.microsoft.com/office/drawing/2014/main" id="{16376F72-4671-A7B7-7BEF-36946F8D8D7A}"/>
              </a:ext>
            </a:extLst>
          </p:cNvPr>
          <p:cNvSpPr/>
          <p:nvPr userDrawn="1"/>
        </p:nvSpPr>
        <p:spPr>
          <a:xfrm>
            <a:off x="55605" y="0"/>
            <a:ext cx="1569309" cy="308919"/>
          </a:xfrm>
          <a:prstGeom prst="rect">
            <a:avLst/>
          </a:prstGeom>
          <a:solidFill>
            <a:srgbClr val="005E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5676400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Graphic righ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4140000" cy="430246"/>
          </a:xfrm>
        </p:spPr>
        <p:txBody>
          <a:bodyPr wrap="square"/>
          <a:lstStyle>
            <a:lvl1pPr>
              <a:defRPr sz="2400" b="1" i="0">
                <a:latin typeface="Source Sans Pro SemiBold" panose="020B0503030403020204" pitchFamily="34" charset="0"/>
                <a:ea typeface="Source Sans Pro SemiBold" panose="020B0503030403020204" pitchFamily="34" charset="0"/>
              </a:defRPr>
            </a:lvl1pPr>
          </a:lstStyle>
          <a:p>
            <a:r>
              <a:rPr lang="en-GB"/>
              <a:t>Click to edit Master title style</a:t>
            </a:r>
            <a:endParaRPr lang="en-US"/>
          </a:p>
        </p:txBody>
      </p:sp>
      <p:sp>
        <p:nvSpPr>
          <p:cNvPr id="4" name="Content Placeholder 3"/>
          <p:cNvSpPr>
            <a:spLocks noGrp="1"/>
          </p:cNvSpPr>
          <p:nvPr>
            <p:ph sz="half" idx="2"/>
          </p:nvPr>
        </p:nvSpPr>
        <p:spPr>
          <a:xfrm>
            <a:off x="252000" y="792000"/>
            <a:ext cx="4140000" cy="1378839"/>
          </a:xfrm>
        </p:spPr>
        <p:txBody>
          <a:bodyPr/>
          <a:lstStyle>
            <a:lvl1pPr marL="0" indent="0">
              <a:buFontTx/>
              <a:buNone/>
              <a:defRPr sz="1400" b="0" i="0">
                <a:latin typeface="Source Sans Pro Light" panose="020B0403030403020204" pitchFamily="34" charset="0"/>
                <a:ea typeface="Source Sans Pro Light" panose="020B0403030403020204" pitchFamily="34" charset="0"/>
              </a:defRPr>
            </a:lvl1pPr>
            <a:lvl2pPr marL="457200" indent="0">
              <a:buFontTx/>
              <a:buNone/>
              <a:defRPr sz="1400" b="0" i="0">
                <a:latin typeface="Source Sans Pro Light" panose="020B0403030403020204" pitchFamily="34" charset="0"/>
                <a:ea typeface="Source Sans Pro Light" panose="020B0403030403020204" pitchFamily="34" charset="0"/>
              </a:defRPr>
            </a:lvl2pPr>
            <a:lvl3pPr marL="914400" indent="0">
              <a:buFontTx/>
              <a:buNone/>
              <a:defRPr sz="1400" b="0" i="0">
                <a:latin typeface="Source Sans Pro Light" panose="020B0403030403020204" pitchFamily="34" charset="0"/>
                <a:ea typeface="Source Sans Pro Light" panose="020B0403030403020204" pitchFamily="34" charset="0"/>
              </a:defRPr>
            </a:lvl3pPr>
            <a:lvl4pPr marL="1371600" indent="0">
              <a:buFontTx/>
              <a:buNone/>
              <a:defRPr sz="1400" b="0" i="0">
                <a:latin typeface="Source Sans Pro Light" panose="020B0403030403020204" pitchFamily="34" charset="0"/>
                <a:ea typeface="Source Sans Pro Light" panose="020B0403030403020204" pitchFamily="34" charset="0"/>
              </a:defRPr>
            </a:lvl4pPr>
            <a:lvl5pPr marL="1828800" indent="0">
              <a:buFontTx/>
              <a:buNone/>
              <a:defRPr sz="1400" b="0" i="0">
                <a:latin typeface="Source Sans Pro Light" panose="020B0403030403020204" pitchFamily="34" charset="0"/>
                <a:ea typeface="Source Sans Pro Light" panose="020B0403030403020204" pitchFamily="34" charset="0"/>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2066DB0D-3464-9049-B93B-D5375A90FA6F}"/>
              </a:ext>
            </a:extLst>
          </p:cNvPr>
          <p:cNvSpPr>
            <a:spLocks noGrp="1"/>
          </p:cNvSpPr>
          <p:nvPr>
            <p:ph type="pic" sz="quarter" idx="10"/>
          </p:nvPr>
        </p:nvSpPr>
        <p:spPr>
          <a:xfrm>
            <a:off x="4572000" y="0"/>
            <a:ext cx="4572000" cy="4662000"/>
          </a:xfrm>
        </p:spPr>
        <p:txBody>
          <a:bodyPr/>
          <a:lstStyle>
            <a:lvl1pPr>
              <a:defRPr b="0" i="0">
                <a:latin typeface="Source Sans Pro" panose="020B0503030403020204" pitchFamily="34" charset="0"/>
                <a:ea typeface="Source Sans Pro" panose="020B0503030403020204" pitchFamily="34" charset="0"/>
              </a:defRPr>
            </a:lvl1pPr>
          </a:lstStyle>
          <a:p>
            <a:r>
              <a:rPr lang="en-GB"/>
              <a:t>Click icon to add picture</a:t>
            </a:r>
            <a:endParaRPr lang="en-US"/>
          </a:p>
        </p:txBody>
      </p:sp>
      <p:sp>
        <p:nvSpPr>
          <p:cNvPr id="3" name="Rectangle 2">
            <a:extLst>
              <a:ext uri="{FF2B5EF4-FFF2-40B4-BE49-F238E27FC236}">
                <a16:creationId xmlns:a16="http://schemas.microsoft.com/office/drawing/2014/main" id="{A45BE9A3-8147-A69C-DE60-A1ABDEE44F4E}"/>
              </a:ext>
            </a:extLst>
          </p:cNvPr>
          <p:cNvSpPr/>
          <p:nvPr userDrawn="1"/>
        </p:nvSpPr>
        <p:spPr>
          <a:xfrm>
            <a:off x="55605" y="0"/>
            <a:ext cx="1569309" cy="308919"/>
          </a:xfrm>
          <a:prstGeom prst="rect">
            <a:avLst/>
          </a:prstGeom>
          <a:solidFill>
            <a:srgbClr val="005E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8253947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Text only 2 columns v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3783408" cy="424732"/>
          </a:xfrm>
        </p:spPr>
        <p:txBody>
          <a:bodyPr/>
          <a:lstStyle>
            <a:lvl1pPr>
              <a:defRPr sz="2400" b="0">
                <a:solidFill>
                  <a:schemeClr val="tx1"/>
                </a:solidFill>
                <a:latin typeface="Lloyds Bank Jack" panose="02000503040000020004" pitchFamily="2" charset="77"/>
              </a:defRPr>
            </a:lvl1pPr>
          </a:lstStyle>
          <a:p>
            <a:r>
              <a:rPr lang="en-GB"/>
              <a:t>Click to edit Master title style</a:t>
            </a:r>
            <a:endParaRPr lang="en-US"/>
          </a:p>
        </p:txBody>
      </p:sp>
      <p:sp>
        <p:nvSpPr>
          <p:cNvPr id="3" name="Text Placeholder 2"/>
          <p:cNvSpPr>
            <a:spLocks noGrp="1"/>
          </p:cNvSpPr>
          <p:nvPr>
            <p:ph type="body" idx="1"/>
          </p:nvPr>
        </p:nvSpPr>
        <p:spPr>
          <a:xfrm>
            <a:off x="252000" y="792000"/>
            <a:ext cx="4140000" cy="338554"/>
          </a:xfrm>
        </p:spPr>
        <p:txBody>
          <a:bodyPr lIns="90000" anchor="b"/>
          <a:lstStyle>
            <a:lvl1pPr marL="0" indent="0">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252000" y="1131590"/>
            <a:ext cx="4140000" cy="1520416"/>
          </a:xfrm>
        </p:spPr>
        <p:txBody>
          <a:bodyPr/>
          <a:lstStyle>
            <a:lvl1pPr>
              <a:defRPr sz="1600">
                <a:solidFill>
                  <a:schemeClr val="tx1"/>
                </a:solidFill>
                <a:latin typeface="Lloyds Bank Jack" panose="02000503040000020004" pitchFamily="2" charset="77"/>
              </a:defRPr>
            </a:lvl1pPr>
            <a:lvl2pPr>
              <a:defRPr sz="1600">
                <a:solidFill>
                  <a:schemeClr val="tx1"/>
                </a:solidFill>
                <a:latin typeface="Lloyds Bank Jack" panose="02000503040000020004" pitchFamily="2" charset="77"/>
              </a:defRPr>
            </a:lvl2pPr>
            <a:lvl3pPr>
              <a:defRPr sz="1600">
                <a:solidFill>
                  <a:schemeClr val="tx1"/>
                </a:solidFill>
                <a:latin typeface="Lloyds Bank Jack" panose="02000503040000020004" pitchFamily="2" charset="77"/>
              </a:defRPr>
            </a:lvl3pPr>
            <a:lvl4pPr>
              <a:defRPr sz="1600">
                <a:solidFill>
                  <a:schemeClr val="tx1"/>
                </a:solidFill>
                <a:latin typeface="Lloyds Bank Jack" panose="02000503040000020004" pitchFamily="2" charset="77"/>
              </a:defRPr>
            </a:lvl4pPr>
            <a:lvl5pPr>
              <a:defRPr sz="1600">
                <a:solidFill>
                  <a:schemeClr val="tx1"/>
                </a:solidFill>
                <a:latin typeface="Lloyds Bank Jack" panose="02000503040000020004" pitchFamily="2"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752000" y="792000"/>
            <a:ext cx="4140000" cy="338554"/>
          </a:xfrm>
        </p:spPr>
        <p:txBody>
          <a:bodyPr lIns="90000" anchor="b"/>
          <a:lstStyle>
            <a:lvl1pPr marL="0" indent="0">
              <a:buNone/>
              <a:defRPr sz="1600" b="0">
                <a:solidFill>
                  <a:schemeClr val="tx1"/>
                </a:solidFill>
                <a:latin typeface="Lloyds Bank Jack" panose="0200050304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752000" y="1131591"/>
            <a:ext cx="4140000" cy="1520416"/>
          </a:xfrm>
        </p:spPr>
        <p:txBody>
          <a:bodyPr/>
          <a:lstStyle>
            <a:lvl1pPr>
              <a:defRPr sz="1600">
                <a:solidFill>
                  <a:schemeClr val="tx1"/>
                </a:solidFill>
                <a:latin typeface="Lloyds Bank Jack" panose="02000503040000020004" pitchFamily="2" charset="77"/>
              </a:defRPr>
            </a:lvl1pPr>
            <a:lvl2pPr>
              <a:defRPr sz="1600">
                <a:solidFill>
                  <a:schemeClr val="tx1"/>
                </a:solidFill>
                <a:latin typeface="Lloyds Bank Jack" panose="02000503040000020004" pitchFamily="2" charset="77"/>
              </a:defRPr>
            </a:lvl2pPr>
            <a:lvl3pPr>
              <a:defRPr sz="1600">
                <a:solidFill>
                  <a:schemeClr val="tx1"/>
                </a:solidFill>
                <a:latin typeface="Lloyds Bank Jack" panose="02000503040000020004" pitchFamily="2" charset="77"/>
              </a:defRPr>
            </a:lvl3pPr>
            <a:lvl4pPr>
              <a:defRPr sz="1600">
                <a:solidFill>
                  <a:schemeClr val="tx1"/>
                </a:solidFill>
                <a:latin typeface="Lloyds Bank Jack" panose="02000503040000020004" pitchFamily="2" charset="77"/>
              </a:defRPr>
            </a:lvl4pPr>
            <a:lvl5pPr>
              <a:defRPr sz="1600">
                <a:solidFill>
                  <a:schemeClr val="tx1"/>
                </a:solidFill>
                <a:latin typeface="Lloyds Bank Jack" panose="02000503040000020004" pitchFamily="2"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705294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Graphic lef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2480" y="252000"/>
            <a:ext cx="4140000" cy="430246"/>
          </a:xfrm>
        </p:spPr>
        <p:txBody>
          <a:bodyPr wrap="square"/>
          <a:lstStyle>
            <a:lvl1pPr>
              <a:defRPr sz="2400" b="1" i="0">
                <a:latin typeface="Source Sans Pro SemiBold" panose="020B0503030403020204" pitchFamily="34" charset="0"/>
                <a:ea typeface="Source Sans Pro SemiBold" panose="020B0503030403020204" pitchFamily="34" charset="0"/>
              </a:defRPr>
            </a:lvl1pPr>
          </a:lstStyle>
          <a:p>
            <a:r>
              <a:rPr lang="en-GB"/>
              <a:t>Click to edit Master title style</a:t>
            </a:r>
            <a:endParaRPr lang="en-US"/>
          </a:p>
        </p:txBody>
      </p:sp>
      <p:sp>
        <p:nvSpPr>
          <p:cNvPr id="4" name="Content Placeholder 3"/>
          <p:cNvSpPr>
            <a:spLocks noGrp="1"/>
          </p:cNvSpPr>
          <p:nvPr>
            <p:ph sz="half" idx="2"/>
          </p:nvPr>
        </p:nvSpPr>
        <p:spPr>
          <a:xfrm>
            <a:off x="4752480" y="792850"/>
            <a:ext cx="4140000" cy="1520416"/>
          </a:xfrm>
        </p:spPr>
        <p:txBody>
          <a:bodyPr/>
          <a:lstStyle>
            <a:lvl1pPr marL="0" indent="0">
              <a:buFontTx/>
              <a:buNone/>
              <a:defRPr sz="1600" b="0" i="0">
                <a:latin typeface="Source Sans Pro Light" panose="020B0403030403020204" pitchFamily="34" charset="0"/>
                <a:ea typeface="Source Sans Pro Light" panose="020B0403030403020204" pitchFamily="34" charset="0"/>
              </a:defRPr>
            </a:lvl1pPr>
            <a:lvl2pPr marL="457200" indent="0">
              <a:buFontTx/>
              <a:buNone/>
              <a:defRPr sz="1600" b="0" i="0">
                <a:latin typeface="Source Sans Pro Light" panose="020B0403030403020204" pitchFamily="34" charset="0"/>
                <a:ea typeface="Source Sans Pro Light" panose="020B0403030403020204" pitchFamily="34" charset="0"/>
              </a:defRPr>
            </a:lvl2pPr>
            <a:lvl3pPr marL="914400" indent="0">
              <a:buFontTx/>
              <a:buNone/>
              <a:defRPr sz="1600" b="0" i="0">
                <a:latin typeface="Source Sans Pro Light" panose="020B0403030403020204" pitchFamily="34" charset="0"/>
                <a:ea typeface="Source Sans Pro Light" panose="020B0403030403020204" pitchFamily="34" charset="0"/>
              </a:defRPr>
            </a:lvl3pPr>
            <a:lvl4pPr marL="1371600" indent="0">
              <a:buFontTx/>
              <a:buNone/>
              <a:defRPr sz="1600" b="0" i="0">
                <a:latin typeface="Source Sans Pro Light" panose="020B0403030403020204" pitchFamily="34" charset="0"/>
                <a:ea typeface="Source Sans Pro Light" panose="020B0403030403020204" pitchFamily="34" charset="0"/>
              </a:defRPr>
            </a:lvl4pPr>
            <a:lvl5pPr marL="1828800" indent="0">
              <a:buFontTx/>
              <a:buNone/>
              <a:defRPr sz="1600" b="0" i="0">
                <a:latin typeface="Source Sans Pro Light" panose="020B0403030403020204" pitchFamily="34" charset="0"/>
                <a:ea typeface="Source Sans Pro Light" panose="020B0403030403020204" pitchFamily="34" charset="0"/>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2066DB0D-3464-9049-B93B-D5375A90FA6F}"/>
              </a:ext>
            </a:extLst>
          </p:cNvPr>
          <p:cNvSpPr>
            <a:spLocks noGrp="1"/>
          </p:cNvSpPr>
          <p:nvPr>
            <p:ph type="pic" sz="quarter" idx="10"/>
          </p:nvPr>
        </p:nvSpPr>
        <p:spPr>
          <a:xfrm>
            <a:off x="0" y="0"/>
            <a:ext cx="4572000" cy="4662000"/>
          </a:xfrm>
        </p:spPr>
        <p:txBody>
          <a:bodyPr/>
          <a:lstStyle>
            <a:lvl1pPr>
              <a:defRPr b="0" i="0">
                <a:latin typeface="Source Sans Pro" panose="020B0503030403020204" pitchFamily="34" charset="0"/>
                <a:ea typeface="Source Sans Pro" panose="020B0503030403020204" pitchFamily="34" charset="0"/>
              </a:defRPr>
            </a:lvl1pPr>
          </a:lstStyle>
          <a:p>
            <a:r>
              <a:rPr lang="en-GB"/>
              <a:t>Click icon to add picture</a:t>
            </a:r>
            <a:endParaRPr lang="en-US"/>
          </a:p>
        </p:txBody>
      </p:sp>
      <p:sp>
        <p:nvSpPr>
          <p:cNvPr id="3" name="Rectangle 2">
            <a:extLst>
              <a:ext uri="{FF2B5EF4-FFF2-40B4-BE49-F238E27FC236}">
                <a16:creationId xmlns:a16="http://schemas.microsoft.com/office/drawing/2014/main" id="{C36AA056-E815-E14D-3A05-EC3C601249FA}"/>
              </a:ext>
            </a:extLst>
          </p:cNvPr>
          <p:cNvSpPr/>
          <p:nvPr userDrawn="1"/>
        </p:nvSpPr>
        <p:spPr>
          <a:xfrm>
            <a:off x="55605" y="0"/>
            <a:ext cx="1569309" cy="308919"/>
          </a:xfrm>
          <a:prstGeom prst="rect">
            <a:avLst/>
          </a:prstGeom>
          <a:solidFill>
            <a:srgbClr val="005E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7523994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04340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En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859C7D-538E-55AC-FA43-4A9E8FA97F5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bwMode="auto">
          <a:xfrm>
            <a:off x="3672000" y="1986612"/>
            <a:ext cx="1800000" cy="1170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190CC2A-2191-5BDE-6D2F-878729E2E42F}"/>
              </a:ext>
            </a:extLst>
          </p:cNvPr>
          <p:cNvSpPr/>
          <p:nvPr userDrawn="1"/>
        </p:nvSpPr>
        <p:spPr>
          <a:xfrm>
            <a:off x="55605" y="0"/>
            <a:ext cx="1569309" cy="308919"/>
          </a:xfrm>
          <a:prstGeom prst="rect">
            <a:avLst/>
          </a:prstGeom>
          <a:solidFill>
            <a:srgbClr val="005E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7411837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ext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3783408" cy="424732"/>
          </a:xfrm>
        </p:spPr>
        <p:txBody>
          <a:bodyPr/>
          <a:lstStyle>
            <a:lvl1pPr>
              <a:defRPr sz="2400" b="0">
                <a:latin typeface="Lloyds Bank Jack" panose="02000503040000020004" pitchFamily="2" charset="77"/>
              </a:defRPr>
            </a:lvl1pPr>
          </a:lstStyle>
          <a:p>
            <a:r>
              <a:rPr lang="en-GB"/>
              <a:t>Click to edit Master title style</a:t>
            </a:r>
            <a:endParaRPr lang="en-US"/>
          </a:p>
        </p:txBody>
      </p:sp>
      <p:sp>
        <p:nvSpPr>
          <p:cNvPr id="3" name="Content Placeholder 2"/>
          <p:cNvSpPr>
            <a:spLocks noGrp="1"/>
          </p:cNvSpPr>
          <p:nvPr>
            <p:ph idx="1"/>
          </p:nvPr>
        </p:nvSpPr>
        <p:spPr>
          <a:xfrm>
            <a:off x="252000" y="792000"/>
            <a:ext cx="8640960" cy="1520416"/>
          </a:xfrm>
        </p:spPr>
        <p:txBody>
          <a:bodyPr lIns="90000"/>
          <a:lstStyle>
            <a:lvl1pPr>
              <a:defRPr>
                <a:latin typeface="Lloyds Bank Jack" panose="02000503040000020004" pitchFamily="2" charset="77"/>
              </a:defRPr>
            </a:lvl1pPr>
            <a:lvl2pPr>
              <a:defRPr>
                <a:latin typeface="Lloyds Bank Jack" panose="02000503040000020004" pitchFamily="2" charset="77"/>
              </a:defRPr>
            </a:lvl2pPr>
            <a:lvl3pPr>
              <a:defRPr>
                <a:latin typeface="Lloyds Bank Jack" panose="02000503040000020004" pitchFamily="2" charset="77"/>
              </a:defRPr>
            </a:lvl3pPr>
            <a:lvl4pPr>
              <a:defRPr>
                <a:latin typeface="Lloyds Bank Jack" panose="02000503040000020004" pitchFamily="2" charset="77"/>
              </a:defRPr>
            </a:lvl4pPr>
            <a:lvl5pPr>
              <a:defRPr>
                <a:latin typeface="Lloyds Bank Jack" panose="02000503040000020004"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09463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aphic right">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066DB0D-3464-9049-B93B-D5375A90FA6F}"/>
              </a:ext>
            </a:extLst>
          </p:cNvPr>
          <p:cNvSpPr>
            <a:spLocks noGrp="1"/>
          </p:cNvSpPr>
          <p:nvPr>
            <p:ph type="pic" sz="quarter" idx="10"/>
          </p:nvPr>
        </p:nvSpPr>
        <p:spPr>
          <a:xfrm>
            <a:off x="4572000" y="0"/>
            <a:ext cx="4572000" cy="4665133"/>
          </a:xfrm>
        </p:spPr>
        <p:txBody>
          <a:bodyPr/>
          <a:lstStyle>
            <a:lvl1pPr>
              <a:defRPr>
                <a:latin typeface="Lloyds Bank Jack" panose="02000503040000020004" pitchFamily="2" charset="77"/>
              </a:defRPr>
            </a:lvl1pPr>
          </a:lstStyle>
          <a:p>
            <a:endParaRPr lang="en-US"/>
          </a:p>
        </p:txBody>
      </p:sp>
      <p:sp>
        <p:nvSpPr>
          <p:cNvPr id="2" name="Title 1"/>
          <p:cNvSpPr>
            <a:spLocks noGrp="1"/>
          </p:cNvSpPr>
          <p:nvPr>
            <p:ph type="title"/>
          </p:nvPr>
        </p:nvSpPr>
        <p:spPr>
          <a:xfrm>
            <a:off x="252000" y="252000"/>
            <a:ext cx="4140000" cy="424732"/>
          </a:xfrm>
        </p:spPr>
        <p:txBody>
          <a:bodyPr wrap="square"/>
          <a:lstStyle>
            <a:lvl1pPr>
              <a:defRPr sz="2400" b="0">
                <a:latin typeface="Lloyds Bank Jack" panose="02000503040000020004" pitchFamily="2" charset="77"/>
              </a:defRPr>
            </a:lvl1pPr>
          </a:lstStyle>
          <a:p>
            <a:r>
              <a:rPr lang="en-GB"/>
              <a:t>Click to edit Master title style</a:t>
            </a:r>
            <a:endParaRPr lang="en-US"/>
          </a:p>
        </p:txBody>
      </p:sp>
      <p:sp>
        <p:nvSpPr>
          <p:cNvPr id="4" name="Content Placeholder 3"/>
          <p:cNvSpPr>
            <a:spLocks noGrp="1"/>
          </p:cNvSpPr>
          <p:nvPr>
            <p:ph sz="half" idx="2"/>
          </p:nvPr>
        </p:nvSpPr>
        <p:spPr>
          <a:xfrm>
            <a:off x="252000" y="792000"/>
            <a:ext cx="4140000" cy="1378839"/>
          </a:xfrm>
        </p:spPr>
        <p:txBody>
          <a:bodyPr/>
          <a:lstStyle>
            <a:lvl1pPr marL="0" indent="0">
              <a:buFontTx/>
              <a:buNone/>
              <a:defRPr sz="1400">
                <a:latin typeface="Lloyds Bank Jack" panose="02000503040000020004" pitchFamily="2" charset="77"/>
              </a:defRPr>
            </a:lvl1pPr>
            <a:lvl2pPr marL="457200" indent="0">
              <a:buFontTx/>
              <a:buNone/>
              <a:defRPr sz="1400">
                <a:latin typeface="Lloyds Bank Jack" panose="02000503040000020004" pitchFamily="2" charset="77"/>
              </a:defRPr>
            </a:lvl2pPr>
            <a:lvl3pPr marL="914400" indent="0">
              <a:buFontTx/>
              <a:buNone/>
              <a:defRPr sz="1400">
                <a:latin typeface="Lloyds Bank Jack" panose="02000503040000020004" pitchFamily="2" charset="77"/>
              </a:defRPr>
            </a:lvl3pPr>
            <a:lvl4pPr marL="1371600" indent="0">
              <a:buFontTx/>
              <a:buNone/>
              <a:defRPr sz="1400">
                <a:latin typeface="Lloyds Bank Jack" panose="02000503040000020004" pitchFamily="2" charset="77"/>
              </a:defRPr>
            </a:lvl4pPr>
            <a:lvl5pPr marL="1828800" indent="0">
              <a:buFontTx/>
              <a:buNone/>
              <a:defRPr sz="1400">
                <a:latin typeface="Lloyds Bank Jack" panose="02000503040000020004" pitchFamily="2"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82905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phic lef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2480" y="252000"/>
            <a:ext cx="4140000" cy="424732"/>
          </a:xfrm>
        </p:spPr>
        <p:txBody>
          <a:bodyPr wrap="square"/>
          <a:lstStyle>
            <a:lvl1pPr>
              <a:defRPr sz="2400" b="0">
                <a:latin typeface="Lloyds Bank Jack" panose="02000503040000020004" pitchFamily="2" charset="77"/>
              </a:defRPr>
            </a:lvl1pPr>
          </a:lstStyle>
          <a:p>
            <a:r>
              <a:rPr lang="en-GB"/>
              <a:t>Click to edit Master title style</a:t>
            </a:r>
            <a:endParaRPr lang="en-US"/>
          </a:p>
        </p:txBody>
      </p:sp>
      <p:sp>
        <p:nvSpPr>
          <p:cNvPr id="4" name="Content Placeholder 3"/>
          <p:cNvSpPr>
            <a:spLocks noGrp="1"/>
          </p:cNvSpPr>
          <p:nvPr>
            <p:ph sz="half" idx="2"/>
          </p:nvPr>
        </p:nvSpPr>
        <p:spPr>
          <a:xfrm>
            <a:off x="4752480" y="792850"/>
            <a:ext cx="4140000" cy="1520416"/>
          </a:xfrm>
        </p:spPr>
        <p:txBody>
          <a:bodyPr/>
          <a:lstStyle>
            <a:lvl1pPr marL="0" indent="0">
              <a:buFontTx/>
              <a:buNone/>
              <a:defRPr sz="1600">
                <a:latin typeface="Lloyds Bank Jack" panose="02000503040000020004" pitchFamily="2" charset="77"/>
              </a:defRPr>
            </a:lvl1pPr>
            <a:lvl2pPr marL="457200" indent="0">
              <a:buFontTx/>
              <a:buNone/>
              <a:defRPr sz="1600">
                <a:latin typeface="Lloyds Bank Jack" panose="02000503040000020004" pitchFamily="2" charset="77"/>
              </a:defRPr>
            </a:lvl2pPr>
            <a:lvl3pPr marL="914400" indent="0">
              <a:buFontTx/>
              <a:buNone/>
              <a:defRPr sz="1600">
                <a:latin typeface="Lloyds Bank Jack" panose="02000503040000020004" pitchFamily="2" charset="77"/>
              </a:defRPr>
            </a:lvl3pPr>
            <a:lvl4pPr marL="1371600" indent="0">
              <a:buFontTx/>
              <a:buNone/>
              <a:defRPr sz="1600">
                <a:latin typeface="Lloyds Bank Jack" panose="02000503040000020004" pitchFamily="2" charset="77"/>
              </a:defRPr>
            </a:lvl4pPr>
            <a:lvl5pPr marL="1828800" indent="0">
              <a:buFontTx/>
              <a:buNone/>
              <a:defRPr sz="1600">
                <a:latin typeface="Lloyds Bank Jack" panose="02000503040000020004" pitchFamily="2"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2066DB0D-3464-9049-B93B-D5375A90FA6F}"/>
              </a:ext>
            </a:extLst>
          </p:cNvPr>
          <p:cNvSpPr>
            <a:spLocks noGrp="1"/>
          </p:cNvSpPr>
          <p:nvPr>
            <p:ph type="pic" sz="quarter" idx="10"/>
          </p:nvPr>
        </p:nvSpPr>
        <p:spPr>
          <a:xfrm>
            <a:off x="0" y="0"/>
            <a:ext cx="4572000" cy="5143500"/>
          </a:xfrm>
        </p:spPr>
        <p:txBody>
          <a:bodyPr/>
          <a:lstStyle>
            <a:lvl1pPr>
              <a:defRPr>
                <a:latin typeface="Lloyds Bank Jack" panose="02000503040000020004" pitchFamily="2" charset="77"/>
              </a:defRPr>
            </a:lvl1pPr>
          </a:lstStyle>
          <a:p>
            <a:endParaRPr lang="en-US"/>
          </a:p>
        </p:txBody>
      </p:sp>
    </p:spTree>
    <p:extLst>
      <p:ext uri="{BB962C8B-B14F-4D97-AF65-F5344CB8AC3E}">
        <p14:creationId xmlns:p14="http://schemas.microsoft.com/office/powerpoint/2010/main" val="2807054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95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d">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859C7D-538E-55AC-FA43-4A9E8FA97F5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p:blipFill>
        <p:spPr bwMode="auto">
          <a:xfrm>
            <a:off x="3296285" y="2287270"/>
            <a:ext cx="2551430" cy="56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1623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lide v2">
    <p:bg>
      <p:bgPr>
        <a:solidFill>
          <a:srgbClr val="00084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CC61C-1162-71DC-DEEA-80514A74FA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4846" b="18142"/>
          <a:stretch/>
        </p:blipFill>
        <p:spPr>
          <a:xfrm>
            <a:off x="0" y="-1"/>
            <a:ext cx="9144000" cy="4660901"/>
          </a:xfrm>
          <a:prstGeom prst="rect">
            <a:avLst/>
          </a:prstGeom>
        </p:spPr>
      </p:pic>
      <p:sp>
        <p:nvSpPr>
          <p:cNvPr id="2" name="Rectangle 1">
            <a:extLst>
              <a:ext uri="{FF2B5EF4-FFF2-40B4-BE49-F238E27FC236}">
                <a16:creationId xmlns:a16="http://schemas.microsoft.com/office/drawing/2014/main" id="{58E585B7-DC02-D3E4-071C-1E2F2EDBC71C}"/>
              </a:ext>
            </a:extLst>
          </p:cNvPr>
          <p:cNvSpPr/>
          <p:nvPr/>
        </p:nvSpPr>
        <p:spPr>
          <a:xfrm>
            <a:off x="-1" y="0"/>
            <a:ext cx="9144000" cy="4660900"/>
          </a:xfrm>
          <a:prstGeom prst="rect">
            <a:avLst/>
          </a:prstGeom>
          <a:gradFill>
            <a:gsLst>
              <a:gs pos="0">
                <a:srgbClr val="000000">
                  <a:alpha val="63888"/>
                </a:srgbClr>
              </a:gs>
              <a:gs pos="66000">
                <a:srgbClr val="000000">
                  <a:alpha val="0"/>
                </a:srgbClr>
              </a:gs>
            </a:gsLst>
            <a:lin ang="21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538" name="Rectangle 2"/>
          <p:cNvSpPr>
            <a:spLocks noGrp="1" noChangeArrowheads="1"/>
          </p:cNvSpPr>
          <p:nvPr>
            <p:ph type="ctrTitle" hasCustomPrompt="1"/>
          </p:nvPr>
        </p:nvSpPr>
        <p:spPr>
          <a:xfrm>
            <a:off x="-1" y="2243968"/>
            <a:ext cx="4572000" cy="2102400"/>
          </a:xfrm>
          <a:solidFill>
            <a:srgbClr val="00084D"/>
          </a:solidFill>
        </p:spPr>
        <p:txBody>
          <a:bodyPr wrap="square" lIns="288000" tIns="288000" rIns="288000" bIns="288000">
            <a:noAutofit/>
          </a:bodyPr>
          <a:lstStyle>
            <a:lvl1pPr>
              <a:defRPr sz="4000" b="0" i="0">
                <a:solidFill>
                  <a:schemeClr val="tx1"/>
                </a:solidFill>
                <a:latin typeface="BoS Pill Gothic" panose="02000503030000020004" pitchFamily="2" charset="77"/>
              </a:defRPr>
            </a:lvl1pPr>
          </a:lstStyle>
          <a:p>
            <a:pPr lvl="0"/>
            <a:r>
              <a:rPr lang="en-GB" noProof="0"/>
              <a:t>Presentation title</a:t>
            </a:r>
          </a:p>
        </p:txBody>
      </p:sp>
      <p:sp>
        <p:nvSpPr>
          <p:cNvPr id="65539" name="Rectangle 3"/>
          <p:cNvSpPr>
            <a:spLocks noGrp="1" noChangeArrowheads="1"/>
          </p:cNvSpPr>
          <p:nvPr>
            <p:ph type="subTitle" idx="1" hasCustomPrompt="1"/>
          </p:nvPr>
        </p:nvSpPr>
        <p:spPr>
          <a:xfrm>
            <a:off x="-2" y="3870000"/>
            <a:ext cx="4572000" cy="338400"/>
          </a:xfrm>
        </p:spPr>
        <p:txBody>
          <a:bodyPr lIns="288000" tIns="46800" rIns="288000"/>
          <a:lstStyle>
            <a:lvl1pPr marL="0" indent="0">
              <a:buFontTx/>
              <a:buNone/>
              <a:defRPr b="0" i="0">
                <a:solidFill>
                  <a:schemeClr val="tx1"/>
                </a:solidFill>
                <a:latin typeface="AvenirNext LT Pro Regular" panose="020B0504020202020204" pitchFamily="34" charset="77"/>
              </a:defRPr>
            </a:lvl1pPr>
          </a:lstStyle>
          <a:p>
            <a:pPr lvl="0"/>
            <a:r>
              <a:rPr lang="en-GB" noProof="0"/>
              <a:t>Presentation sub-heading text</a:t>
            </a:r>
          </a:p>
        </p:txBody>
      </p:sp>
      <p:pic>
        <p:nvPicPr>
          <p:cNvPr id="4" name="Picture 3">
            <a:extLst>
              <a:ext uri="{FF2B5EF4-FFF2-40B4-BE49-F238E27FC236}">
                <a16:creationId xmlns:a16="http://schemas.microsoft.com/office/drawing/2014/main" id="{4309F3E8-573C-5AC4-95EF-74A8533BAA03}"/>
              </a:ext>
              <a:ext uri="{C183D7F6-B498-43B3-948B-1728B52AA6E4}">
                <adec:decorative xmlns:adec="http://schemas.microsoft.com/office/drawing/2017/decorative" val="1"/>
              </a:ext>
            </a:extLst>
          </p:cNvPr>
          <p:cNvPicPr>
            <a:picLocks noChangeAspect="1"/>
          </p:cNvPicPr>
          <p:nvPr/>
        </p:nvPicPr>
        <p:blipFill>
          <a:blip r:embed="rId3"/>
          <a:stretch/>
        </p:blipFill>
        <p:spPr>
          <a:xfrm>
            <a:off x="317124" y="298880"/>
            <a:ext cx="1536700" cy="228600"/>
          </a:xfrm>
          <a:prstGeom prst="rect">
            <a:avLst/>
          </a:prstGeom>
        </p:spPr>
      </p:pic>
      <p:pic>
        <p:nvPicPr>
          <p:cNvPr id="5" name="Picture 4">
            <a:extLst>
              <a:ext uri="{FF2B5EF4-FFF2-40B4-BE49-F238E27FC236}">
                <a16:creationId xmlns:a16="http://schemas.microsoft.com/office/drawing/2014/main" id="{4091BB6C-30C0-3434-C0A2-8B8A1254D6CE}"/>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0" y="-1"/>
            <a:ext cx="9144000" cy="4660901"/>
          </a:xfrm>
          <a:prstGeom prst="rect">
            <a:avLst/>
          </a:prstGeom>
        </p:spPr>
      </p:pic>
      <p:sp>
        <p:nvSpPr>
          <p:cNvPr id="6" name="Rectangle 5">
            <a:extLst>
              <a:ext uri="{FF2B5EF4-FFF2-40B4-BE49-F238E27FC236}">
                <a16:creationId xmlns:a16="http://schemas.microsoft.com/office/drawing/2014/main" id="{36A968CE-3BCB-DE50-0068-06D208A3001D}"/>
              </a:ext>
            </a:extLst>
          </p:cNvPr>
          <p:cNvSpPr/>
          <p:nvPr userDrawn="1"/>
        </p:nvSpPr>
        <p:spPr>
          <a:xfrm>
            <a:off x="-1" y="0"/>
            <a:ext cx="9144000" cy="4660900"/>
          </a:xfrm>
          <a:prstGeom prst="rect">
            <a:avLst/>
          </a:prstGeom>
          <a:gradFill>
            <a:gsLst>
              <a:gs pos="0">
                <a:srgbClr val="000000">
                  <a:alpha val="63888"/>
                </a:srgbClr>
              </a:gs>
              <a:gs pos="66000">
                <a:srgbClr val="000000">
                  <a:alpha val="0"/>
                </a:srgbClr>
              </a:gs>
            </a:gsLst>
            <a:lin ang="21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8798DE3-8F9D-AE5D-641B-7DC8BD162BD0}"/>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318933" y="316800"/>
            <a:ext cx="1544533" cy="230400"/>
          </a:xfrm>
          <a:prstGeom prst="rect">
            <a:avLst/>
          </a:prstGeom>
        </p:spPr>
      </p:pic>
    </p:spTree>
    <p:extLst>
      <p:ext uri="{BB962C8B-B14F-4D97-AF65-F5344CB8AC3E}">
        <p14:creationId xmlns:p14="http://schemas.microsoft.com/office/powerpoint/2010/main" val="309754788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www.lloydsbankacademy.com/" TargetMode="Externa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hyperlink" Target="http://www.bankofscotlandacademy.com/" TargetMode="External"/><Relationship Id="rId5" Type="http://schemas.openxmlformats.org/officeDocument/2006/relationships/slideLayout" Target="../slideLayouts/slideLayout13.xml"/><Relationship Id="rId10" Type="http://schemas.openxmlformats.org/officeDocument/2006/relationships/image" Target="../media/image1.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image" Target="../media/image1.png"/><Relationship Id="rId4" Type="http://schemas.openxmlformats.org/officeDocument/2006/relationships/slideLayout" Target="../slideLayouts/slideLayout28.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A180D0FB-EB2A-2641-B83D-211A498923C4}"/>
              </a:ext>
            </a:extLst>
          </p:cNvPr>
          <p:cNvSpPr>
            <a:spLocks noGrp="1" noChangeArrowheads="1"/>
          </p:cNvSpPr>
          <p:nvPr>
            <p:ph type="title"/>
          </p:nvPr>
        </p:nvSpPr>
        <p:spPr bwMode="auto">
          <a:xfrm>
            <a:off x="395288" y="322263"/>
            <a:ext cx="1552028" cy="4801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spAutoFit/>
          </a:bodyPr>
          <a:lstStyle/>
          <a:p>
            <a:pPr lvl="0"/>
            <a:r>
              <a:rPr lang="en-GB"/>
              <a:t>Slide title</a:t>
            </a:r>
          </a:p>
        </p:txBody>
      </p:sp>
      <p:sp>
        <p:nvSpPr>
          <p:cNvPr id="64515" name="Rectangle 3">
            <a:extLst>
              <a:ext uri="{FF2B5EF4-FFF2-40B4-BE49-F238E27FC236}">
                <a16:creationId xmlns:a16="http://schemas.microsoft.com/office/drawing/2014/main" id="{B3D4E5CF-0A17-9041-B579-EE9A19AF1505}"/>
              </a:ext>
            </a:extLst>
          </p:cNvPr>
          <p:cNvSpPr>
            <a:spLocks noGrp="1" noChangeArrowheads="1"/>
          </p:cNvSpPr>
          <p:nvPr>
            <p:ph type="body" idx="1"/>
          </p:nvPr>
        </p:nvSpPr>
        <p:spPr bwMode="auto">
          <a:xfrm>
            <a:off x="395288" y="1255713"/>
            <a:ext cx="5653087" cy="15573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GB"/>
              <a:t>Slide body text</a:t>
            </a:r>
          </a:p>
          <a:p>
            <a:pPr lvl="1"/>
            <a:r>
              <a:rPr lang="en-GB"/>
              <a:t>Second level</a:t>
            </a:r>
          </a:p>
          <a:p>
            <a:pPr lvl="2"/>
            <a:r>
              <a:rPr lang="en-GB"/>
              <a:t>Third level</a:t>
            </a:r>
          </a:p>
          <a:p>
            <a:pPr lvl="3"/>
            <a:r>
              <a:rPr lang="en-GB"/>
              <a:t>Fourth level</a:t>
            </a:r>
          </a:p>
          <a:p>
            <a:pPr lvl="4"/>
            <a:r>
              <a:rPr lang="en-GB"/>
              <a:t>Fifth level</a:t>
            </a:r>
          </a:p>
        </p:txBody>
      </p:sp>
      <p:pic>
        <p:nvPicPr>
          <p:cNvPr id="1028" name="Picture 5">
            <a:extLst>
              <a:ext uri="{FF2B5EF4-FFF2-40B4-BE49-F238E27FC236}">
                <a16:creationId xmlns:a16="http://schemas.microsoft.com/office/drawing/2014/main" id="{101461E8-93F9-AF42-BE19-AE7BBCD3E2A8}"/>
              </a:ext>
            </a:extLst>
          </p:cNvPr>
          <p:cNvPicPr>
            <a:picLocks noChangeAspect="1"/>
          </p:cNvPicPr>
          <p:nvPr userDrawn="1"/>
        </p:nvPicPr>
        <p:blipFill>
          <a:blip r:embed="rId10" cstate="screen">
            <a:alphaModFix amt="0"/>
            <a:extLst>
              <a:ext uri="{28A0092B-C50C-407E-A947-70E740481C1C}">
                <a14:useLocalDpi xmlns:a14="http://schemas.microsoft.com/office/drawing/2010/main"/>
              </a:ext>
            </a:extLst>
          </a:blip>
          <a:srcRect/>
          <a:stretch/>
        </p:blipFill>
        <p:spPr bwMode="auto">
          <a:xfrm>
            <a:off x="7092280" y="3937000"/>
            <a:ext cx="1677511" cy="89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1A6F505-2002-1E1F-0A39-1141672E2911}"/>
              </a:ext>
            </a:extLst>
          </p:cNvPr>
          <p:cNvSpPr/>
          <p:nvPr userDrawn="1"/>
        </p:nvSpPr>
        <p:spPr>
          <a:xfrm>
            <a:off x="9206633" y="6311"/>
            <a:ext cx="360000" cy="360000"/>
          </a:xfrm>
          <a:prstGeom prst="rect">
            <a:avLst/>
          </a:prstGeom>
          <a:solidFill>
            <a:srgbClr val="0246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E7CACB4-983D-2D87-5B0A-D71435C37B1D}"/>
              </a:ext>
            </a:extLst>
          </p:cNvPr>
          <p:cNvSpPr/>
          <p:nvPr userDrawn="1"/>
        </p:nvSpPr>
        <p:spPr>
          <a:xfrm>
            <a:off x="9206633" y="438791"/>
            <a:ext cx="360000" cy="360000"/>
          </a:xfrm>
          <a:prstGeom prst="rect">
            <a:avLst/>
          </a:prstGeom>
          <a:solidFill>
            <a:srgbClr val="0169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B140AFC-0568-0297-5ADF-6602E9D8CEE8}"/>
              </a:ext>
            </a:extLst>
          </p:cNvPr>
          <p:cNvSpPr/>
          <p:nvPr userDrawn="1"/>
        </p:nvSpPr>
        <p:spPr>
          <a:xfrm>
            <a:off x="9206633" y="871271"/>
            <a:ext cx="360000" cy="360000"/>
          </a:xfrm>
          <a:prstGeom prst="rect">
            <a:avLst/>
          </a:prstGeom>
          <a:solidFill>
            <a:srgbClr val="659E0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612C89A-4416-599A-216F-BDB9263155EE}"/>
              </a:ext>
            </a:extLst>
          </p:cNvPr>
          <p:cNvSpPr/>
          <p:nvPr userDrawn="1"/>
        </p:nvSpPr>
        <p:spPr>
          <a:xfrm>
            <a:off x="9206633" y="1303751"/>
            <a:ext cx="360000" cy="360000"/>
          </a:xfrm>
          <a:prstGeom prst="rect">
            <a:avLst/>
          </a:prstGeom>
          <a:solidFill>
            <a:srgbClr val="77B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117A30B-B472-6FFA-C5E4-351698C0A7F0}"/>
              </a:ext>
            </a:extLst>
          </p:cNvPr>
          <p:cNvSpPr/>
          <p:nvPr userDrawn="1"/>
        </p:nvSpPr>
        <p:spPr>
          <a:xfrm>
            <a:off x="9206633" y="1736231"/>
            <a:ext cx="360000" cy="360000"/>
          </a:xfrm>
          <a:prstGeom prst="rect">
            <a:avLst/>
          </a:prstGeom>
          <a:solidFill>
            <a:srgbClr val="3232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47EEFA-3515-4BA7-CA25-2F379E9AD706}"/>
              </a:ext>
            </a:extLst>
          </p:cNvPr>
          <p:cNvSpPr/>
          <p:nvPr userDrawn="1"/>
        </p:nvSpPr>
        <p:spPr>
          <a:xfrm>
            <a:off x="9206633" y="2168711"/>
            <a:ext cx="360000" cy="360000"/>
          </a:xfrm>
          <a:prstGeom prst="rect">
            <a:avLst/>
          </a:prstGeom>
          <a:solidFill>
            <a:srgbClr val="2177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8E5BC3B-F68D-4CAA-E533-97C6D536DFA4}"/>
              </a:ext>
            </a:extLst>
          </p:cNvPr>
          <p:cNvSpPr/>
          <p:nvPr userDrawn="1"/>
        </p:nvSpPr>
        <p:spPr>
          <a:xfrm>
            <a:off x="9206633" y="2601191"/>
            <a:ext cx="360000" cy="360000"/>
          </a:xfrm>
          <a:prstGeom prst="rect">
            <a:avLst/>
          </a:prstGeom>
          <a:solidFill>
            <a:srgbClr val="0D54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0A2BB-756E-50C2-A5D0-2DDF8CCBAEBB}"/>
              </a:ext>
            </a:extLst>
          </p:cNvPr>
          <p:cNvSpPr/>
          <p:nvPr userDrawn="1"/>
        </p:nvSpPr>
        <p:spPr>
          <a:xfrm>
            <a:off x="9206633" y="3033671"/>
            <a:ext cx="360000" cy="360000"/>
          </a:xfrm>
          <a:prstGeom prst="rect">
            <a:avLst/>
          </a:prstGeom>
          <a:solidFill>
            <a:srgbClr val="4713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51F1AF0-C3D4-6BE2-8BFA-653DB43E7645}"/>
              </a:ext>
            </a:extLst>
          </p:cNvPr>
          <p:cNvSpPr/>
          <p:nvPr userDrawn="1"/>
        </p:nvSpPr>
        <p:spPr>
          <a:xfrm>
            <a:off x="9206633" y="3466151"/>
            <a:ext cx="360000" cy="360000"/>
          </a:xfrm>
          <a:prstGeom prst="rect">
            <a:avLst/>
          </a:prstGeom>
          <a:solidFill>
            <a:srgbClr val="005C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798DDA2-2A9A-2EB0-FA49-FBADA5061FB1}"/>
              </a:ext>
            </a:extLst>
          </p:cNvPr>
          <p:cNvSpPr/>
          <p:nvPr userDrawn="1"/>
        </p:nvSpPr>
        <p:spPr>
          <a:xfrm>
            <a:off x="9206633" y="3898631"/>
            <a:ext cx="360000" cy="360000"/>
          </a:xfrm>
          <a:prstGeom prst="rect">
            <a:avLst/>
          </a:prstGeom>
          <a:solidFill>
            <a:srgbClr val="505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4382723-D810-A07F-8419-695259F5F05B}"/>
              </a:ext>
            </a:extLst>
          </p:cNvPr>
          <p:cNvSpPr/>
          <p:nvPr userDrawn="1"/>
        </p:nvSpPr>
        <p:spPr>
          <a:xfrm>
            <a:off x="9206633" y="4331111"/>
            <a:ext cx="360000" cy="360000"/>
          </a:xfrm>
          <a:prstGeom prst="rect">
            <a:avLst/>
          </a:prstGeom>
          <a:solidFill>
            <a:srgbClr val="F1F1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EC1BA74-EBAA-C2BA-00F0-91B23E81139E}"/>
              </a:ext>
            </a:extLst>
          </p:cNvPr>
          <p:cNvSpPr/>
          <p:nvPr userDrawn="1"/>
        </p:nvSpPr>
        <p:spPr>
          <a:xfrm>
            <a:off x="0" y="4663369"/>
            <a:ext cx="9144000" cy="4801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16" name="TextBox 15">
            <a:extLst>
              <a:ext uri="{FF2B5EF4-FFF2-40B4-BE49-F238E27FC236}">
                <a16:creationId xmlns:a16="http://schemas.microsoft.com/office/drawing/2014/main" id="{54009499-6B73-CB37-0D0E-879C88C2A11C}"/>
              </a:ext>
            </a:extLst>
          </p:cNvPr>
          <p:cNvSpPr txBox="1"/>
          <p:nvPr userDrawn="1"/>
        </p:nvSpPr>
        <p:spPr>
          <a:xfrm>
            <a:off x="218421" y="4772629"/>
            <a:ext cx="1510475"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0" i="0">
                <a:latin typeface="Lloyds Bank Jack" panose="02000503040000020004" pitchFamily="2" charset="77"/>
              </a:rPr>
              <a:t>#</a:t>
            </a:r>
            <a:r>
              <a:rPr lang="en-GB" sz="1100" b="0" i="0" err="1">
                <a:effectLst/>
                <a:latin typeface="Lloyds Bank Jack" panose="02000503040000020004" pitchFamily="2" charset="77"/>
              </a:rPr>
              <a:t>LloydsBankAcademy</a:t>
            </a:r>
            <a:endParaRPr lang="en-GB" sz="1100" b="0" i="0">
              <a:effectLst/>
              <a:latin typeface="Lloyds Bank Jack" panose="02000503040000020004" pitchFamily="2" charset="77"/>
            </a:endParaRPr>
          </a:p>
        </p:txBody>
      </p:sp>
      <p:sp>
        <p:nvSpPr>
          <p:cNvPr id="17" name="TextBox 16">
            <a:extLst>
              <a:ext uri="{FF2B5EF4-FFF2-40B4-BE49-F238E27FC236}">
                <a16:creationId xmlns:a16="http://schemas.microsoft.com/office/drawing/2014/main" id="{7AAA4DB4-D406-3737-7C69-F967CD47F281}"/>
              </a:ext>
            </a:extLst>
          </p:cNvPr>
          <p:cNvSpPr txBox="1"/>
          <p:nvPr userDrawn="1"/>
        </p:nvSpPr>
        <p:spPr>
          <a:xfrm>
            <a:off x="4572000" y="4772629"/>
            <a:ext cx="4353579" cy="261610"/>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100" b="0" i="0">
                <a:latin typeface="Lloyds Bank Jack" panose="02000503040000020004" pitchFamily="2" charset="77"/>
              </a:rPr>
              <a:t> Visit our online lessons at </a:t>
            </a:r>
            <a:r>
              <a:rPr lang="en-US" sz="1100" b="0" i="0" err="1">
                <a:latin typeface="Lloyds Bank Jack" panose="02000503040000020004" pitchFamily="2" charset="77"/>
              </a:rPr>
              <a:t>www.lloydsbankacademy.com</a:t>
            </a:r>
            <a:endParaRPr lang="en-GB" sz="1100" b="0" i="0">
              <a:effectLst/>
              <a:latin typeface="Lloyds Bank Jack" panose="02000503040000020004" pitchFamily="2" charset="77"/>
            </a:endParaRPr>
          </a:p>
        </p:txBody>
      </p:sp>
      <p:sp>
        <p:nvSpPr>
          <p:cNvPr id="21" name="Rectangle 20">
            <a:hlinkClick r:id="rId11"/>
            <a:extLst>
              <a:ext uri="{FF2B5EF4-FFF2-40B4-BE49-F238E27FC236}">
                <a16:creationId xmlns:a16="http://schemas.microsoft.com/office/drawing/2014/main" id="{474E0455-5FD4-5586-F880-8FEC49170772}"/>
              </a:ext>
            </a:extLst>
          </p:cNvPr>
          <p:cNvSpPr/>
          <p:nvPr userDrawn="1"/>
        </p:nvSpPr>
        <p:spPr>
          <a:xfrm>
            <a:off x="7092280" y="4808746"/>
            <a:ext cx="1763684" cy="219456"/>
          </a:xfrm>
          <a:prstGeom prst="rect">
            <a:avLst/>
          </a:prstGeom>
          <a:solidFill>
            <a:schemeClr val="accent2">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MSIPCMContentMarking" descr="{&quot;HashCode&quot;:471406052,&quot;Placement&quot;:&quot;Header&quot;,&quot;Top&quot;:0.0,&quot;Left&quot;:0.0,&quot;SlideWidth&quot;:720,&quot;SlideHeight&quot;:405}">
            <a:extLst>
              <a:ext uri="{FF2B5EF4-FFF2-40B4-BE49-F238E27FC236}">
                <a16:creationId xmlns:a16="http://schemas.microsoft.com/office/drawing/2014/main" id="{CE2E4324-2A35-4E0C-280D-DBBB9E4AF3B4}"/>
              </a:ext>
            </a:extLst>
          </p:cNvPr>
          <p:cNvSpPr txBox="1"/>
          <p:nvPr userDrawn="1"/>
        </p:nvSpPr>
        <p:spPr>
          <a:xfrm>
            <a:off x="0" y="0"/>
            <a:ext cx="1681718" cy="296525"/>
          </a:xfrm>
          <a:prstGeom prst="rect">
            <a:avLst/>
          </a:prstGeom>
          <a:noFill/>
        </p:spPr>
        <p:txBody>
          <a:bodyPr vert="horz" wrap="square" lIns="0" tIns="0" rIns="0" bIns="0" rtlCol="0" anchor="ctr" anchorCtr="1">
            <a:spAutoFit/>
          </a:bodyPr>
          <a:lstStyle/>
          <a:p>
            <a:pPr algn="l">
              <a:spcBef>
                <a:spcPct val="0"/>
              </a:spcBef>
              <a:spcAft>
                <a:spcPct val="0"/>
              </a:spcAft>
            </a:pPr>
            <a:r>
              <a:rPr lang="en-GB" sz="1200">
                <a:solidFill>
                  <a:srgbClr val="0000FF"/>
                </a:solidFill>
                <a:latin typeface="Calibri" panose="020F0502020204030204" pitchFamily="34" charset="0"/>
              </a:rPr>
              <a:t>Classification: Limited</a:t>
            </a:r>
          </a:p>
        </p:txBody>
      </p:sp>
    </p:spTree>
  </p:cSld>
  <p:clrMap bg1="dk2" tx1="lt1" bg2="dk1" tx2="lt2" accent1="accent1" accent2="accent2" accent3="accent3" accent4="accent4" accent5="accent5" accent6="accent6" hlink="hlink" folHlink="folHlink"/>
  <p:sldLayoutIdLst>
    <p:sldLayoutId id="2147483686" r:id="rId1"/>
    <p:sldLayoutId id="2147483683" r:id="rId2"/>
    <p:sldLayoutId id="2147483688" r:id="rId3"/>
    <p:sldLayoutId id="2147483684" r:id="rId4"/>
    <p:sldLayoutId id="2147483687" r:id="rId5"/>
    <p:sldLayoutId id="2147483689" r:id="rId6"/>
    <p:sldLayoutId id="2147483679" r:id="rId7"/>
    <p:sldLayoutId id="2147483690" r:id="rId8"/>
  </p:sldLayoutIdLst>
  <p:txStyles>
    <p:titleStyle>
      <a:lvl1pPr algn="l" rtl="0" eaLnBrk="0" fontAlgn="base" hangingPunct="0">
        <a:lnSpc>
          <a:spcPct val="90000"/>
        </a:lnSpc>
        <a:spcBef>
          <a:spcPct val="0"/>
        </a:spcBef>
        <a:spcAft>
          <a:spcPct val="0"/>
        </a:spcAft>
        <a:defRPr sz="2800" b="0">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p:titleStyle>
    <p:bodyStyle>
      <a:lvl1pPr marL="342900" indent="-342900" algn="l" rtl="0" eaLnBrk="0" fontAlgn="base" hangingPunct="0">
        <a:spcBef>
          <a:spcPct val="20000"/>
        </a:spcBef>
        <a:spcAft>
          <a:spcPct val="0"/>
        </a:spcAft>
        <a:buChar char="•"/>
        <a:defRPr sz="1600">
          <a:solidFill>
            <a:schemeClr val="tx1"/>
          </a:solidFill>
          <a:latin typeface="Lloyds Bank Jack" panose="02000503040000020004" pitchFamily="2" charset="77"/>
          <a:ea typeface="+mn-ea"/>
          <a:cs typeface="+mn-cs"/>
        </a:defRPr>
      </a:lvl1pPr>
      <a:lvl2pPr marL="742950" indent="-285750" algn="l" rtl="0" eaLnBrk="0" fontAlgn="base" hangingPunct="0">
        <a:spcBef>
          <a:spcPct val="20000"/>
        </a:spcBef>
        <a:spcAft>
          <a:spcPct val="0"/>
        </a:spcAft>
        <a:buChar char="–"/>
        <a:defRPr sz="1600">
          <a:solidFill>
            <a:schemeClr val="tx1"/>
          </a:solidFill>
          <a:latin typeface="Lloyds Bank Jack" panose="02000503040000020004" pitchFamily="2" charset="77"/>
          <a:ea typeface="Geneva" panose="020B0503030404040204" pitchFamily="34" charset="0"/>
          <a:cs typeface="+mn-cs"/>
        </a:defRPr>
      </a:lvl2pPr>
      <a:lvl3pPr marL="1143000" indent="-228600" algn="l" rtl="0" eaLnBrk="0" fontAlgn="base" hangingPunct="0">
        <a:spcBef>
          <a:spcPct val="20000"/>
        </a:spcBef>
        <a:spcAft>
          <a:spcPct val="0"/>
        </a:spcAft>
        <a:buChar char="•"/>
        <a:defRPr sz="1600">
          <a:solidFill>
            <a:schemeClr val="tx1"/>
          </a:solidFill>
          <a:latin typeface="Lloyds Bank Jack" panose="02000503040000020004" pitchFamily="2" charset="77"/>
          <a:ea typeface="Geneva" panose="020B0503030404040204" pitchFamily="34" charset="0"/>
          <a:cs typeface="+mn-cs"/>
        </a:defRPr>
      </a:lvl3pPr>
      <a:lvl4pPr marL="1600200" indent="-228600" algn="l" rtl="0" eaLnBrk="0" fontAlgn="base" hangingPunct="0">
        <a:spcBef>
          <a:spcPct val="20000"/>
        </a:spcBef>
        <a:spcAft>
          <a:spcPct val="0"/>
        </a:spcAft>
        <a:buChar char="–"/>
        <a:defRPr sz="1600">
          <a:solidFill>
            <a:schemeClr val="tx1"/>
          </a:solidFill>
          <a:latin typeface="Lloyds Bank Jack" panose="02000503040000020004" pitchFamily="2" charset="77"/>
          <a:ea typeface="Geneva" panose="020B0503030404040204" pitchFamily="34" charset="0"/>
          <a:cs typeface="+mn-cs"/>
        </a:defRPr>
      </a:lvl4pPr>
      <a:lvl5pPr marL="2057400" indent="-228600" algn="l" rtl="0" eaLnBrk="0" fontAlgn="base" hangingPunct="0">
        <a:spcBef>
          <a:spcPct val="20000"/>
        </a:spcBef>
        <a:spcAft>
          <a:spcPct val="0"/>
        </a:spcAft>
        <a:buChar char="»"/>
        <a:defRPr sz="16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2400">
          <a:solidFill>
            <a:schemeClr val="tx1"/>
          </a:solidFill>
          <a:latin typeface="+mn-lt"/>
          <a:ea typeface="Arial" charset="0"/>
          <a:cs typeface="+mn-cs"/>
        </a:defRPr>
      </a:lvl6pPr>
      <a:lvl7pPr marL="2971800" indent="-228600" algn="l" rtl="0" fontAlgn="base">
        <a:spcBef>
          <a:spcPct val="20000"/>
        </a:spcBef>
        <a:spcAft>
          <a:spcPct val="0"/>
        </a:spcAft>
        <a:buChar char="»"/>
        <a:defRPr sz="2400">
          <a:solidFill>
            <a:schemeClr val="tx1"/>
          </a:solidFill>
          <a:latin typeface="+mn-lt"/>
          <a:ea typeface="Arial" charset="0"/>
          <a:cs typeface="+mn-cs"/>
        </a:defRPr>
      </a:lvl7pPr>
      <a:lvl8pPr marL="3429000" indent="-228600" algn="l" rtl="0" fontAlgn="base">
        <a:spcBef>
          <a:spcPct val="20000"/>
        </a:spcBef>
        <a:spcAft>
          <a:spcPct val="0"/>
        </a:spcAft>
        <a:buChar char="»"/>
        <a:defRPr sz="2400">
          <a:solidFill>
            <a:schemeClr val="tx1"/>
          </a:solidFill>
          <a:latin typeface="+mn-lt"/>
          <a:ea typeface="Arial" charset="0"/>
          <a:cs typeface="+mn-cs"/>
        </a:defRPr>
      </a:lvl8pPr>
      <a:lvl9pPr marL="3886200" indent="-228600" algn="l" rtl="0" fontAlgn="base">
        <a:spcBef>
          <a:spcPct val="20000"/>
        </a:spcBef>
        <a:spcAft>
          <a:spcPct val="0"/>
        </a:spcAft>
        <a:buChar char="»"/>
        <a:defRPr sz="24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84D"/>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A180D0FB-EB2A-2641-B83D-211A498923C4}"/>
              </a:ext>
            </a:extLst>
          </p:cNvPr>
          <p:cNvSpPr>
            <a:spLocks noGrp="1" noChangeArrowheads="1"/>
          </p:cNvSpPr>
          <p:nvPr>
            <p:ph type="title"/>
          </p:nvPr>
        </p:nvSpPr>
        <p:spPr bwMode="auto">
          <a:xfrm>
            <a:off x="395288" y="322263"/>
            <a:ext cx="1526380" cy="4866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spAutoFit/>
          </a:bodyPr>
          <a:lstStyle/>
          <a:p>
            <a:pPr lvl="0"/>
            <a:r>
              <a:rPr lang="en-GB"/>
              <a:t>Slide title</a:t>
            </a:r>
          </a:p>
        </p:txBody>
      </p:sp>
      <p:sp>
        <p:nvSpPr>
          <p:cNvPr id="64515" name="Rectangle 3">
            <a:extLst>
              <a:ext uri="{FF2B5EF4-FFF2-40B4-BE49-F238E27FC236}">
                <a16:creationId xmlns:a16="http://schemas.microsoft.com/office/drawing/2014/main" id="{B3D4E5CF-0A17-9041-B579-EE9A19AF1505}"/>
              </a:ext>
            </a:extLst>
          </p:cNvPr>
          <p:cNvSpPr>
            <a:spLocks noGrp="1" noChangeArrowheads="1"/>
          </p:cNvSpPr>
          <p:nvPr>
            <p:ph type="body" idx="1"/>
          </p:nvPr>
        </p:nvSpPr>
        <p:spPr bwMode="auto">
          <a:xfrm>
            <a:off x="395288" y="1255713"/>
            <a:ext cx="5653087" cy="15573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GB"/>
              <a:t>Slide body text</a:t>
            </a:r>
          </a:p>
          <a:p>
            <a:pPr lvl="1"/>
            <a:r>
              <a:rPr lang="en-GB"/>
              <a:t>Second level</a:t>
            </a:r>
          </a:p>
          <a:p>
            <a:pPr lvl="2"/>
            <a:r>
              <a:rPr lang="en-GB"/>
              <a:t>Third level</a:t>
            </a:r>
          </a:p>
          <a:p>
            <a:pPr lvl="3"/>
            <a:r>
              <a:rPr lang="en-GB"/>
              <a:t>Fourth level</a:t>
            </a:r>
          </a:p>
          <a:p>
            <a:pPr lvl="4"/>
            <a:r>
              <a:rPr lang="en-GB"/>
              <a:t>Fifth level</a:t>
            </a:r>
          </a:p>
        </p:txBody>
      </p:sp>
      <p:pic>
        <p:nvPicPr>
          <p:cNvPr id="1028" name="Picture 5">
            <a:extLst>
              <a:ext uri="{FF2B5EF4-FFF2-40B4-BE49-F238E27FC236}">
                <a16:creationId xmlns:a16="http://schemas.microsoft.com/office/drawing/2014/main" id="{101461E8-93F9-AF42-BE19-AE7BBCD3E2A8}"/>
              </a:ext>
            </a:extLst>
          </p:cNvPr>
          <p:cNvPicPr>
            <a:picLocks noChangeAspect="1"/>
          </p:cNvPicPr>
          <p:nvPr/>
        </p:nvPicPr>
        <p:blipFill>
          <a:blip r:embed="rId10" cstate="screen">
            <a:alphaModFix amt="0"/>
            <a:extLst>
              <a:ext uri="{28A0092B-C50C-407E-A947-70E740481C1C}">
                <a14:useLocalDpi xmlns:a14="http://schemas.microsoft.com/office/drawing/2010/main"/>
              </a:ext>
            </a:extLst>
          </a:blip>
          <a:srcRect/>
          <a:stretch/>
        </p:blipFill>
        <p:spPr bwMode="auto">
          <a:xfrm>
            <a:off x="7092280" y="3937000"/>
            <a:ext cx="1677511" cy="89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1A6F505-2002-1E1F-0A39-1141672E2911}"/>
              </a:ext>
            </a:extLst>
          </p:cNvPr>
          <p:cNvSpPr/>
          <p:nvPr/>
        </p:nvSpPr>
        <p:spPr>
          <a:xfrm>
            <a:off x="9206633" y="6311"/>
            <a:ext cx="360000" cy="360000"/>
          </a:xfrm>
          <a:prstGeom prst="rect">
            <a:avLst/>
          </a:prstGeom>
          <a:solidFill>
            <a:srgbClr val="0008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E7CACB4-983D-2D87-5B0A-D71435C37B1D}"/>
              </a:ext>
            </a:extLst>
          </p:cNvPr>
          <p:cNvSpPr/>
          <p:nvPr/>
        </p:nvSpPr>
        <p:spPr>
          <a:xfrm>
            <a:off x="9206633" y="438791"/>
            <a:ext cx="360000" cy="360000"/>
          </a:xfrm>
          <a:prstGeom prst="rect">
            <a:avLst/>
          </a:prstGeom>
          <a:solidFill>
            <a:srgbClr val="0527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B140AFC-0568-0297-5ADF-6602E9D8CEE8}"/>
              </a:ext>
            </a:extLst>
          </p:cNvPr>
          <p:cNvSpPr/>
          <p:nvPr/>
        </p:nvSpPr>
        <p:spPr>
          <a:xfrm>
            <a:off x="9206633" y="871271"/>
            <a:ext cx="360000" cy="360000"/>
          </a:xfrm>
          <a:prstGeom prst="rect">
            <a:avLst/>
          </a:prstGeom>
          <a:solidFill>
            <a:srgbClr val="005B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612C89A-4416-599A-216F-BDB9263155EE}"/>
              </a:ext>
            </a:extLst>
          </p:cNvPr>
          <p:cNvSpPr/>
          <p:nvPr/>
        </p:nvSpPr>
        <p:spPr>
          <a:xfrm>
            <a:off x="9206633" y="1303751"/>
            <a:ext cx="360000" cy="360000"/>
          </a:xfrm>
          <a:prstGeom prst="rect">
            <a:avLst/>
          </a:prstGeom>
          <a:solidFill>
            <a:srgbClr val="167E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117A30B-B472-6FFA-C5E4-351698C0A7F0}"/>
              </a:ext>
            </a:extLst>
          </p:cNvPr>
          <p:cNvSpPr/>
          <p:nvPr/>
        </p:nvSpPr>
        <p:spPr>
          <a:xfrm>
            <a:off x="9206633" y="1736231"/>
            <a:ext cx="360000" cy="360000"/>
          </a:xfrm>
          <a:prstGeom prst="rect">
            <a:avLst/>
          </a:prstGeom>
          <a:solidFill>
            <a:srgbClr val="0281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47EEFA-3515-4BA7-CA25-2F379E9AD706}"/>
              </a:ext>
            </a:extLst>
          </p:cNvPr>
          <p:cNvSpPr/>
          <p:nvPr/>
        </p:nvSpPr>
        <p:spPr>
          <a:xfrm>
            <a:off x="9206633" y="2168711"/>
            <a:ext cx="360000" cy="360000"/>
          </a:xfrm>
          <a:prstGeom prst="rect">
            <a:avLst/>
          </a:prstGeom>
          <a:solidFill>
            <a:srgbClr val="CC4D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8E5BC3B-F68D-4CAA-E533-97C6D536DFA4}"/>
              </a:ext>
            </a:extLst>
          </p:cNvPr>
          <p:cNvSpPr/>
          <p:nvPr/>
        </p:nvSpPr>
        <p:spPr>
          <a:xfrm>
            <a:off x="9206633" y="2601191"/>
            <a:ext cx="360000" cy="360000"/>
          </a:xfrm>
          <a:prstGeom prst="rect">
            <a:avLst/>
          </a:prstGeom>
          <a:solidFill>
            <a:srgbClr val="E02B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A9F345A-D1A6-474E-8497-FA3D271AB2F5}"/>
              </a:ext>
            </a:extLst>
          </p:cNvPr>
          <p:cNvSpPr/>
          <p:nvPr/>
        </p:nvSpPr>
        <p:spPr>
          <a:xfrm>
            <a:off x="0" y="4663369"/>
            <a:ext cx="9144000" cy="4801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4" name="TextBox 3">
            <a:extLst>
              <a:ext uri="{FF2B5EF4-FFF2-40B4-BE49-F238E27FC236}">
                <a16:creationId xmlns:a16="http://schemas.microsoft.com/office/drawing/2014/main" id="{ED333A2D-CEC4-A942-BF17-6D4DE850ED6F}"/>
              </a:ext>
            </a:extLst>
          </p:cNvPr>
          <p:cNvSpPr txBox="1"/>
          <p:nvPr/>
        </p:nvSpPr>
        <p:spPr>
          <a:xfrm>
            <a:off x="218421" y="4772629"/>
            <a:ext cx="2173715"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0" i="0">
                <a:latin typeface="AvenirNext LT Pro Regular" panose="020B0504020202020204" pitchFamily="34" charset="77"/>
              </a:rPr>
              <a:t>#</a:t>
            </a:r>
            <a:r>
              <a:rPr lang="en-GB" sz="1100" b="0" i="0" err="1">
                <a:effectLst/>
                <a:latin typeface="Segoe UI" panose="020B0502040204020203" pitchFamily="34" charset="0"/>
              </a:rPr>
              <a:t>BankofScotlandAcadem</a:t>
            </a:r>
            <a:r>
              <a:rPr lang="en-GB" sz="1100" b="0" i="0" err="1">
                <a:effectLst/>
                <a:latin typeface="AvenirNext LT Pro Regular" panose="020B0504020202020204" pitchFamily="34" charset="77"/>
              </a:rPr>
              <a:t>y</a:t>
            </a:r>
            <a:endParaRPr lang="en-GB" sz="1100" b="0" i="0">
              <a:effectLst/>
              <a:latin typeface="Segoe UI" panose="020B0502040204020203" pitchFamily="34" charset="0"/>
            </a:endParaRPr>
          </a:p>
        </p:txBody>
      </p:sp>
      <p:sp>
        <p:nvSpPr>
          <p:cNvPr id="5" name="TextBox 4">
            <a:extLst>
              <a:ext uri="{FF2B5EF4-FFF2-40B4-BE49-F238E27FC236}">
                <a16:creationId xmlns:a16="http://schemas.microsoft.com/office/drawing/2014/main" id="{9B2AA0EF-021E-A601-CB50-C59E42D1E2BF}"/>
              </a:ext>
            </a:extLst>
          </p:cNvPr>
          <p:cNvSpPr txBox="1"/>
          <p:nvPr/>
        </p:nvSpPr>
        <p:spPr>
          <a:xfrm>
            <a:off x="4572000" y="4772629"/>
            <a:ext cx="4353579" cy="261610"/>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100" b="0" i="0">
                <a:latin typeface="AvenirNext LT Pro Regular" panose="020B0504020202020204" pitchFamily="34" charset="77"/>
              </a:rPr>
              <a:t> Visit our online lessons at </a:t>
            </a:r>
            <a:r>
              <a:rPr lang="en-GB" sz="1100" err="1">
                <a:effectLst/>
                <a:latin typeface="Helvetica Neue" panose="02000503000000020004" pitchFamily="2" charset="0"/>
              </a:rPr>
              <a:t>www.bankofscotlandacademy.com</a:t>
            </a:r>
            <a:endParaRPr lang="en-GB" sz="1100">
              <a:effectLst/>
              <a:latin typeface="Helvetica Neue" panose="02000503000000020004" pitchFamily="2" charset="0"/>
            </a:endParaRPr>
          </a:p>
        </p:txBody>
      </p:sp>
      <p:sp>
        <p:nvSpPr>
          <p:cNvPr id="12" name="Rectangle 11">
            <a:hlinkClick r:id="rId11"/>
            <a:extLst>
              <a:ext uri="{FF2B5EF4-FFF2-40B4-BE49-F238E27FC236}">
                <a16:creationId xmlns:a16="http://schemas.microsoft.com/office/drawing/2014/main" id="{4777E558-824B-642B-2728-C1628EA67422}"/>
              </a:ext>
            </a:extLst>
          </p:cNvPr>
          <p:cNvSpPr/>
          <p:nvPr/>
        </p:nvSpPr>
        <p:spPr>
          <a:xfrm>
            <a:off x="6613071" y="4808746"/>
            <a:ext cx="2242893" cy="219456"/>
          </a:xfrm>
          <a:prstGeom prst="rect">
            <a:avLst/>
          </a:prstGeom>
          <a:solidFill>
            <a:schemeClr val="accent2">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5">
            <a:extLst>
              <a:ext uri="{FF2B5EF4-FFF2-40B4-BE49-F238E27FC236}">
                <a16:creationId xmlns:a16="http://schemas.microsoft.com/office/drawing/2014/main" id="{2F62FE40-9E9C-8A61-5ADB-DA184E2595E6}"/>
              </a:ext>
            </a:extLst>
          </p:cNvPr>
          <p:cNvPicPr>
            <a:picLocks noChangeAspect="1"/>
          </p:cNvPicPr>
          <p:nvPr userDrawn="1"/>
        </p:nvPicPr>
        <p:blipFill>
          <a:blip r:embed="rId10" cstate="screen">
            <a:alphaModFix amt="0"/>
            <a:extLst>
              <a:ext uri="{28A0092B-C50C-407E-A947-70E740481C1C}">
                <a14:useLocalDpi xmlns:a14="http://schemas.microsoft.com/office/drawing/2010/main"/>
              </a:ext>
            </a:extLst>
          </a:blip>
          <a:srcRect/>
          <a:stretch/>
        </p:blipFill>
        <p:spPr bwMode="auto">
          <a:xfrm>
            <a:off x="7092280" y="3937000"/>
            <a:ext cx="1677511" cy="89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id="{9E11D75C-1BC7-E81B-AFDA-31978DE47809}"/>
              </a:ext>
            </a:extLst>
          </p:cNvPr>
          <p:cNvSpPr/>
          <p:nvPr userDrawn="1"/>
        </p:nvSpPr>
        <p:spPr>
          <a:xfrm>
            <a:off x="0" y="4663369"/>
            <a:ext cx="9144000" cy="4801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26" name="TextBox 25">
            <a:extLst>
              <a:ext uri="{FF2B5EF4-FFF2-40B4-BE49-F238E27FC236}">
                <a16:creationId xmlns:a16="http://schemas.microsoft.com/office/drawing/2014/main" id="{812DB679-12D8-6C58-3F9F-17804501093E}"/>
              </a:ext>
            </a:extLst>
          </p:cNvPr>
          <p:cNvSpPr txBox="1"/>
          <p:nvPr userDrawn="1"/>
        </p:nvSpPr>
        <p:spPr>
          <a:xfrm>
            <a:off x="218421" y="4772629"/>
            <a:ext cx="1937481"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0" i="0">
                <a:latin typeface="AvenirNext LT Pro Regular" panose="020B0504020202020204" pitchFamily="34" charset="77"/>
              </a:rPr>
              <a:t>#</a:t>
            </a:r>
            <a:r>
              <a:rPr lang="en-GB" sz="1100" b="0" i="0" err="1">
                <a:effectLst/>
                <a:latin typeface="Segoe UI" panose="020B0502040204020203" pitchFamily="34" charset="0"/>
              </a:rPr>
              <a:t>BankofScotlandAcadem</a:t>
            </a:r>
            <a:r>
              <a:rPr lang="en-GB" sz="1100" b="0" i="0" err="1">
                <a:effectLst/>
                <a:latin typeface="AvenirNext LT Pro Regular" panose="020B0504020202020204" pitchFamily="34" charset="77"/>
              </a:rPr>
              <a:t>y</a:t>
            </a:r>
            <a:endParaRPr lang="en-GB" sz="1100" b="0" i="0">
              <a:effectLst/>
              <a:latin typeface="Segoe UI" panose="020B0502040204020203" pitchFamily="34" charset="0"/>
            </a:endParaRPr>
          </a:p>
        </p:txBody>
      </p:sp>
      <p:sp>
        <p:nvSpPr>
          <p:cNvPr id="27" name="TextBox 26">
            <a:extLst>
              <a:ext uri="{FF2B5EF4-FFF2-40B4-BE49-F238E27FC236}">
                <a16:creationId xmlns:a16="http://schemas.microsoft.com/office/drawing/2014/main" id="{47DCFF75-2CFF-3D4D-9B98-693875BAE121}"/>
              </a:ext>
            </a:extLst>
          </p:cNvPr>
          <p:cNvSpPr txBox="1"/>
          <p:nvPr userDrawn="1"/>
        </p:nvSpPr>
        <p:spPr>
          <a:xfrm>
            <a:off x="4572000" y="4772629"/>
            <a:ext cx="4353579" cy="261610"/>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100" b="0" i="0">
                <a:latin typeface="AvenirNext LT Pro Regular" panose="020B0504020202020204" pitchFamily="34" charset="77"/>
              </a:rPr>
              <a:t> Visit our online lessons at </a:t>
            </a:r>
            <a:r>
              <a:rPr lang="en-GB" sz="1100" err="1">
                <a:effectLst/>
                <a:latin typeface="Helvetica Neue" panose="02000503000000020004" pitchFamily="2" charset="0"/>
              </a:rPr>
              <a:t>www.bankofscotlandacademy.com</a:t>
            </a:r>
            <a:endParaRPr lang="en-GB" sz="1100">
              <a:effectLst/>
              <a:latin typeface="Helvetica Neue" panose="02000503000000020004" pitchFamily="2" charset="0"/>
            </a:endParaRPr>
          </a:p>
        </p:txBody>
      </p:sp>
      <p:sp>
        <p:nvSpPr>
          <p:cNvPr id="28" name="Rectangle 27">
            <a:hlinkClick r:id="rId11"/>
            <a:extLst>
              <a:ext uri="{FF2B5EF4-FFF2-40B4-BE49-F238E27FC236}">
                <a16:creationId xmlns:a16="http://schemas.microsoft.com/office/drawing/2014/main" id="{3184FE41-B522-8A28-5451-AB6E857E019E}"/>
              </a:ext>
            </a:extLst>
          </p:cNvPr>
          <p:cNvSpPr/>
          <p:nvPr userDrawn="1"/>
        </p:nvSpPr>
        <p:spPr>
          <a:xfrm>
            <a:off x="6613071" y="4808746"/>
            <a:ext cx="2242893" cy="219456"/>
          </a:xfrm>
          <a:prstGeom prst="rect">
            <a:avLst/>
          </a:prstGeom>
          <a:solidFill>
            <a:schemeClr val="accent2">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MSIPCMContentMarking" descr="{&quot;HashCode&quot;:471406052,&quot;Placement&quot;:&quot;Header&quot;,&quot;Top&quot;:0.0,&quot;Left&quot;:0.0,&quot;SlideWidth&quot;:720,&quot;SlideHeight&quot;:405}">
            <a:extLst>
              <a:ext uri="{FF2B5EF4-FFF2-40B4-BE49-F238E27FC236}">
                <a16:creationId xmlns:a16="http://schemas.microsoft.com/office/drawing/2014/main" id="{C7882D2C-0952-6B1E-CB1F-5458DE9A0F72}"/>
              </a:ext>
            </a:extLst>
          </p:cNvPr>
          <p:cNvSpPr txBox="1"/>
          <p:nvPr userDrawn="1"/>
        </p:nvSpPr>
        <p:spPr>
          <a:xfrm>
            <a:off x="0" y="0"/>
            <a:ext cx="1681718" cy="296525"/>
          </a:xfrm>
          <a:prstGeom prst="rect">
            <a:avLst/>
          </a:prstGeom>
          <a:noFill/>
        </p:spPr>
        <p:txBody>
          <a:bodyPr vert="horz" wrap="square" lIns="0" tIns="0" rIns="0" bIns="0" rtlCol="0" anchor="ctr" anchorCtr="1">
            <a:spAutoFit/>
          </a:bodyPr>
          <a:lstStyle/>
          <a:p>
            <a:pPr algn="l">
              <a:spcBef>
                <a:spcPct val="0"/>
              </a:spcBef>
              <a:spcAft>
                <a:spcPct val="0"/>
              </a:spcAft>
            </a:pPr>
            <a:r>
              <a:rPr lang="en-GB" sz="1200">
                <a:solidFill>
                  <a:srgbClr val="0000FF"/>
                </a:solidFill>
                <a:latin typeface="Calibri" panose="020F0502020204030204" pitchFamily="34" charset="0"/>
              </a:rPr>
              <a:t>Classification: Limited</a:t>
            </a:r>
          </a:p>
        </p:txBody>
      </p:sp>
    </p:spTree>
    <p:extLst>
      <p:ext uri="{BB962C8B-B14F-4D97-AF65-F5344CB8AC3E}">
        <p14:creationId xmlns:p14="http://schemas.microsoft.com/office/powerpoint/2010/main" val="1231528308"/>
      </p:ext>
    </p:extLst>
  </p:cSld>
  <p:clrMap bg1="dk2" tx1="lt1" bg2="dk1"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Lst>
  <p:txStyles>
    <p:titleStyle>
      <a:lvl1pPr algn="l" rtl="0" eaLnBrk="1" fontAlgn="base" hangingPunct="1">
        <a:lnSpc>
          <a:spcPct val="90000"/>
        </a:lnSpc>
        <a:spcBef>
          <a:spcPct val="0"/>
        </a:spcBef>
        <a:spcAft>
          <a:spcPct val="0"/>
        </a:spcAft>
        <a:defRPr sz="2800" b="0">
          <a:solidFill>
            <a:schemeClr val="tx1"/>
          </a:solidFill>
          <a:latin typeface="BoS Pill Gothic" panose="02000503030000020004" pitchFamily="2" charset="77"/>
          <a:ea typeface="+mj-ea"/>
          <a:cs typeface="+mj-cs"/>
        </a:defRPr>
      </a:lvl1pPr>
      <a:lvl2pPr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2pPr>
      <a:lvl3pPr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3pPr>
      <a:lvl4pPr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4pPr>
      <a:lvl5pPr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9pPr>
    </p:titleStyle>
    <p:bodyStyle>
      <a:lvl1pPr marL="342900" indent="-342900" algn="l" rtl="0" eaLnBrk="1" fontAlgn="base" hangingPunct="1">
        <a:spcBef>
          <a:spcPct val="20000"/>
        </a:spcBef>
        <a:spcAft>
          <a:spcPct val="0"/>
        </a:spcAft>
        <a:buChar char="•"/>
        <a:defRPr sz="1600" b="0" i="0">
          <a:solidFill>
            <a:schemeClr val="tx1"/>
          </a:solidFill>
          <a:latin typeface="AvenirNext LT Pro Regular" panose="020B0504020202020204" pitchFamily="34" charset="77"/>
          <a:ea typeface="+mn-ea"/>
          <a:cs typeface="+mn-cs"/>
        </a:defRPr>
      </a:lvl1pPr>
      <a:lvl2pPr marL="742950" indent="-285750" algn="l" rtl="0" eaLnBrk="1" fontAlgn="base" hangingPunct="1">
        <a:spcBef>
          <a:spcPct val="20000"/>
        </a:spcBef>
        <a:spcAft>
          <a:spcPct val="0"/>
        </a:spcAft>
        <a:buChar char="–"/>
        <a:defRPr sz="1600" b="0" i="0">
          <a:solidFill>
            <a:schemeClr val="tx1"/>
          </a:solidFill>
          <a:latin typeface="AvenirNext LT Pro Regular" panose="020B0504020202020204" pitchFamily="34" charset="77"/>
          <a:ea typeface="Geneva" panose="020B0503030404040204" pitchFamily="34" charset="0"/>
          <a:cs typeface="+mn-cs"/>
        </a:defRPr>
      </a:lvl2pPr>
      <a:lvl3pPr marL="1143000" indent="-228600" algn="l" rtl="0" eaLnBrk="1" fontAlgn="base" hangingPunct="1">
        <a:spcBef>
          <a:spcPct val="20000"/>
        </a:spcBef>
        <a:spcAft>
          <a:spcPct val="0"/>
        </a:spcAft>
        <a:buChar char="•"/>
        <a:defRPr sz="1600" b="0" i="0">
          <a:solidFill>
            <a:schemeClr val="tx1"/>
          </a:solidFill>
          <a:latin typeface="AvenirNext LT Pro Regular" panose="020B0504020202020204" pitchFamily="34" charset="77"/>
          <a:ea typeface="Geneva" panose="020B0503030404040204" pitchFamily="34" charset="0"/>
          <a:cs typeface="+mn-cs"/>
        </a:defRPr>
      </a:lvl3pPr>
      <a:lvl4pPr marL="1600200" indent="-228600" algn="l" rtl="0" eaLnBrk="1" fontAlgn="base" hangingPunct="1">
        <a:spcBef>
          <a:spcPct val="20000"/>
        </a:spcBef>
        <a:spcAft>
          <a:spcPct val="0"/>
        </a:spcAft>
        <a:buChar char="–"/>
        <a:defRPr sz="1600" b="0" i="0">
          <a:solidFill>
            <a:schemeClr val="tx1"/>
          </a:solidFill>
          <a:latin typeface="AvenirNext LT Pro Regular" panose="020B0504020202020204" pitchFamily="34" charset="77"/>
          <a:ea typeface="Geneva" panose="020B0503030404040204" pitchFamily="34" charset="0"/>
          <a:cs typeface="+mn-cs"/>
        </a:defRPr>
      </a:lvl4pPr>
      <a:lvl5pPr marL="2057400" indent="-228600" algn="l" rtl="0" eaLnBrk="1" fontAlgn="base" hangingPunct="1">
        <a:spcBef>
          <a:spcPct val="20000"/>
        </a:spcBef>
        <a:spcAft>
          <a:spcPct val="0"/>
        </a:spcAft>
        <a:buChar char="»"/>
        <a:defRPr sz="1600" b="0" i="0">
          <a:solidFill>
            <a:schemeClr val="tx1"/>
          </a:solidFill>
          <a:latin typeface="AvenirNext LT Pro Regular" panose="020B0504020202020204" pitchFamily="34" charset="77"/>
          <a:ea typeface="Geneva" panose="020B0503030404040204" pitchFamily="34" charset="0"/>
          <a:cs typeface="+mn-cs"/>
        </a:defRPr>
      </a:lvl5pPr>
      <a:lvl6pPr marL="2514600" indent="-228600" algn="l" rtl="0" eaLnBrk="1" fontAlgn="base" hangingPunct="1">
        <a:spcBef>
          <a:spcPct val="20000"/>
        </a:spcBef>
        <a:spcAft>
          <a:spcPct val="0"/>
        </a:spcAft>
        <a:buChar char="»"/>
        <a:defRPr sz="2400">
          <a:solidFill>
            <a:schemeClr val="tx1"/>
          </a:solidFill>
          <a:latin typeface="+mn-lt"/>
          <a:ea typeface="Arial" charset="0"/>
          <a:cs typeface="+mn-cs"/>
        </a:defRPr>
      </a:lvl6pPr>
      <a:lvl7pPr marL="2971800" indent="-228600" algn="l" rtl="0" eaLnBrk="1" fontAlgn="base" hangingPunct="1">
        <a:spcBef>
          <a:spcPct val="20000"/>
        </a:spcBef>
        <a:spcAft>
          <a:spcPct val="0"/>
        </a:spcAft>
        <a:buChar char="»"/>
        <a:defRPr sz="2400">
          <a:solidFill>
            <a:schemeClr val="tx1"/>
          </a:solidFill>
          <a:latin typeface="+mn-lt"/>
          <a:ea typeface="Arial" charset="0"/>
          <a:cs typeface="+mn-cs"/>
        </a:defRPr>
      </a:lvl7pPr>
      <a:lvl8pPr marL="3429000" indent="-228600" algn="l" rtl="0" eaLnBrk="1" fontAlgn="base" hangingPunct="1">
        <a:spcBef>
          <a:spcPct val="20000"/>
        </a:spcBef>
        <a:spcAft>
          <a:spcPct val="0"/>
        </a:spcAft>
        <a:buChar char="»"/>
        <a:defRPr sz="2400">
          <a:solidFill>
            <a:schemeClr val="tx1"/>
          </a:solidFill>
          <a:latin typeface="+mn-lt"/>
          <a:ea typeface="Arial" charset="0"/>
          <a:cs typeface="+mn-cs"/>
        </a:defRPr>
      </a:lvl8pPr>
      <a:lvl9pPr marL="3886200" indent="-228600" algn="l" rtl="0" eaLnBrk="1" fontAlgn="base" hangingPunct="1">
        <a:spcBef>
          <a:spcPct val="20000"/>
        </a:spcBef>
        <a:spcAft>
          <a:spcPct val="0"/>
        </a:spcAft>
        <a:buChar char="»"/>
        <a:defRPr sz="24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A180D0FB-EB2A-2641-B83D-211A498923C4}"/>
              </a:ext>
            </a:extLst>
          </p:cNvPr>
          <p:cNvSpPr>
            <a:spLocks noGrp="1" noChangeArrowheads="1"/>
          </p:cNvSpPr>
          <p:nvPr>
            <p:ph type="title"/>
          </p:nvPr>
        </p:nvSpPr>
        <p:spPr bwMode="auto">
          <a:xfrm>
            <a:off x="395288" y="322263"/>
            <a:ext cx="1664238" cy="4801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spAutoFit/>
          </a:bodyPr>
          <a:lstStyle/>
          <a:p>
            <a:pPr lvl="0"/>
            <a:r>
              <a:rPr lang="en-GB"/>
              <a:t>Slide title</a:t>
            </a:r>
          </a:p>
        </p:txBody>
      </p:sp>
      <p:sp>
        <p:nvSpPr>
          <p:cNvPr id="64515" name="Rectangle 3">
            <a:extLst>
              <a:ext uri="{FF2B5EF4-FFF2-40B4-BE49-F238E27FC236}">
                <a16:creationId xmlns:a16="http://schemas.microsoft.com/office/drawing/2014/main" id="{B3D4E5CF-0A17-9041-B579-EE9A19AF1505}"/>
              </a:ext>
            </a:extLst>
          </p:cNvPr>
          <p:cNvSpPr>
            <a:spLocks noGrp="1" noChangeArrowheads="1"/>
          </p:cNvSpPr>
          <p:nvPr>
            <p:ph type="body" idx="1"/>
          </p:nvPr>
        </p:nvSpPr>
        <p:spPr bwMode="auto">
          <a:xfrm>
            <a:off x="395288" y="1255713"/>
            <a:ext cx="5653087" cy="15573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GB"/>
              <a:t>Slide body text</a:t>
            </a:r>
          </a:p>
          <a:p>
            <a:pPr lvl="1"/>
            <a:r>
              <a:rPr lang="en-GB"/>
              <a:t>Second level</a:t>
            </a:r>
          </a:p>
          <a:p>
            <a:pPr lvl="2"/>
            <a:r>
              <a:rPr lang="en-GB"/>
              <a:t>Third level</a:t>
            </a:r>
          </a:p>
          <a:p>
            <a:pPr lvl="3"/>
            <a:r>
              <a:rPr lang="en-GB"/>
              <a:t>Fourth level</a:t>
            </a:r>
          </a:p>
          <a:p>
            <a:pPr lvl="4"/>
            <a:r>
              <a:rPr lang="en-GB"/>
              <a:t>Fifth level</a:t>
            </a:r>
          </a:p>
        </p:txBody>
      </p:sp>
      <p:pic>
        <p:nvPicPr>
          <p:cNvPr id="1028" name="Picture 5">
            <a:extLst>
              <a:ext uri="{FF2B5EF4-FFF2-40B4-BE49-F238E27FC236}">
                <a16:creationId xmlns:a16="http://schemas.microsoft.com/office/drawing/2014/main" id="{101461E8-93F9-AF42-BE19-AE7BBCD3E2A8}"/>
              </a:ext>
            </a:extLst>
          </p:cNvPr>
          <p:cNvPicPr>
            <a:picLocks noChangeAspect="1"/>
          </p:cNvPicPr>
          <p:nvPr/>
        </p:nvPicPr>
        <p:blipFill>
          <a:blip r:embed="rId10" cstate="screen">
            <a:alphaModFix amt="0"/>
            <a:extLst>
              <a:ext uri="{28A0092B-C50C-407E-A947-70E740481C1C}">
                <a14:useLocalDpi xmlns:a14="http://schemas.microsoft.com/office/drawing/2010/main"/>
              </a:ext>
            </a:extLst>
          </a:blip>
          <a:srcRect/>
          <a:stretch/>
        </p:blipFill>
        <p:spPr bwMode="auto">
          <a:xfrm>
            <a:off x="7092280" y="3937000"/>
            <a:ext cx="1677511" cy="89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1A6F505-2002-1E1F-0A39-1141672E2911}"/>
              </a:ext>
            </a:extLst>
          </p:cNvPr>
          <p:cNvSpPr/>
          <p:nvPr/>
        </p:nvSpPr>
        <p:spPr>
          <a:xfrm>
            <a:off x="9206633" y="6311"/>
            <a:ext cx="360000" cy="36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E7CACB4-983D-2D87-5B0A-D71435C37B1D}"/>
              </a:ext>
            </a:extLst>
          </p:cNvPr>
          <p:cNvSpPr/>
          <p:nvPr/>
        </p:nvSpPr>
        <p:spPr>
          <a:xfrm>
            <a:off x="9206633" y="438791"/>
            <a:ext cx="360000" cy="36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B140AFC-0568-0297-5ADF-6602E9D8CEE8}"/>
              </a:ext>
            </a:extLst>
          </p:cNvPr>
          <p:cNvSpPr/>
          <p:nvPr/>
        </p:nvSpPr>
        <p:spPr>
          <a:xfrm>
            <a:off x="9206633" y="871271"/>
            <a:ext cx="360000" cy="360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612C89A-4416-599A-216F-BDB9263155EE}"/>
              </a:ext>
            </a:extLst>
          </p:cNvPr>
          <p:cNvSpPr/>
          <p:nvPr/>
        </p:nvSpPr>
        <p:spPr>
          <a:xfrm>
            <a:off x="9206633" y="1303751"/>
            <a:ext cx="360000" cy="360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117A30B-B472-6FFA-C5E4-351698C0A7F0}"/>
              </a:ext>
            </a:extLst>
          </p:cNvPr>
          <p:cNvSpPr/>
          <p:nvPr/>
        </p:nvSpPr>
        <p:spPr>
          <a:xfrm>
            <a:off x="9206633" y="1736231"/>
            <a:ext cx="360000" cy="360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47EEFA-3515-4BA7-CA25-2F379E9AD706}"/>
              </a:ext>
            </a:extLst>
          </p:cNvPr>
          <p:cNvSpPr/>
          <p:nvPr/>
        </p:nvSpPr>
        <p:spPr>
          <a:xfrm>
            <a:off x="9206633" y="2168711"/>
            <a:ext cx="360000" cy="36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5">
            <a:extLst>
              <a:ext uri="{FF2B5EF4-FFF2-40B4-BE49-F238E27FC236}">
                <a16:creationId xmlns:a16="http://schemas.microsoft.com/office/drawing/2014/main" id="{0BC83BCB-A09F-F3C0-B006-5EB3D10D3753}"/>
              </a:ext>
            </a:extLst>
          </p:cNvPr>
          <p:cNvPicPr>
            <a:picLocks noChangeAspect="1"/>
          </p:cNvPicPr>
          <p:nvPr userDrawn="1"/>
        </p:nvPicPr>
        <p:blipFill>
          <a:blip r:embed="rId10" cstate="screen">
            <a:alphaModFix amt="0"/>
            <a:extLst>
              <a:ext uri="{28A0092B-C50C-407E-A947-70E740481C1C}">
                <a14:useLocalDpi xmlns:a14="http://schemas.microsoft.com/office/drawing/2010/main"/>
              </a:ext>
            </a:extLst>
          </a:blip>
          <a:srcRect/>
          <a:stretch/>
        </p:blipFill>
        <p:spPr bwMode="auto">
          <a:xfrm>
            <a:off x="7092280" y="3937000"/>
            <a:ext cx="1677511" cy="89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D3BF1001-A758-C42F-6BAD-69DCB29D815A}"/>
              </a:ext>
            </a:extLst>
          </p:cNvPr>
          <p:cNvSpPr/>
          <p:nvPr userDrawn="1"/>
        </p:nvSpPr>
        <p:spPr>
          <a:xfrm>
            <a:off x="0" y="4663369"/>
            <a:ext cx="9144000" cy="4801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Tree>
    <p:extLst>
      <p:ext uri="{BB962C8B-B14F-4D97-AF65-F5344CB8AC3E}">
        <p14:creationId xmlns:p14="http://schemas.microsoft.com/office/powerpoint/2010/main" val="2085871626"/>
      </p:ext>
    </p:extLst>
  </p:cSld>
  <p:clrMap bg1="dk2" tx1="lt1" bg2="dk1"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Lst>
  <p:txStyles>
    <p:titleStyle>
      <a:lvl1pPr algn="l" rtl="0" eaLnBrk="1" fontAlgn="base" hangingPunct="1">
        <a:lnSpc>
          <a:spcPct val="90000"/>
        </a:lnSpc>
        <a:spcBef>
          <a:spcPct val="0"/>
        </a:spcBef>
        <a:spcAft>
          <a:spcPct val="0"/>
        </a:spcAft>
        <a:defRPr sz="2800" b="1" i="0">
          <a:solidFill>
            <a:schemeClr val="tx1"/>
          </a:solidFill>
          <a:latin typeface="Source Sans Pro SemiBold" panose="020B0503030403020204" pitchFamily="34" charset="0"/>
          <a:ea typeface="Source Sans Pro SemiBold" panose="020B0503030403020204" pitchFamily="34" charset="0"/>
          <a:cs typeface="+mj-cs"/>
        </a:defRPr>
      </a:lvl1pPr>
      <a:lvl2pPr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2pPr>
      <a:lvl3pPr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3pPr>
      <a:lvl4pPr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4pPr>
      <a:lvl5pPr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9pPr>
    </p:titleStyle>
    <p:bodyStyle>
      <a:lvl1pPr marL="342900" indent="-342900" algn="l" rtl="0" eaLnBrk="1" fontAlgn="base" hangingPunct="1">
        <a:spcBef>
          <a:spcPct val="20000"/>
        </a:spcBef>
        <a:spcAft>
          <a:spcPct val="0"/>
        </a:spcAft>
        <a:buChar char="•"/>
        <a:defRPr sz="1600" b="0" i="0">
          <a:solidFill>
            <a:schemeClr val="tx1"/>
          </a:solidFill>
          <a:latin typeface="Source Sans Pro Light" panose="020B0403030403020204" pitchFamily="34" charset="0"/>
          <a:ea typeface="Source Sans Pro Light" panose="020B0403030403020204" pitchFamily="34" charset="0"/>
          <a:cs typeface="+mn-cs"/>
        </a:defRPr>
      </a:lvl1pPr>
      <a:lvl2pPr marL="742950" indent="-285750" algn="l" rtl="0" eaLnBrk="1" fontAlgn="base" hangingPunct="1">
        <a:spcBef>
          <a:spcPct val="20000"/>
        </a:spcBef>
        <a:spcAft>
          <a:spcPct val="0"/>
        </a:spcAft>
        <a:buChar char="–"/>
        <a:defRPr sz="1600" b="0" i="0">
          <a:solidFill>
            <a:schemeClr val="tx1"/>
          </a:solidFill>
          <a:latin typeface="Source Sans Pro Light" panose="020B0403030403020204" pitchFamily="34" charset="0"/>
          <a:ea typeface="Source Sans Pro Light" panose="020B0403030403020204" pitchFamily="34" charset="0"/>
          <a:cs typeface="+mn-cs"/>
        </a:defRPr>
      </a:lvl2pPr>
      <a:lvl3pPr marL="1143000" indent="-228600" algn="l" rtl="0" eaLnBrk="1" fontAlgn="base" hangingPunct="1">
        <a:spcBef>
          <a:spcPct val="20000"/>
        </a:spcBef>
        <a:spcAft>
          <a:spcPct val="0"/>
        </a:spcAft>
        <a:buChar char="•"/>
        <a:defRPr sz="1600" b="0" i="0">
          <a:solidFill>
            <a:schemeClr val="tx1"/>
          </a:solidFill>
          <a:latin typeface="Source Sans Pro Light" panose="020B0403030403020204" pitchFamily="34" charset="0"/>
          <a:ea typeface="Source Sans Pro Light" panose="020B0403030403020204" pitchFamily="34" charset="0"/>
          <a:cs typeface="+mn-cs"/>
        </a:defRPr>
      </a:lvl3pPr>
      <a:lvl4pPr marL="1600200" indent="-228600" algn="l" rtl="0" eaLnBrk="1" fontAlgn="base" hangingPunct="1">
        <a:spcBef>
          <a:spcPct val="20000"/>
        </a:spcBef>
        <a:spcAft>
          <a:spcPct val="0"/>
        </a:spcAft>
        <a:buChar char="–"/>
        <a:defRPr sz="1600" b="0" i="0">
          <a:solidFill>
            <a:schemeClr val="tx1"/>
          </a:solidFill>
          <a:latin typeface="Source Sans Pro Light" panose="020B0403030403020204" pitchFamily="34" charset="0"/>
          <a:ea typeface="Source Sans Pro Light" panose="020B0403030403020204" pitchFamily="34" charset="0"/>
          <a:cs typeface="+mn-cs"/>
        </a:defRPr>
      </a:lvl4pPr>
      <a:lvl5pPr marL="2057400" indent="-228600" algn="l" rtl="0" eaLnBrk="1" fontAlgn="base" hangingPunct="1">
        <a:spcBef>
          <a:spcPct val="20000"/>
        </a:spcBef>
        <a:spcAft>
          <a:spcPct val="0"/>
        </a:spcAft>
        <a:buChar char="»"/>
        <a:defRPr sz="1600" b="0" i="0">
          <a:solidFill>
            <a:schemeClr val="tx1"/>
          </a:solidFill>
          <a:latin typeface="Source Sans Pro Light" panose="020B0403030403020204" pitchFamily="34" charset="0"/>
          <a:ea typeface="Source Sans Pro Light" panose="020B0403030403020204" pitchFamily="34" charset="0"/>
          <a:cs typeface="+mn-cs"/>
        </a:defRPr>
      </a:lvl5pPr>
      <a:lvl6pPr marL="2514600" indent="-228600" algn="l" rtl="0" eaLnBrk="1" fontAlgn="base" hangingPunct="1">
        <a:spcBef>
          <a:spcPct val="20000"/>
        </a:spcBef>
        <a:spcAft>
          <a:spcPct val="0"/>
        </a:spcAft>
        <a:buChar char="»"/>
        <a:defRPr sz="2400">
          <a:solidFill>
            <a:schemeClr val="tx1"/>
          </a:solidFill>
          <a:latin typeface="+mn-lt"/>
          <a:ea typeface="Arial" charset="0"/>
          <a:cs typeface="+mn-cs"/>
        </a:defRPr>
      </a:lvl6pPr>
      <a:lvl7pPr marL="2971800" indent="-228600" algn="l" rtl="0" eaLnBrk="1" fontAlgn="base" hangingPunct="1">
        <a:spcBef>
          <a:spcPct val="20000"/>
        </a:spcBef>
        <a:spcAft>
          <a:spcPct val="0"/>
        </a:spcAft>
        <a:buChar char="»"/>
        <a:defRPr sz="2400">
          <a:solidFill>
            <a:schemeClr val="tx1"/>
          </a:solidFill>
          <a:latin typeface="+mn-lt"/>
          <a:ea typeface="Arial" charset="0"/>
          <a:cs typeface="+mn-cs"/>
        </a:defRPr>
      </a:lvl7pPr>
      <a:lvl8pPr marL="3429000" indent="-228600" algn="l" rtl="0" eaLnBrk="1" fontAlgn="base" hangingPunct="1">
        <a:spcBef>
          <a:spcPct val="20000"/>
        </a:spcBef>
        <a:spcAft>
          <a:spcPct val="0"/>
        </a:spcAft>
        <a:buChar char="»"/>
        <a:defRPr sz="2400">
          <a:solidFill>
            <a:schemeClr val="tx1"/>
          </a:solidFill>
          <a:latin typeface="+mn-lt"/>
          <a:ea typeface="Arial" charset="0"/>
          <a:cs typeface="+mn-cs"/>
        </a:defRPr>
      </a:lvl8pPr>
      <a:lvl9pPr marL="3886200" indent="-228600" algn="l" rtl="0" eaLnBrk="1" fontAlgn="base" hangingPunct="1">
        <a:spcBef>
          <a:spcPct val="20000"/>
        </a:spcBef>
        <a:spcAft>
          <a:spcPct val="0"/>
        </a:spcAft>
        <a:buChar char="»"/>
        <a:defRPr sz="24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A180D0FB-EB2A-2641-B83D-211A498923C4}"/>
              </a:ext>
            </a:extLst>
          </p:cNvPr>
          <p:cNvSpPr>
            <a:spLocks noGrp="1" noChangeArrowheads="1"/>
          </p:cNvSpPr>
          <p:nvPr>
            <p:ph type="title"/>
          </p:nvPr>
        </p:nvSpPr>
        <p:spPr bwMode="auto">
          <a:xfrm>
            <a:off x="395288" y="322263"/>
            <a:ext cx="1664238" cy="4801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spAutoFit/>
          </a:bodyPr>
          <a:lstStyle/>
          <a:p>
            <a:pPr lvl="0"/>
            <a:r>
              <a:rPr lang="en-GB"/>
              <a:t>Slide title</a:t>
            </a:r>
          </a:p>
        </p:txBody>
      </p:sp>
      <p:sp>
        <p:nvSpPr>
          <p:cNvPr id="64515" name="Rectangle 3">
            <a:extLst>
              <a:ext uri="{FF2B5EF4-FFF2-40B4-BE49-F238E27FC236}">
                <a16:creationId xmlns:a16="http://schemas.microsoft.com/office/drawing/2014/main" id="{B3D4E5CF-0A17-9041-B579-EE9A19AF1505}"/>
              </a:ext>
            </a:extLst>
          </p:cNvPr>
          <p:cNvSpPr>
            <a:spLocks noGrp="1" noChangeArrowheads="1"/>
          </p:cNvSpPr>
          <p:nvPr>
            <p:ph type="body" idx="1"/>
          </p:nvPr>
        </p:nvSpPr>
        <p:spPr bwMode="auto">
          <a:xfrm>
            <a:off x="395288" y="1255713"/>
            <a:ext cx="5653087" cy="15573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p>
            <a:pPr lvl="0"/>
            <a:r>
              <a:rPr lang="en-GB"/>
              <a:t>Slide body text</a:t>
            </a:r>
          </a:p>
          <a:p>
            <a:pPr lvl="1"/>
            <a:r>
              <a:rPr lang="en-GB"/>
              <a:t>Second level</a:t>
            </a:r>
          </a:p>
          <a:p>
            <a:pPr lvl="2"/>
            <a:r>
              <a:rPr lang="en-GB"/>
              <a:t>Third level</a:t>
            </a:r>
          </a:p>
          <a:p>
            <a:pPr lvl="3"/>
            <a:r>
              <a:rPr lang="en-GB"/>
              <a:t>Fourth level</a:t>
            </a:r>
          </a:p>
          <a:p>
            <a:pPr lvl="4"/>
            <a:r>
              <a:rPr lang="en-GB"/>
              <a:t>Fifth level</a:t>
            </a:r>
          </a:p>
        </p:txBody>
      </p:sp>
      <p:pic>
        <p:nvPicPr>
          <p:cNvPr id="1028" name="Picture 5">
            <a:extLst>
              <a:ext uri="{FF2B5EF4-FFF2-40B4-BE49-F238E27FC236}">
                <a16:creationId xmlns:a16="http://schemas.microsoft.com/office/drawing/2014/main" id="{101461E8-93F9-AF42-BE19-AE7BBCD3E2A8}"/>
              </a:ext>
            </a:extLst>
          </p:cNvPr>
          <p:cNvPicPr>
            <a:picLocks noChangeAspect="1"/>
          </p:cNvPicPr>
          <p:nvPr/>
        </p:nvPicPr>
        <p:blipFill>
          <a:blip r:embed="rId10" cstate="screen">
            <a:alphaModFix amt="0"/>
            <a:extLst>
              <a:ext uri="{28A0092B-C50C-407E-A947-70E740481C1C}">
                <a14:useLocalDpi xmlns:a14="http://schemas.microsoft.com/office/drawing/2010/main"/>
              </a:ext>
            </a:extLst>
          </a:blip>
          <a:srcRect/>
          <a:stretch/>
        </p:blipFill>
        <p:spPr bwMode="auto">
          <a:xfrm>
            <a:off x="7092280" y="3937000"/>
            <a:ext cx="1677511" cy="89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a:extLst>
              <a:ext uri="{FF2B5EF4-FFF2-40B4-BE49-F238E27FC236}">
                <a16:creationId xmlns:a16="http://schemas.microsoft.com/office/drawing/2014/main" id="{1A01A997-AD9D-590F-EDA1-7BB2910A9391}"/>
              </a:ext>
            </a:extLst>
          </p:cNvPr>
          <p:cNvPicPr>
            <a:picLocks noChangeAspect="1"/>
          </p:cNvPicPr>
          <p:nvPr userDrawn="1"/>
        </p:nvPicPr>
        <p:blipFill>
          <a:blip r:embed="rId10" cstate="screen">
            <a:alphaModFix amt="0"/>
            <a:extLst>
              <a:ext uri="{28A0092B-C50C-407E-A947-70E740481C1C}">
                <a14:useLocalDpi xmlns:a14="http://schemas.microsoft.com/office/drawing/2010/main"/>
              </a:ext>
            </a:extLst>
          </a:blip>
          <a:srcRect/>
          <a:stretch/>
        </p:blipFill>
        <p:spPr bwMode="auto">
          <a:xfrm>
            <a:off x="7092280" y="3937000"/>
            <a:ext cx="1677511" cy="89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9DD0A1F2-6322-0D09-D02D-AAA0089DA7EB}"/>
              </a:ext>
            </a:extLst>
          </p:cNvPr>
          <p:cNvSpPr/>
          <p:nvPr userDrawn="1"/>
        </p:nvSpPr>
        <p:spPr>
          <a:xfrm>
            <a:off x="0" y="4663369"/>
            <a:ext cx="9144000" cy="4801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25" name="Rectangle 24">
            <a:extLst>
              <a:ext uri="{FF2B5EF4-FFF2-40B4-BE49-F238E27FC236}">
                <a16:creationId xmlns:a16="http://schemas.microsoft.com/office/drawing/2014/main" id="{3C53EA02-CFE3-42D5-341D-728D7FD3ED32}"/>
              </a:ext>
            </a:extLst>
          </p:cNvPr>
          <p:cNvSpPr/>
          <p:nvPr userDrawn="1"/>
        </p:nvSpPr>
        <p:spPr>
          <a:xfrm>
            <a:off x="9206633" y="6311"/>
            <a:ext cx="360000" cy="36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F750D7B-F429-DFDA-62C4-31682CB0D657}"/>
              </a:ext>
            </a:extLst>
          </p:cNvPr>
          <p:cNvSpPr/>
          <p:nvPr userDrawn="1"/>
        </p:nvSpPr>
        <p:spPr>
          <a:xfrm>
            <a:off x="9206633" y="438791"/>
            <a:ext cx="360000" cy="36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95025C4-1218-D5C5-E6A8-AA0001BCAAD0}"/>
              </a:ext>
            </a:extLst>
          </p:cNvPr>
          <p:cNvSpPr/>
          <p:nvPr userDrawn="1"/>
        </p:nvSpPr>
        <p:spPr>
          <a:xfrm>
            <a:off x="9206633" y="871271"/>
            <a:ext cx="360000" cy="360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5BFF11C-BCA8-B761-8103-B0F3E4E9B299}"/>
              </a:ext>
            </a:extLst>
          </p:cNvPr>
          <p:cNvSpPr/>
          <p:nvPr userDrawn="1"/>
        </p:nvSpPr>
        <p:spPr>
          <a:xfrm>
            <a:off x="9206633" y="1303751"/>
            <a:ext cx="360000" cy="360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A57D125-ED29-CEFC-58E1-74A2A7F047F3}"/>
              </a:ext>
            </a:extLst>
          </p:cNvPr>
          <p:cNvSpPr/>
          <p:nvPr userDrawn="1"/>
        </p:nvSpPr>
        <p:spPr>
          <a:xfrm>
            <a:off x="9206633" y="1736231"/>
            <a:ext cx="360000" cy="360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DCB4078-CD01-FCCB-5C86-9A68DEAB880E}"/>
              </a:ext>
            </a:extLst>
          </p:cNvPr>
          <p:cNvSpPr/>
          <p:nvPr userDrawn="1"/>
        </p:nvSpPr>
        <p:spPr>
          <a:xfrm>
            <a:off x="9206633" y="2168711"/>
            <a:ext cx="360000" cy="36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MSIPCMContentMarking" descr="{&quot;HashCode&quot;:471406052,&quot;Placement&quot;:&quot;Header&quot;,&quot;Top&quot;:0.0,&quot;Left&quot;:0.0,&quot;SlideWidth&quot;:720,&quot;SlideHeight&quot;:405}">
            <a:extLst>
              <a:ext uri="{FF2B5EF4-FFF2-40B4-BE49-F238E27FC236}">
                <a16:creationId xmlns:a16="http://schemas.microsoft.com/office/drawing/2014/main" id="{924E433F-9AB6-DEC1-8EA7-9B85E765326C}"/>
              </a:ext>
            </a:extLst>
          </p:cNvPr>
          <p:cNvSpPr txBox="1"/>
          <p:nvPr userDrawn="1"/>
        </p:nvSpPr>
        <p:spPr>
          <a:xfrm>
            <a:off x="0" y="55929"/>
            <a:ext cx="1681718" cy="184666"/>
          </a:xfrm>
          <a:prstGeom prst="rect">
            <a:avLst/>
          </a:prstGeom>
          <a:noFill/>
        </p:spPr>
        <p:txBody>
          <a:bodyPr vert="horz" wrap="square" lIns="0" tIns="0" rIns="0" bIns="0" rtlCol="0" anchor="ctr" anchorCtr="1">
            <a:spAutoFit/>
          </a:bodyPr>
          <a:lstStyle/>
          <a:p>
            <a:pPr algn="l">
              <a:spcBef>
                <a:spcPct val="0"/>
              </a:spcBef>
              <a:spcAft>
                <a:spcPct val="0"/>
              </a:spcAft>
            </a:pPr>
            <a:endParaRPr lang="en-GB" sz="1200">
              <a:solidFill>
                <a:srgbClr val="0000FF"/>
              </a:solidFill>
              <a:latin typeface="Calibri" panose="020F0502020204030204" pitchFamily="34" charset="0"/>
            </a:endParaRPr>
          </a:p>
        </p:txBody>
      </p:sp>
    </p:spTree>
    <p:extLst>
      <p:ext uri="{BB962C8B-B14F-4D97-AF65-F5344CB8AC3E}">
        <p14:creationId xmlns:p14="http://schemas.microsoft.com/office/powerpoint/2010/main" val="4040291828"/>
      </p:ext>
    </p:extLst>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Lst>
  <p:txStyles>
    <p:titleStyle>
      <a:lvl1pPr algn="l" rtl="0" eaLnBrk="1" fontAlgn="base" hangingPunct="1">
        <a:lnSpc>
          <a:spcPct val="90000"/>
        </a:lnSpc>
        <a:spcBef>
          <a:spcPct val="0"/>
        </a:spcBef>
        <a:spcAft>
          <a:spcPct val="0"/>
        </a:spcAft>
        <a:defRPr sz="2800" b="1" i="0">
          <a:solidFill>
            <a:schemeClr val="tx1"/>
          </a:solidFill>
          <a:latin typeface="Source Sans Pro SemiBold" panose="020B0503030403020204" pitchFamily="34" charset="0"/>
          <a:ea typeface="Source Sans Pro SemiBold" panose="020B0503030403020204" pitchFamily="34" charset="0"/>
          <a:cs typeface="+mj-cs"/>
        </a:defRPr>
      </a:lvl1pPr>
      <a:lvl2pPr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2pPr>
      <a:lvl3pPr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3pPr>
      <a:lvl4pPr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4pPr>
      <a:lvl5pPr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9pPr>
    </p:titleStyle>
    <p:bodyStyle>
      <a:lvl1pPr marL="342900" indent="-342900" algn="l" rtl="0" eaLnBrk="1" fontAlgn="base" hangingPunct="1">
        <a:spcBef>
          <a:spcPct val="20000"/>
        </a:spcBef>
        <a:spcAft>
          <a:spcPct val="0"/>
        </a:spcAft>
        <a:buChar char="•"/>
        <a:defRPr sz="1600" b="0" i="0">
          <a:solidFill>
            <a:schemeClr val="tx1"/>
          </a:solidFill>
          <a:latin typeface="Source Sans Pro Light" panose="020B0403030403020204" pitchFamily="34" charset="0"/>
          <a:ea typeface="Source Sans Pro Light" panose="020B0403030403020204" pitchFamily="34" charset="0"/>
          <a:cs typeface="+mn-cs"/>
        </a:defRPr>
      </a:lvl1pPr>
      <a:lvl2pPr marL="742950" indent="-285750" algn="l" rtl="0" eaLnBrk="1" fontAlgn="base" hangingPunct="1">
        <a:spcBef>
          <a:spcPct val="20000"/>
        </a:spcBef>
        <a:spcAft>
          <a:spcPct val="0"/>
        </a:spcAft>
        <a:buChar char="–"/>
        <a:defRPr sz="1600" b="0" i="0">
          <a:solidFill>
            <a:schemeClr val="tx1"/>
          </a:solidFill>
          <a:latin typeface="Source Sans Pro Light" panose="020B0403030403020204" pitchFamily="34" charset="0"/>
          <a:ea typeface="Source Sans Pro Light" panose="020B0403030403020204" pitchFamily="34" charset="0"/>
          <a:cs typeface="+mn-cs"/>
        </a:defRPr>
      </a:lvl2pPr>
      <a:lvl3pPr marL="1143000" indent="-228600" algn="l" rtl="0" eaLnBrk="1" fontAlgn="base" hangingPunct="1">
        <a:spcBef>
          <a:spcPct val="20000"/>
        </a:spcBef>
        <a:spcAft>
          <a:spcPct val="0"/>
        </a:spcAft>
        <a:buChar char="•"/>
        <a:defRPr sz="1600" b="0" i="0">
          <a:solidFill>
            <a:schemeClr val="tx1"/>
          </a:solidFill>
          <a:latin typeface="Source Sans Pro Light" panose="020B0403030403020204" pitchFamily="34" charset="0"/>
          <a:ea typeface="Source Sans Pro Light" panose="020B0403030403020204" pitchFamily="34" charset="0"/>
          <a:cs typeface="+mn-cs"/>
        </a:defRPr>
      </a:lvl3pPr>
      <a:lvl4pPr marL="1600200" indent="-228600" algn="l" rtl="0" eaLnBrk="1" fontAlgn="base" hangingPunct="1">
        <a:spcBef>
          <a:spcPct val="20000"/>
        </a:spcBef>
        <a:spcAft>
          <a:spcPct val="0"/>
        </a:spcAft>
        <a:buChar char="–"/>
        <a:defRPr sz="1600" b="0" i="0">
          <a:solidFill>
            <a:schemeClr val="tx1"/>
          </a:solidFill>
          <a:latin typeface="Source Sans Pro Light" panose="020B0403030403020204" pitchFamily="34" charset="0"/>
          <a:ea typeface="Source Sans Pro Light" panose="020B0403030403020204" pitchFamily="34" charset="0"/>
          <a:cs typeface="+mn-cs"/>
        </a:defRPr>
      </a:lvl4pPr>
      <a:lvl5pPr marL="2057400" indent="-228600" algn="l" rtl="0" eaLnBrk="1" fontAlgn="base" hangingPunct="1">
        <a:spcBef>
          <a:spcPct val="20000"/>
        </a:spcBef>
        <a:spcAft>
          <a:spcPct val="0"/>
        </a:spcAft>
        <a:buChar char="»"/>
        <a:defRPr sz="1600" b="0" i="0">
          <a:solidFill>
            <a:schemeClr val="tx1"/>
          </a:solidFill>
          <a:latin typeface="Source Sans Pro Light" panose="020B0403030403020204" pitchFamily="34" charset="0"/>
          <a:ea typeface="Source Sans Pro Light" panose="020B0403030403020204" pitchFamily="34" charset="0"/>
          <a:cs typeface="+mn-cs"/>
        </a:defRPr>
      </a:lvl5pPr>
      <a:lvl6pPr marL="2514600" indent="-228600" algn="l" rtl="0" eaLnBrk="1" fontAlgn="base" hangingPunct="1">
        <a:spcBef>
          <a:spcPct val="20000"/>
        </a:spcBef>
        <a:spcAft>
          <a:spcPct val="0"/>
        </a:spcAft>
        <a:buChar char="»"/>
        <a:defRPr sz="2400">
          <a:solidFill>
            <a:schemeClr val="tx1"/>
          </a:solidFill>
          <a:latin typeface="+mn-lt"/>
          <a:ea typeface="Arial" charset="0"/>
          <a:cs typeface="+mn-cs"/>
        </a:defRPr>
      </a:lvl6pPr>
      <a:lvl7pPr marL="2971800" indent="-228600" algn="l" rtl="0" eaLnBrk="1" fontAlgn="base" hangingPunct="1">
        <a:spcBef>
          <a:spcPct val="20000"/>
        </a:spcBef>
        <a:spcAft>
          <a:spcPct val="0"/>
        </a:spcAft>
        <a:buChar char="»"/>
        <a:defRPr sz="2400">
          <a:solidFill>
            <a:schemeClr val="tx1"/>
          </a:solidFill>
          <a:latin typeface="+mn-lt"/>
          <a:ea typeface="Arial" charset="0"/>
          <a:cs typeface="+mn-cs"/>
        </a:defRPr>
      </a:lvl7pPr>
      <a:lvl8pPr marL="3429000" indent="-228600" algn="l" rtl="0" eaLnBrk="1" fontAlgn="base" hangingPunct="1">
        <a:spcBef>
          <a:spcPct val="20000"/>
        </a:spcBef>
        <a:spcAft>
          <a:spcPct val="0"/>
        </a:spcAft>
        <a:buChar char="»"/>
        <a:defRPr sz="2400">
          <a:solidFill>
            <a:schemeClr val="tx1"/>
          </a:solidFill>
          <a:latin typeface="+mn-lt"/>
          <a:ea typeface="Arial" charset="0"/>
          <a:cs typeface="+mn-cs"/>
        </a:defRPr>
      </a:lvl8pPr>
      <a:lvl9pPr marL="3886200" indent="-228600" algn="l" rtl="0" eaLnBrk="1" fontAlgn="base" hangingPunct="1">
        <a:spcBef>
          <a:spcPct val="20000"/>
        </a:spcBef>
        <a:spcAft>
          <a:spcPct val="0"/>
        </a:spcAft>
        <a:buChar char="»"/>
        <a:defRPr sz="24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183_FCC38CD4.xml"/><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184_E2E06A55.xml"/><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17A_377AF88D.xml"/><Relationship Id="rId2" Type="http://schemas.openxmlformats.org/officeDocument/2006/relationships/notesSlide" Target="../notesSlides/notesSlide29.xml"/><Relationship Id="rId1" Type="http://schemas.openxmlformats.org/officeDocument/2006/relationships/slideLayout" Target="../slideLayouts/slideLayout21.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microsoft.com/office/2018/10/relationships/comments" Target="../comments/modernComment_182_66C24FE6.xml"/><Relationship Id="rId2" Type="http://schemas.openxmlformats.org/officeDocument/2006/relationships/notesSlide" Target="../notesSlides/notesSlide43.xml"/><Relationship Id="rId1" Type="http://schemas.openxmlformats.org/officeDocument/2006/relationships/slideLayout" Target="../slideLayouts/slideLayout21.xml"/><Relationship Id="rId4" Type="http://schemas.openxmlformats.org/officeDocument/2006/relationships/image" Target="../media/image26.jpeg"/></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hyperlink" Target="https://www.moneyhelper.org.uk/en/everyday-money/budgeting/budget-planner" TargetMode="External"/><Relationship Id="rId2" Type="http://schemas.openxmlformats.org/officeDocument/2006/relationships/notesSlide" Target="../notesSlides/notesSlide47.xml"/><Relationship Id="rId1" Type="http://schemas.openxmlformats.org/officeDocument/2006/relationships/slideLayout" Target="../slideLayouts/slideLayout21.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8.xml"/><Relationship Id="rId1" Type="http://schemas.openxmlformats.org/officeDocument/2006/relationships/slideLayout" Target="../slideLayouts/slideLayout21.xml"/><Relationship Id="rId5" Type="http://schemas.openxmlformats.org/officeDocument/2006/relationships/image" Target="../media/image33.png"/><Relationship Id="rId4" Type="http://schemas.openxmlformats.org/officeDocument/2006/relationships/hyperlink" Target="https://www.halifax.co.uk/managingyourmoney/50-30-20.html"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9.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1.xml"/><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36.svg"/><Relationship Id="rId4" Type="http://schemas.openxmlformats.org/officeDocument/2006/relationships/image" Target="../media/image35.png"/></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18.xml"/><Relationship Id="rId5" Type="http://schemas.openxmlformats.org/officeDocument/2006/relationships/image" Target="../media/image18.png"/><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3.xml"/><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4.xml"/><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5.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7.xml"/><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34AC7B-1512-244E-B369-DBA18FF93D04}"/>
              </a:ext>
            </a:extLst>
          </p:cNvPr>
          <p:cNvSpPr>
            <a:spLocks noGrp="1"/>
          </p:cNvSpPr>
          <p:nvPr>
            <p:ph type="ctrTitle"/>
          </p:nvPr>
        </p:nvSpPr>
        <p:spPr>
          <a:xfrm>
            <a:off x="0" y="2242800"/>
            <a:ext cx="4695092" cy="2102400"/>
          </a:xfrm>
          <a:solidFill>
            <a:schemeClr val="accent1"/>
          </a:solidFill>
        </p:spPr>
        <p:txBody>
          <a:bodyPr/>
          <a:lstStyle/>
          <a:p>
            <a:r>
              <a:rPr lang="en-GB" sz="3600"/>
              <a:t>Budgeting Essentials Workshop</a:t>
            </a:r>
          </a:p>
        </p:txBody>
      </p:sp>
      <p:sp>
        <p:nvSpPr>
          <p:cNvPr id="7" name="Subtitle 6">
            <a:extLst>
              <a:ext uri="{FF2B5EF4-FFF2-40B4-BE49-F238E27FC236}">
                <a16:creationId xmlns:a16="http://schemas.microsoft.com/office/drawing/2014/main" id="{AC06A6ED-1C21-C386-B152-81C49308F27F}"/>
              </a:ext>
            </a:extLst>
          </p:cNvPr>
          <p:cNvSpPr>
            <a:spLocks noGrp="1"/>
          </p:cNvSpPr>
          <p:nvPr>
            <p:ph type="subTitle" idx="1"/>
          </p:nvPr>
        </p:nvSpPr>
        <p:spPr/>
        <p:txBody>
          <a:bodyPr/>
          <a:lstStyle/>
          <a:p>
            <a:r>
              <a:rPr lang="en-US"/>
              <a:t>Presentation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2968AF2-FE8A-1B31-964C-B388C9619322}"/>
              </a:ext>
            </a:extLst>
          </p:cNvPr>
          <p:cNvSpPr>
            <a:spLocks noGrp="1"/>
          </p:cNvSpPr>
          <p:nvPr>
            <p:ph type="pic" sz="quarter" idx="10"/>
          </p:nvPr>
        </p:nvSpPr>
        <p:spPr/>
        <p:txBody>
          <a:bodyPr/>
          <a:lstStyle/>
          <a:p>
            <a:endParaRPr lang="en-GB"/>
          </a:p>
        </p:txBody>
      </p:sp>
      <p:sp>
        <p:nvSpPr>
          <p:cNvPr id="5" name="Content Placeholder 7">
            <a:extLst>
              <a:ext uri="{FF2B5EF4-FFF2-40B4-BE49-F238E27FC236}">
                <a16:creationId xmlns:a16="http://schemas.microsoft.com/office/drawing/2014/main" id="{9382B94B-BD07-44FA-8466-9A1B96644FAD}"/>
              </a:ext>
            </a:extLst>
          </p:cNvPr>
          <p:cNvSpPr txBox="1">
            <a:spLocks/>
          </p:cNvSpPr>
          <p:nvPr/>
        </p:nvSpPr>
        <p:spPr bwMode="auto">
          <a:xfrm>
            <a:off x="252000" y="1300394"/>
            <a:ext cx="4140000"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gn="ctr"/>
            <a:r>
              <a:rPr lang="en-GB" sz="2400" kern="0">
                <a:latin typeface="Source Sans Pro" panose="020B0503030403020204" pitchFamily="34" charset="0"/>
                <a:ea typeface="Source Sans Pro" panose="020B0503030403020204" pitchFamily="34" charset="0"/>
              </a:rPr>
              <a:t>Why is having a budget important?</a:t>
            </a:r>
          </a:p>
        </p:txBody>
      </p:sp>
      <p:pic>
        <p:nvPicPr>
          <p:cNvPr id="4" name="Picture Placeholder 10">
            <a:extLst>
              <a:ext uri="{FF2B5EF4-FFF2-40B4-BE49-F238E27FC236}">
                <a16:creationId xmlns:a16="http://schemas.microsoft.com/office/drawing/2014/main" id="{DF376AD6-6CA9-5271-3841-69B7B9B0380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11"/>
          <a:stretch/>
        </p:blipFill>
        <p:spPr bwMode="auto">
          <a:xfrm>
            <a:off x="4572000" y="0"/>
            <a:ext cx="4572000" cy="4665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
        <p:nvSpPr>
          <p:cNvPr id="2" name="Content Placeholder 7">
            <a:extLst>
              <a:ext uri="{FF2B5EF4-FFF2-40B4-BE49-F238E27FC236}">
                <a16:creationId xmlns:a16="http://schemas.microsoft.com/office/drawing/2014/main" id="{15A00349-F1F2-37B0-8FAA-39D305A7621A}"/>
              </a:ext>
              <a:ext uri="{C183D7F6-B498-43B3-948B-1728B52AA6E4}">
                <adec:decorative xmlns:adec="http://schemas.microsoft.com/office/drawing/2017/decorative" val="1"/>
              </a:ext>
            </a:extLst>
          </p:cNvPr>
          <p:cNvSpPr txBox="1">
            <a:spLocks/>
          </p:cNvSpPr>
          <p:nvPr/>
        </p:nvSpPr>
        <p:spPr bwMode="auto">
          <a:xfrm>
            <a:off x="627908" y="3478101"/>
            <a:ext cx="3388183"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gn="ctr"/>
            <a:r>
              <a:rPr lang="en-GB" sz="2400" kern="0">
                <a:latin typeface="Source Sans Pro" panose="020B0503030403020204" pitchFamily="34" charset="0"/>
                <a:ea typeface="Source Sans Pro" panose="020B0503030403020204" pitchFamily="34" charset="0"/>
              </a:rPr>
              <a:t>It can help give you control over your money</a:t>
            </a:r>
          </a:p>
        </p:txBody>
      </p:sp>
    </p:spTree>
    <p:extLst>
      <p:ext uri="{BB962C8B-B14F-4D97-AF65-F5344CB8AC3E}">
        <p14:creationId xmlns:p14="http://schemas.microsoft.com/office/powerpoint/2010/main" val="261955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2805336" y="2248585"/>
            <a:ext cx="3533340" cy="590931"/>
          </a:xfrm>
        </p:spPr>
        <p:txBody>
          <a:bodyPr/>
          <a:lstStyle/>
          <a:p>
            <a:pPr algn="ctr"/>
            <a:r>
              <a:rPr lang="en-US" sz="3600"/>
              <a:t>Creating a Budget</a:t>
            </a:r>
          </a:p>
        </p:txBody>
      </p:sp>
    </p:spTree>
    <p:extLst>
      <p:ext uri="{BB962C8B-B14F-4D97-AF65-F5344CB8AC3E}">
        <p14:creationId xmlns:p14="http://schemas.microsoft.com/office/powerpoint/2010/main" val="286187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2423496" y="1304434"/>
            <a:ext cx="4352474" cy="535531"/>
          </a:xfrm>
        </p:spPr>
        <p:txBody>
          <a:bodyPr/>
          <a:lstStyle/>
          <a:p>
            <a:pPr algn="ctr"/>
            <a:r>
              <a:rPr lang="en-US" sz="3200"/>
              <a:t>Working out your budget</a:t>
            </a:r>
          </a:p>
        </p:txBody>
      </p:sp>
      <p:pic>
        <p:nvPicPr>
          <p:cNvPr id="7" name="Picture 6">
            <a:extLst>
              <a:ext uri="{FF2B5EF4-FFF2-40B4-BE49-F238E27FC236}">
                <a16:creationId xmlns:a16="http://schemas.microsoft.com/office/drawing/2014/main" id="{C30F8B0F-A7E1-831D-6483-36EEF6C77554}"/>
              </a:ext>
            </a:extLst>
          </p:cNvPr>
          <p:cNvPicPr>
            <a:picLocks noChangeAspect="1"/>
          </p:cNvPicPr>
          <p:nvPr/>
        </p:nvPicPr>
        <p:blipFill>
          <a:blip r:embed="rId4"/>
          <a:stretch>
            <a:fillRect/>
          </a:stretch>
        </p:blipFill>
        <p:spPr>
          <a:xfrm>
            <a:off x="28935" y="-23148"/>
            <a:ext cx="1876509" cy="335664"/>
          </a:xfrm>
          <a:prstGeom prst="rect">
            <a:avLst/>
          </a:prstGeom>
          <a:effectLst>
            <a:softEdge rad="31750"/>
          </a:effectLst>
        </p:spPr>
      </p:pic>
    </p:spTree>
    <p:extLst>
      <p:ext uri="{BB962C8B-B14F-4D97-AF65-F5344CB8AC3E}">
        <p14:creationId xmlns:p14="http://schemas.microsoft.com/office/powerpoint/2010/main" val="156461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2423496" y="1304434"/>
            <a:ext cx="4352474" cy="535531"/>
          </a:xfrm>
        </p:spPr>
        <p:txBody>
          <a:bodyPr/>
          <a:lstStyle/>
          <a:p>
            <a:pPr algn="ctr"/>
            <a:r>
              <a:rPr lang="en-US" sz="3200"/>
              <a:t>Working out your budget</a:t>
            </a:r>
          </a:p>
        </p:txBody>
      </p:sp>
      <p:sp>
        <p:nvSpPr>
          <p:cNvPr id="3" name="Title 3">
            <a:extLst>
              <a:ext uri="{FF2B5EF4-FFF2-40B4-BE49-F238E27FC236}">
                <a16:creationId xmlns:a16="http://schemas.microsoft.com/office/drawing/2014/main" id="{F0C8040C-0529-4009-8987-85128F72E76E}"/>
              </a:ext>
            </a:extLst>
          </p:cNvPr>
          <p:cNvSpPr txBox="1">
            <a:spLocks/>
          </p:cNvSpPr>
          <p:nvPr/>
        </p:nvSpPr>
        <p:spPr bwMode="auto">
          <a:xfrm>
            <a:off x="1996285" y="2743601"/>
            <a:ext cx="5206875" cy="5355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sp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r>
              <a:rPr lang="en-US" sz="3200" b="1" kern="0">
                <a:latin typeface="Source Sans Pro SemiBold" panose="020B0503030403020204" pitchFamily="34" charset="0"/>
                <a:ea typeface="Source Sans Pro SemiBold" panose="020B0503030403020204" pitchFamily="34" charset="0"/>
              </a:rPr>
              <a:t>Budget = Income - outgoings</a:t>
            </a:r>
          </a:p>
        </p:txBody>
      </p:sp>
      <p:pic>
        <p:nvPicPr>
          <p:cNvPr id="2" name="Picture 1">
            <a:extLst>
              <a:ext uri="{FF2B5EF4-FFF2-40B4-BE49-F238E27FC236}">
                <a16:creationId xmlns:a16="http://schemas.microsoft.com/office/drawing/2014/main" id="{E29AEFFA-4430-CFDF-2E82-4539289CFB19}"/>
              </a:ext>
            </a:extLst>
          </p:cNvPr>
          <p:cNvPicPr>
            <a:picLocks noChangeAspect="1"/>
          </p:cNvPicPr>
          <p:nvPr/>
        </p:nvPicPr>
        <p:blipFill>
          <a:blip r:embed="rId4"/>
          <a:stretch>
            <a:fillRect/>
          </a:stretch>
        </p:blipFill>
        <p:spPr>
          <a:xfrm>
            <a:off x="46300" y="-23148"/>
            <a:ext cx="1830210" cy="318302"/>
          </a:xfrm>
          <a:prstGeom prst="rect">
            <a:avLst/>
          </a:prstGeom>
          <a:effectLst>
            <a:softEdge rad="31750"/>
          </a:effectLst>
        </p:spPr>
      </p:pic>
    </p:spTree>
    <p:extLst>
      <p:ext uri="{BB962C8B-B14F-4D97-AF65-F5344CB8AC3E}">
        <p14:creationId xmlns:p14="http://schemas.microsoft.com/office/powerpoint/2010/main" val="33312242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sitting on a couch holding a dog&#10;&#10;Description automatically generated with medium confidence">
            <a:extLst>
              <a:ext uri="{FF2B5EF4-FFF2-40B4-BE49-F238E27FC236}">
                <a16:creationId xmlns:a16="http://schemas.microsoft.com/office/drawing/2014/main" id="{092C43ED-DA8C-2BC8-274D-437BB720BE4C}"/>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l="68" r="68"/>
          <a:stretch/>
        </p:blipFill>
        <p:spPr/>
      </p:pic>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Income</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792000"/>
            <a:ext cx="4140000" cy="369332"/>
          </a:xfrm>
        </p:spPr>
        <p:txBody>
          <a:bodyPr anchor="t"/>
          <a:lstStyle/>
          <a:p>
            <a:r>
              <a:rPr lang="en-GB" sz="1800"/>
              <a:t>Where does this come from?</a:t>
            </a:r>
          </a:p>
        </p:txBody>
      </p:sp>
      <p:sp>
        <p:nvSpPr>
          <p:cNvPr id="5" name="Content Placeholder 7">
            <a:extLst>
              <a:ext uri="{FF2B5EF4-FFF2-40B4-BE49-F238E27FC236}">
                <a16:creationId xmlns:a16="http://schemas.microsoft.com/office/drawing/2014/main" id="{7091A852-C324-4F31-B38A-5B927A51DF9B}"/>
              </a:ext>
            </a:extLst>
          </p:cNvPr>
          <p:cNvSpPr txBox="1">
            <a:spLocks/>
          </p:cNvSpPr>
          <p:nvPr/>
        </p:nvSpPr>
        <p:spPr bwMode="auto">
          <a:xfrm>
            <a:off x="252000" y="1509184"/>
            <a:ext cx="4140000" cy="23637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defTabSz="450850"/>
            <a:r>
              <a:rPr lang="en-GB" sz="1800" kern="0">
                <a:latin typeface="Source Sans Pro" panose="020B0503030403020204" pitchFamily="34" charset="0"/>
                <a:ea typeface="Source Sans Pro" panose="020B0503030403020204" pitchFamily="34" charset="0"/>
              </a:rPr>
              <a:t>•	Wages</a:t>
            </a:r>
          </a:p>
          <a:p>
            <a:pPr defTabSz="450850"/>
            <a:endParaRPr lang="en-GB" sz="1800" kern="0">
              <a:latin typeface="Source Sans Pro" panose="020B0503030403020204" pitchFamily="34" charset="0"/>
              <a:ea typeface="Source Sans Pro" panose="020B0503030403020204" pitchFamily="34" charset="0"/>
            </a:endParaRPr>
          </a:p>
          <a:p>
            <a:pPr defTabSz="450850"/>
            <a:r>
              <a:rPr lang="en-GB" sz="1800" kern="0">
                <a:latin typeface="Source Sans Pro" panose="020B0503030403020204" pitchFamily="34" charset="0"/>
                <a:ea typeface="Source Sans Pro" panose="020B0503030403020204" pitchFamily="34" charset="0"/>
              </a:rPr>
              <a:t>•	Pension</a:t>
            </a:r>
          </a:p>
          <a:p>
            <a:pPr defTabSz="450850"/>
            <a:endParaRPr lang="en-GB" sz="1800" kern="0">
              <a:latin typeface="Source Sans Pro" panose="020B0503030403020204" pitchFamily="34" charset="0"/>
              <a:ea typeface="Source Sans Pro" panose="020B0503030403020204" pitchFamily="34" charset="0"/>
            </a:endParaRPr>
          </a:p>
          <a:p>
            <a:pPr defTabSz="450850"/>
            <a:r>
              <a:rPr lang="en-GB" sz="1800" kern="0">
                <a:latin typeface="Source Sans Pro" panose="020B0503030403020204" pitchFamily="34" charset="0"/>
                <a:ea typeface="Source Sans Pro" panose="020B0503030403020204" pitchFamily="34" charset="0"/>
              </a:rPr>
              <a:t>•	Benefits</a:t>
            </a:r>
          </a:p>
          <a:p>
            <a:pPr defTabSz="450850"/>
            <a:endParaRPr lang="en-GB" sz="1800" kern="0">
              <a:latin typeface="Source Sans Pro" panose="020B0503030403020204" pitchFamily="34" charset="0"/>
              <a:ea typeface="Source Sans Pro" panose="020B0503030403020204" pitchFamily="34" charset="0"/>
            </a:endParaRPr>
          </a:p>
          <a:p>
            <a:pPr defTabSz="450850"/>
            <a:r>
              <a:rPr lang="en-GB" sz="1800" kern="0">
                <a:latin typeface="Source Sans Pro" panose="020B0503030403020204" pitchFamily="34" charset="0"/>
                <a:ea typeface="Source Sans Pro" panose="020B0503030403020204" pitchFamily="34" charset="0"/>
              </a:rPr>
              <a:t>•	Child maintenance</a:t>
            </a:r>
          </a:p>
        </p:txBody>
      </p:sp>
    </p:spTree>
    <p:extLst>
      <p:ext uri="{BB962C8B-B14F-4D97-AF65-F5344CB8AC3E}">
        <p14:creationId xmlns:p14="http://schemas.microsoft.com/office/powerpoint/2010/main" val="6498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person, indoor, computer, window&#10;&#10;Description automatically generated">
            <a:extLst>
              <a:ext uri="{FF2B5EF4-FFF2-40B4-BE49-F238E27FC236}">
                <a16:creationId xmlns:a16="http://schemas.microsoft.com/office/drawing/2014/main" id="{7F851E26-3FFD-3071-FF34-476F6E41A107}"/>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l="68" r="68"/>
          <a:stretch/>
        </p:blipFill>
        <p:spPr/>
      </p:pic>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Ishan</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792000"/>
            <a:ext cx="4140000" cy="3139321"/>
          </a:xfrm>
        </p:spPr>
        <p:txBody>
          <a:bodyPr anchor="t"/>
          <a:lstStyle/>
          <a:p>
            <a:pPr marL="285750" indent="-285750">
              <a:buFont typeface="Arial" panose="020B0604020202020204" pitchFamily="34" charset="0"/>
              <a:buChar char="•"/>
            </a:pPr>
            <a:r>
              <a:rPr lang="en-GB" sz="1800"/>
              <a:t>Ishan is a delivery driver. He gets paid different amounts each month</a:t>
            </a:r>
          </a:p>
          <a:p>
            <a:pPr marL="285750" indent="-285750">
              <a:buFont typeface="Arial" panose="020B0604020202020204" pitchFamily="34" charset="0"/>
              <a:buChar char="•"/>
            </a:pPr>
            <a:endParaRPr lang="en-GB" sz="1800"/>
          </a:p>
          <a:p>
            <a:pPr marL="285750" indent="-285750">
              <a:buFont typeface="Arial" panose="020B0604020202020204" pitchFamily="34" charset="0"/>
              <a:buChar char="•"/>
            </a:pPr>
            <a:r>
              <a:rPr lang="en-GB" sz="1800"/>
              <a:t>Ishan wants to make a budget to help him manage the family money but doesn't know where to start</a:t>
            </a:r>
          </a:p>
          <a:p>
            <a:endParaRPr lang="en-GB" sz="1800"/>
          </a:p>
          <a:p>
            <a:endParaRPr lang="en-GB" sz="1800"/>
          </a:p>
          <a:p>
            <a:r>
              <a:rPr lang="en-GB" sz="1800"/>
              <a:t>How could Ishan calculate his average monthly income?</a:t>
            </a:r>
          </a:p>
        </p:txBody>
      </p:sp>
    </p:spTree>
    <p:extLst>
      <p:ext uri="{BB962C8B-B14F-4D97-AF65-F5344CB8AC3E}">
        <p14:creationId xmlns:p14="http://schemas.microsoft.com/office/powerpoint/2010/main" val="622893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EDE33-E463-401A-BE81-B2780EF5569D}"/>
              </a:ext>
              <a:ext uri="{C183D7F6-B498-43B3-948B-1728B52AA6E4}">
                <adec:decorative xmlns:adec="http://schemas.microsoft.com/office/drawing/2017/decorative" val="1"/>
              </a:ext>
            </a:extLst>
          </p:cNvPr>
          <p:cNvSpPr>
            <a:spLocks noGrp="1"/>
          </p:cNvSpPr>
          <p:nvPr>
            <p:ph type="title"/>
          </p:nvPr>
        </p:nvSpPr>
        <p:spPr>
          <a:xfrm>
            <a:off x="252000" y="252000"/>
            <a:ext cx="2584362" cy="424732"/>
          </a:xfrm>
        </p:spPr>
        <p:txBody>
          <a:bodyPr/>
          <a:lstStyle/>
          <a:p>
            <a:r>
              <a:rPr lang="en-GB"/>
              <a:t>Ishan's calculations</a:t>
            </a:r>
          </a:p>
        </p:txBody>
      </p:sp>
      <p:graphicFrame>
        <p:nvGraphicFramePr>
          <p:cNvPr id="4" name="Table 4">
            <a:extLst>
              <a:ext uri="{FF2B5EF4-FFF2-40B4-BE49-F238E27FC236}">
                <a16:creationId xmlns:a16="http://schemas.microsoft.com/office/drawing/2014/main" id="{27BC790A-C7B8-4631-BF82-2BCE49673294}"/>
              </a:ext>
              <a:ext uri="{C183D7F6-B498-43B3-948B-1728B52AA6E4}">
                <adec:decorative xmlns:adec="http://schemas.microsoft.com/office/drawing/2017/decorative" val="1"/>
              </a:ext>
            </a:extLst>
          </p:cNvPr>
          <p:cNvGraphicFramePr>
            <a:graphicFrameLocks noGrp="1"/>
          </p:cNvGraphicFramePr>
          <p:nvPr>
            <p:ph idx="1"/>
          </p:nvPr>
        </p:nvGraphicFramePr>
        <p:xfrm>
          <a:off x="455190" y="1181185"/>
          <a:ext cx="3655255" cy="1854200"/>
        </p:xfrm>
        <a:graphic>
          <a:graphicData uri="http://schemas.openxmlformats.org/drawingml/2006/table">
            <a:tbl>
              <a:tblPr firstRow="1" bandRow="1">
                <a:tableStyleId>{5C22544A-7EE6-4342-B048-85BDC9FD1C3A}</a:tableStyleId>
              </a:tblPr>
              <a:tblGrid>
                <a:gridCol w="2263953">
                  <a:extLst>
                    <a:ext uri="{9D8B030D-6E8A-4147-A177-3AD203B41FA5}">
                      <a16:colId xmlns:a16="http://schemas.microsoft.com/office/drawing/2014/main" val="3590413318"/>
                    </a:ext>
                  </a:extLst>
                </a:gridCol>
                <a:gridCol w="1391302">
                  <a:extLst>
                    <a:ext uri="{9D8B030D-6E8A-4147-A177-3AD203B41FA5}">
                      <a16:colId xmlns:a16="http://schemas.microsoft.com/office/drawing/2014/main" val="1693146125"/>
                    </a:ext>
                  </a:extLst>
                </a:gridCol>
              </a:tblGrid>
              <a:tr h="370840">
                <a:tc>
                  <a:txBody>
                    <a:bodyPr/>
                    <a:lstStyle/>
                    <a:p>
                      <a:r>
                        <a:rPr lang="en-GB" b="1" i="0">
                          <a:latin typeface="Lloyds Bank Jack" panose="02000503040000020004" pitchFamily="2" charset="77"/>
                        </a:rPr>
                        <a:t>Date</a:t>
                      </a:r>
                    </a:p>
                  </a:txBody>
                  <a:tcPr/>
                </a:tc>
                <a:tc>
                  <a:txBody>
                    <a:bodyPr/>
                    <a:lstStyle/>
                    <a:p>
                      <a:r>
                        <a:rPr lang="en-GB" b="1" i="0">
                          <a:latin typeface="Lloyds Bank Jack" panose="02000503040000020004" pitchFamily="2" charset="77"/>
                        </a:rPr>
                        <a:t>Income in £</a:t>
                      </a:r>
                    </a:p>
                  </a:txBody>
                  <a:tcPr/>
                </a:tc>
                <a:extLst>
                  <a:ext uri="{0D108BD9-81ED-4DB2-BD59-A6C34878D82A}">
                    <a16:rowId xmlns:a16="http://schemas.microsoft.com/office/drawing/2014/main" val="561212929"/>
                  </a:ext>
                </a:extLst>
              </a:tr>
              <a:tr h="370840">
                <a:tc>
                  <a:txBody>
                    <a:bodyPr/>
                    <a:lstStyle/>
                    <a:p>
                      <a:r>
                        <a:rPr lang="en-GB" b="0" i="0">
                          <a:latin typeface="Lloyds Bank Jack" panose="02000503040000020004" pitchFamily="2" charset="77"/>
                        </a:rPr>
                        <a:t>January</a:t>
                      </a:r>
                    </a:p>
                  </a:txBody>
                  <a:tcPr/>
                </a:tc>
                <a:tc>
                  <a:txBody>
                    <a:bodyPr/>
                    <a:lstStyle/>
                    <a:p>
                      <a:r>
                        <a:rPr lang="en-GB" b="0" i="0">
                          <a:latin typeface="Lloyds Bank Jack" panose="02000503040000020004" pitchFamily="2" charset="77"/>
                        </a:rPr>
                        <a:t>800</a:t>
                      </a:r>
                    </a:p>
                  </a:txBody>
                  <a:tcPr/>
                </a:tc>
                <a:extLst>
                  <a:ext uri="{0D108BD9-81ED-4DB2-BD59-A6C34878D82A}">
                    <a16:rowId xmlns:a16="http://schemas.microsoft.com/office/drawing/2014/main" val="1910332911"/>
                  </a:ext>
                </a:extLst>
              </a:tr>
              <a:tr h="370840">
                <a:tc>
                  <a:txBody>
                    <a:bodyPr/>
                    <a:lstStyle/>
                    <a:p>
                      <a:r>
                        <a:rPr lang="en-GB" b="0" i="0">
                          <a:latin typeface="Lloyds Bank Jack" panose="02000503040000020004" pitchFamily="2" charset="77"/>
                        </a:rPr>
                        <a:t>February</a:t>
                      </a:r>
                    </a:p>
                  </a:txBody>
                  <a:tcPr/>
                </a:tc>
                <a:tc>
                  <a:txBody>
                    <a:bodyPr/>
                    <a:lstStyle/>
                    <a:p>
                      <a:r>
                        <a:rPr lang="en-GB" b="0" i="0">
                          <a:latin typeface="Lloyds Bank Jack" panose="02000503040000020004" pitchFamily="2" charset="77"/>
                        </a:rPr>
                        <a:t>1,500</a:t>
                      </a:r>
                    </a:p>
                  </a:txBody>
                  <a:tcPr/>
                </a:tc>
                <a:extLst>
                  <a:ext uri="{0D108BD9-81ED-4DB2-BD59-A6C34878D82A}">
                    <a16:rowId xmlns:a16="http://schemas.microsoft.com/office/drawing/2014/main" val="296981766"/>
                  </a:ext>
                </a:extLst>
              </a:tr>
              <a:tr h="370840">
                <a:tc>
                  <a:txBody>
                    <a:bodyPr/>
                    <a:lstStyle/>
                    <a:p>
                      <a:r>
                        <a:rPr lang="en-GB" b="0" i="0">
                          <a:latin typeface="Lloyds Bank Jack" panose="02000503040000020004" pitchFamily="2" charset="77"/>
                        </a:rPr>
                        <a:t>March</a:t>
                      </a:r>
                    </a:p>
                  </a:txBody>
                  <a:tcPr/>
                </a:tc>
                <a:tc>
                  <a:txBody>
                    <a:bodyPr/>
                    <a:lstStyle/>
                    <a:p>
                      <a:r>
                        <a:rPr lang="en-GB" b="0" i="0">
                          <a:latin typeface="Lloyds Bank Jack" panose="02000503040000020004" pitchFamily="2" charset="77"/>
                        </a:rPr>
                        <a:t>1,000</a:t>
                      </a:r>
                    </a:p>
                  </a:txBody>
                  <a:tcPr/>
                </a:tc>
                <a:extLst>
                  <a:ext uri="{0D108BD9-81ED-4DB2-BD59-A6C34878D82A}">
                    <a16:rowId xmlns:a16="http://schemas.microsoft.com/office/drawing/2014/main" val="4025664440"/>
                  </a:ext>
                </a:extLst>
              </a:tr>
              <a:tr h="370840">
                <a:tc>
                  <a:txBody>
                    <a:bodyPr/>
                    <a:lstStyle/>
                    <a:p>
                      <a:r>
                        <a:rPr lang="en-GB" b="1" i="0">
                          <a:latin typeface="Lloyds Bank Jack" panose="02000503040000020004" pitchFamily="2" charset="77"/>
                        </a:rPr>
                        <a:t>Total of all 3 months</a:t>
                      </a:r>
                    </a:p>
                  </a:txBody>
                  <a:tcPr/>
                </a:tc>
                <a:tc>
                  <a:txBody>
                    <a:bodyPr/>
                    <a:lstStyle/>
                    <a:p>
                      <a:r>
                        <a:rPr lang="en-GB" b="1" i="0">
                          <a:latin typeface="Lloyds Bank Jack" panose="02000503040000020004" pitchFamily="2" charset="77"/>
                        </a:rPr>
                        <a:t>3,300</a:t>
                      </a:r>
                    </a:p>
                  </a:txBody>
                  <a:tcPr/>
                </a:tc>
                <a:extLst>
                  <a:ext uri="{0D108BD9-81ED-4DB2-BD59-A6C34878D82A}">
                    <a16:rowId xmlns:a16="http://schemas.microsoft.com/office/drawing/2014/main" val="2927982100"/>
                  </a:ext>
                </a:extLst>
              </a:tr>
            </a:tbl>
          </a:graphicData>
        </a:graphic>
      </p:graphicFrame>
    </p:spTree>
    <p:extLst>
      <p:ext uri="{BB962C8B-B14F-4D97-AF65-F5344CB8AC3E}">
        <p14:creationId xmlns:p14="http://schemas.microsoft.com/office/powerpoint/2010/main" val="1907187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EDE33-E463-401A-BE81-B2780EF5569D}"/>
              </a:ext>
              <a:ext uri="{C183D7F6-B498-43B3-948B-1728B52AA6E4}">
                <adec:decorative xmlns:adec="http://schemas.microsoft.com/office/drawing/2017/decorative" val="1"/>
              </a:ext>
            </a:extLst>
          </p:cNvPr>
          <p:cNvSpPr>
            <a:spLocks noGrp="1"/>
          </p:cNvSpPr>
          <p:nvPr>
            <p:ph type="title"/>
          </p:nvPr>
        </p:nvSpPr>
        <p:spPr>
          <a:xfrm>
            <a:off x="252000" y="252000"/>
            <a:ext cx="2584362" cy="424732"/>
          </a:xfrm>
        </p:spPr>
        <p:txBody>
          <a:bodyPr/>
          <a:lstStyle/>
          <a:p>
            <a:r>
              <a:rPr lang="en-GB"/>
              <a:t>Ishan's calculations</a:t>
            </a:r>
          </a:p>
        </p:txBody>
      </p:sp>
      <p:graphicFrame>
        <p:nvGraphicFramePr>
          <p:cNvPr id="4" name="Table 4">
            <a:extLst>
              <a:ext uri="{FF2B5EF4-FFF2-40B4-BE49-F238E27FC236}">
                <a16:creationId xmlns:a16="http://schemas.microsoft.com/office/drawing/2014/main" id="{27BC790A-C7B8-4631-BF82-2BCE49673294}"/>
              </a:ext>
              <a:ext uri="{C183D7F6-B498-43B3-948B-1728B52AA6E4}">
                <adec:decorative xmlns:adec="http://schemas.microsoft.com/office/drawing/2017/decorative" val="1"/>
              </a:ext>
            </a:extLst>
          </p:cNvPr>
          <p:cNvGraphicFramePr>
            <a:graphicFrameLocks noGrp="1"/>
          </p:cNvGraphicFramePr>
          <p:nvPr>
            <p:ph idx="1"/>
          </p:nvPr>
        </p:nvGraphicFramePr>
        <p:xfrm>
          <a:off x="455190" y="1181185"/>
          <a:ext cx="3655255" cy="1854200"/>
        </p:xfrm>
        <a:graphic>
          <a:graphicData uri="http://schemas.openxmlformats.org/drawingml/2006/table">
            <a:tbl>
              <a:tblPr firstRow="1" bandRow="1">
                <a:tableStyleId>{5C22544A-7EE6-4342-B048-85BDC9FD1C3A}</a:tableStyleId>
              </a:tblPr>
              <a:tblGrid>
                <a:gridCol w="2263953">
                  <a:extLst>
                    <a:ext uri="{9D8B030D-6E8A-4147-A177-3AD203B41FA5}">
                      <a16:colId xmlns:a16="http://schemas.microsoft.com/office/drawing/2014/main" val="3590413318"/>
                    </a:ext>
                  </a:extLst>
                </a:gridCol>
                <a:gridCol w="1391302">
                  <a:extLst>
                    <a:ext uri="{9D8B030D-6E8A-4147-A177-3AD203B41FA5}">
                      <a16:colId xmlns:a16="http://schemas.microsoft.com/office/drawing/2014/main" val="1693146125"/>
                    </a:ext>
                  </a:extLst>
                </a:gridCol>
              </a:tblGrid>
              <a:tr h="370840">
                <a:tc>
                  <a:txBody>
                    <a:bodyPr/>
                    <a:lstStyle/>
                    <a:p>
                      <a:r>
                        <a:rPr lang="en-GB" b="1" i="0">
                          <a:latin typeface="Lloyds Bank Jack" panose="02000503040000020004" pitchFamily="2" charset="77"/>
                        </a:rPr>
                        <a:t>Date</a:t>
                      </a:r>
                    </a:p>
                  </a:txBody>
                  <a:tcPr/>
                </a:tc>
                <a:tc>
                  <a:txBody>
                    <a:bodyPr/>
                    <a:lstStyle/>
                    <a:p>
                      <a:r>
                        <a:rPr lang="en-GB" b="1" i="0">
                          <a:latin typeface="Lloyds Bank Jack" panose="02000503040000020004" pitchFamily="2" charset="77"/>
                        </a:rPr>
                        <a:t>Income in £</a:t>
                      </a:r>
                    </a:p>
                  </a:txBody>
                  <a:tcPr/>
                </a:tc>
                <a:extLst>
                  <a:ext uri="{0D108BD9-81ED-4DB2-BD59-A6C34878D82A}">
                    <a16:rowId xmlns:a16="http://schemas.microsoft.com/office/drawing/2014/main" val="561212929"/>
                  </a:ext>
                </a:extLst>
              </a:tr>
              <a:tr h="370840">
                <a:tc>
                  <a:txBody>
                    <a:bodyPr/>
                    <a:lstStyle/>
                    <a:p>
                      <a:r>
                        <a:rPr lang="en-GB" b="0" i="0">
                          <a:latin typeface="Lloyds Bank Jack" panose="02000503040000020004" pitchFamily="2" charset="77"/>
                        </a:rPr>
                        <a:t>January</a:t>
                      </a:r>
                    </a:p>
                  </a:txBody>
                  <a:tcPr/>
                </a:tc>
                <a:tc>
                  <a:txBody>
                    <a:bodyPr/>
                    <a:lstStyle/>
                    <a:p>
                      <a:r>
                        <a:rPr lang="en-GB" b="0" i="0">
                          <a:latin typeface="Lloyds Bank Jack" panose="02000503040000020004" pitchFamily="2" charset="77"/>
                        </a:rPr>
                        <a:t>800</a:t>
                      </a:r>
                    </a:p>
                  </a:txBody>
                  <a:tcPr/>
                </a:tc>
                <a:extLst>
                  <a:ext uri="{0D108BD9-81ED-4DB2-BD59-A6C34878D82A}">
                    <a16:rowId xmlns:a16="http://schemas.microsoft.com/office/drawing/2014/main" val="1910332911"/>
                  </a:ext>
                </a:extLst>
              </a:tr>
              <a:tr h="370840">
                <a:tc>
                  <a:txBody>
                    <a:bodyPr/>
                    <a:lstStyle/>
                    <a:p>
                      <a:r>
                        <a:rPr lang="en-GB" b="0" i="0">
                          <a:latin typeface="Lloyds Bank Jack" panose="02000503040000020004" pitchFamily="2" charset="77"/>
                        </a:rPr>
                        <a:t>February</a:t>
                      </a:r>
                    </a:p>
                  </a:txBody>
                  <a:tcPr/>
                </a:tc>
                <a:tc>
                  <a:txBody>
                    <a:bodyPr/>
                    <a:lstStyle/>
                    <a:p>
                      <a:r>
                        <a:rPr lang="en-GB" b="0" i="0">
                          <a:latin typeface="Lloyds Bank Jack" panose="02000503040000020004" pitchFamily="2" charset="77"/>
                        </a:rPr>
                        <a:t>1,500</a:t>
                      </a:r>
                    </a:p>
                  </a:txBody>
                  <a:tcPr/>
                </a:tc>
                <a:extLst>
                  <a:ext uri="{0D108BD9-81ED-4DB2-BD59-A6C34878D82A}">
                    <a16:rowId xmlns:a16="http://schemas.microsoft.com/office/drawing/2014/main" val="296981766"/>
                  </a:ext>
                </a:extLst>
              </a:tr>
              <a:tr h="370840">
                <a:tc>
                  <a:txBody>
                    <a:bodyPr/>
                    <a:lstStyle/>
                    <a:p>
                      <a:r>
                        <a:rPr lang="en-GB" b="0" i="0">
                          <a:latin typeface="Lloyds Bank Jack" panose="02000503040000020004" pitchFamily="2" charset="77"/>
                        </a:rPr>
                        <a:t>March</a:t>
                      </a:r>
                    </a:p>
                  </a:txBody>
                  <a:tcPr/>
                </a:tc>
                <a:tc>
                  <a:txBody>
                    <a:bodyPr/>
                    <a:lstStyle/>
                    <a:p>
                      <a:r>
                        <a:rPr lang="en-GB" b="0" i="0">
                          <a:latin typeface="Lloyds Bank Jack" panose="02000503040000020004" pitchFamily="2" charset="77"/>
                        </a:rPr>
                        <a:t>1,000</a:t>
                      </a:r>
                    </a:p>
                  </a:txBody>
                  <a:tcPr/>
                </a:tc>
                <a:extLst>
                  <a:ext uri="{0D108BD9-81ED-4DB2-BD59-A6C34878D82A}">
                    <a16:rowId xmlns:a16="http://schemas.microsoft.com/office/drawing/2014/main" val="4025664440"/>
                  </a:ext>
                </a:extLst>
              </a:tr>
              <a:tr h="370840">
                <a:tc>
                  <a:txBody>
                    <a:bodyPr/>
                    <a:lstStyle/>
                    <a:p>
                      <a:r>
                        <a:rPr lang="en-GB" b="1" i="0">
                          <a:latin typeface="Lloyds Bank Jack" panose="02000503040000020004" pitchFamily="2" charset="77"/>
                        </a:rPr>
                        <a:t>Total of all 3 months</a:t>
                      </a:r>
                    </a:p>
                  </a:txBody>
                  <a:tcPr/>
                </a:tc>
                <a:tc>
                  <a:txBody>
                    <a:bodyPr/>
                    <a:lstStyle/>
                    <a:p>
                      <a:r>
                        <a:rPr lang="en-GB" b="1" i="0">
                          <a:latin typeface="Lloyds Bank Jack" panose="02000503040000020004" pitchFamily="2" charset="77"/>
                        </a:rPr>
                        <a:t>3,300</a:t>
                      </a:r>
                    </a:p>
                  </a:txBody>
                  <a:tcPr/>
                </a:tc>
                <a:extLst>
                  <a:ext uri="{0D108BD9-81ED-4DB2-BD59-A6C34878D82A}">
                    <a16:rowId xmlns:a16="http://schemas.microsoft.com/office/drawing/2014/main" val="2927982100"/>
                  </a:ext>
                </a:extLst>
              </a:tr>
            </a:tbl>
          </a:graphicData>
        </a:graphic>
      </p:graphicFrame>
      <p:graphicFrame>
        <p:nvGraphicFramePr>
          <p:cNvPr id="6" name="Table 4">
            <a:extLst>
              <a:ext uri="{FF2B5EF4-FFF2-40B4-BE49-F238E27FC236}">
                <a16:creationId xmlns:a16="http://schemas.microsoft.com/office/drawing/2014/main" id="{F1412093-4E44-409F-965F-882A79480EB8}"/>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969223280"/>
              </p:ext>
            </p:extLst>
          </p:nvPr>
        </p:nvGraphicFramePr>
        <p:xfrm>
          <a:off x="4383718" y="1181184"/>
          <a:ext cx="4439772" cy="1854200"/>
        </p:xfrm>
        <a:graphic>
          <a:graphicData uri="http://schemas.openxmlformats.org/drawingml/2006/table">
            <a:tbl>
              <a:tblPr firstRow="1" bandRow="1">
                <a:tableStyleId>{5C22544A-7EE6-4342-B048-85BDC9FD1C3A}</a:tableStyleId>
              </a:tblPr>
              <a:tblGrid>
                <a:gridCol w="2398845">
                  <a:extLst>
                    <a:ext uri="{9D8B030D-6E8A-4147-A177-3AD203B41FA5}">
                      <a16:colId xmlns:a16="http://schemas.microsoft.com/office/drawing/2014/main" val="3590413318"/>
                    </a:ext>
                  </a:extLst>
                </a:gridCol>
                <a:gridCol w="2040927">
                  <a:extLst>
                    <a:ext uri="{9D8B030D-6E8A-4147-A177-3AD203B41FA5}">
                      <a16:colId xmlns:a16="http://schemas.microsoft.com/office/drawing/2014/main" val="1693146125"/>
                    </a:ext>
                  </a:extLst>
                </a:gridCol>
              </a:tblGrid>
              <a:tr h="392338">
                <a:tc>
                  <a:txBody>
                    <a:bodyPr/>
                    <a:lstStyle/>
                    <a:p>
                      <a:r>
                        <a:rPr lang="en-GB" b="1" i="0">
                          <a:latin typeface="Lloyds Bank Jack" panose="02000503040000020004" pitchFamily="2" charset="77"/>
                        </a:rPr>
                        <a:t>Date</a:t>
                      </a:r>
                    </a:p>
                  </a:txBody>
                  <a:tcPr/>
                </a:tc>
                <a:tc>
                  <a:txBody>
                    <a:bodyPr/>
                    <a:lstStyle/>
                    <a:p>
                      <a:r>
                        <a:rPr lang="en-GB" b="1" i="0">
                          <a:latin typeface="Lloyds Bank Jack" panose="02000503040000020004" pitchFamily="2" charset="77"/>
                        </a:rPr>
                        <a:t>Income in £</a:t>
                      </a:r>
                    </a:p>
                  </a:txBody>
                  <a:tcPr/>
                </a:tc>
                <a:extLst>
                  <a:ext uri="{0D108BD9-81ED-4DB2-BD59-A6C34878D82A}">
                    <a16:rowId xmlns:a16="http://schemas.microsoft.com/office/drawing/2014/main" val="561212929"/>
                  </a:ext>
                </a:extLst>
              </a:tr>
              <a:tr h="392338">
                <a:tc>
                  <a:txBody>
                    <a:bodyPr/>
                    <a:lstStyle/>
                    <a:p>
                      <a:r>
                        <a:rPr lang="en-GB" b="0" i="0">
                          <a:latin typeface="Lloyds Bank Jack" panose="02000503040000020004" pitchFamily="2" charset="77"/>
                        </a:rPr>
                        <a:t>Total of all 3 months</a:t>
                      </a:r>
                    </a:p>
                  </a:txBody>
                  <a:tcPr/>
                </a:tc>
                <a:tc>
                  <a:txBody>
                    <a:bodyPr/>
                    <a:lstStyle/>
                    <a:p>
                      <a:r>
                        <a:rPr lang="en-GB" b="0" i="0">
                          <a:latin typeface="Lloyds Bank Jack" panose="02000503040000020004" pitchFamily="2" charset="77"/>
                        </a:rPr>
                        <a:t>3,300</a:t>
                      </a:r>
                    </a:p>
                  </a:txBody>
                  <a:tcPr/>
                </a:tc>
                <a:extLst>
                  <a:ext uri="{0D108BD9-81ED-4DB2-BD59-A6C34878D82A}">
                    <a16:rowId xmlns:a16="http://schemas.microsoft.com/office/drawing/2014/main" val="2927982100"/>
                  </a:ext>
                </a:extLst>
              </a:tr>
              <a:tr h="677186">
                <a:tc>
                  <a:txBody>
                    <a:bodyPr/>
                    <a:lstStyle/>
                    <a:p>
                      <a:r>
                        <a:rPr lang="en-GB" b="0" i="0">
                          <a:latin typeface="Lloyds Bank Jack" panose="02000503040000020004" pitchFamily="2" charset="77"/>
                        </a:rPr>
                        <a:t>Divide that by the number of months (3)</a:t>
                      </a:r>
                    </a:p>
                  </a:txBody>
                  <a:tcPr/>
                </a:tc>
                <a:tc>
                  <a:txBody>
                    <a:bodyPr/>
                    <a:lstStyle/>
                    <a:p>
                      <a:r>
                        <a:rPr lang="en-GB" b="0" i="0">
                          <a:latin typeface="Lloyds Bank Jack" panose="02000503040000020004" pitchFamily="2" charset="77"/>
                        </a:rPr>
                        <a:t>3,300 / 3</a:t>
                      </a:r>
                    </a:p>
                  </a:txBody>
                  <a:tcPr/>
                </a:tc>
                <a:extLst>
                  <a:ext uri="{0D108BD9-81ED-4DB2-BD59-A6C34878D82A}">
                    <a16:rowId xmlns:a16="http://schemas.microsoft.com/office/drawing/2014/main" val="3845525556"/>
                  </a:ext>
                </a:extLst>
              </a:tr>
              <a:tr h="392338">
                <a:tc>
                  <a:txBody>
                    <a:bodyPr/>
                    <a:lstStyle/>
                    <a:p>
                      <a:r>
                        <a:rPr lang="en-GB" b="1" i="0">
                          <a:latin typeface="Lloyds Bank Jack" panose="02000503040000020004" pitchFamily="2" charset="77"/>
                        </a:rPr>
                        <a:t>Average</a:t>
                      </a:r>
                    </a:p>
                  </a:txBody>
                  <a:tcPr/>
                </a:tc>
                <a:tc>
                  <a:txBody>
                    <a:bodyPr/>
                    <a:lstStyle/>
                    <a:p>
                      <a:r>
                        <a:rPr lang="en-GB" b="1" i="0">
                          <a:latin typeface="Lloyds Bank Jack" panose="02000503040000020004" pitchFamily="2" charset="77"/>
                        </a:rPr>
                        <a:t>1,100</a:t>
                      </a:r>
                    </a:p>
                  </a:txBody>
                  <a:tcPr/>
                </a:tc>
                <a:extLst>
                  <a:ext uri="{0D108BD9-81ED-4DB2-BD59-A6C34878D82A}">
                    <a16:rowId xmlns:a16="http://schemas.microsoft.com/office/drawing/2014/main" val="3328247136"/>
                  </a:ext>
                </a:extLst>
              </a:tr>
            </a:tbl>
          </a:graphicData>
        </a:graphic>
      </p:graphicFrame>
    </p:spTree>
    <p:extLst>
      <p:ext uri="{BB962C8B-B14F-4D97-AF65-F5344CB8AC3E}">
        <p14:creationId xmlns:p14="http://schemas.microsoft.com/office/powerpoint/2010/main" val="4240674004"/>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EDE33-E463-401A-BE81-B2780EF5569D}"/>
              </a:ext>
              <a:ext uri="{C183D7F6-B498-43B3-948B-1728B52AA6E4}">
                <adec:decorative xmlns:adec="http://schemas.microsoft.com/office/drawing/2017/decorative" val="1"/>
              </a:ext>
            </a:extLst>
          </p:cNvPr>
          <p:cNvSpPr>
            <a:spLocks noGrp="1"/>
          </p:cNvSpPr>
          <p:nvPr>
            <p:ph type="title"/>
          </p:nvPr>
        </p:nvSpPr>
        <p:spPr>
          <a:xfrm>
            <a:off x="252000" y="252000"/>
            <a:ext cx="2584362" cy="424732"/>
          </a:xfrm>
        </p:spPr>
        <p:txBody>
          <a:bodyPr/>
          <a:lstStyle/>
          <a:p>
            <a:r>
              <a:rPr lang="en-GB"/>
              <a:t>Ishan's calculations</a:t>
            </a:r>
          </a:p>
        </p:txBody>
      </p:sp>
      <p:graphicFrame>
        <p:nvGraphicFramePr>
          <p:cNvPr id="4" name="Table 4">
            <a:extLst>
              <a:ext uri="{FF2B5EF4-FFF2-40B4-BE49-F238E27FC236}">
                <a16:creationId xmlns:a16="http://schemas.microsoft.com/office/drawing/2014/main" id="{27BC790A-C7B8-4631-BF82-2BCE49673294}"/>
              </a:ext>
              <a:ext uri="{C183D7F6-B498-43B3-948B-1728B52AA6E4}">
                <adec:decorative xmlns:adec="http://schemas.microsoft.com/office/drawing/2017/decorative" val="1"/>
              </a:ext>
            </a:extLst>
          </p:cNvPr>
          <p:cNvGraphicFramePr>
            <a:graphicFrameLocks noGrp="1"/>
          </p:cNvGraphicFramePr>
          <p:nvPr>
            <p:ph idx="1"/>
          </p:nvPr>
        </p:nvGraphicFramePr>
        <p:xfrm>
          <a:off x="455190" y="1181185"/>
          <a:ext cx="3655255" cy="1854200"/>
        </p:xfrm>
        <a:graphic>
          <a:graphicData uri="http://schemas.openxmlformats.org/drawingml/2006/table">
            <a:tbl>
              <a:tblPr firstRow="1" bandRow="1">
                <a:tableStyleId>{5C22544A-7EE6-4342-B048-85BDC9FD1C3A}</a:tableStyleId>
              </a:tblPr>
              <a:tblGrid>
                <a:gridCol w="2263953">
                  <a:extLst>
                    <a:ext uri="{9D8B030D-6E8A-4147-A177-3AD203B41FA5}">
                      <a16:colId xmlns:a16="http://schemas.microsoft.com/office/drawing/2014/main" val="3590413318"/>
                    </a:ext>
                  </a:extLst>
                </a:gridCol>
                <a:gridCol w="1391302">
                  <a:extLst>
                    <a:ext uri="{9D8B030D-6E8A-4147-A177-3AD203B41FA5}">
                      <a16:colId xmlns:a16="http://schemas.microsoft.com/office/drawing/2014/main" val="1693146125"/>
                    </a:ext>
                  </a:extLst>
                </a:gridCol>
              </a:tblGrid>
              <a:tr h="370840">
                <a:tc>
                  <a:txBody>
                    <a:bodyPr/>
                    <a:lstStyle/>
                    <a:p>
                      <a:r>
                        <a:rPr lang="en-GB" b="1" i="0">
                          <a:latin typeface="Lloyds Bank Jack" panose="02000503040000020004" pitchFamily="2" charset="77"/>
                        </a:rPr>
                        <a:t>Date</a:t>
                      </a:r>
                    </a:p>
                  </a:txBody>
                  <a:tcPr/>
                </a:tc>
                <a:tc>
                  <a:txBody>
                    <a:bodyPr/>
                    <a:lstStyle/>
                    <a:p>
                      <a:r>
                        <a:rPr lang="en-GB" b="1" i="0">
                          <a:latin typeface="Lloyds Bank Jack" panose="02000503040000020004" pitchFamily="2" charset="77"/>
                        </a:rPr>
                        <a:t>Income in £</a:t>
                      </a:r>
                    </a:p>
                  </a:txBody>
                  <a:tcPr/>
                </a:tc>
                <a:extLst>
                  <a:ext uri="{0D108BD9-81ED-4DB2-BD59-A6C34878D82A}">
                    <a16:rowId xmlns:a16="http://schemas.microsoft.com/office/drawing/2014/main" val="561212929"/>
                  </a:ext>
                </a:extLst>
              </a:tr>
              <a:tr h="370840">
                <a:tc>
                  <a:txBody>
                    <a:bodyPr/>
                    <a:lstStyle/>
                    <a:p>
                      <a:r>
                        <a:rPr lang="en-GB" b="0" i="0">
                          <a:latin typeface="Lloyds Bank Jack" panose="02000503040000020004" pitchFamily="2" charset="77"/>
                        </a:rPr>
                        <a:t>January</a:t>
                      </a:r>
                    </a:p>
                  </a:txBody>
                  <a:tcPr/>
                </a:tc>
                <a:tc>
                  <a:txBody>
                    <a:bodyPr/>
                    <a:lstStyle/>
                    <a:p>
                      <a:r>
                        <a:rPr lang="en-GB" b="0" i="0">
                          <a:latin typeface="Lloyds Bank Jack" panose="02000503040000020004" pitchFamily="2" charset="77"/>
                        </a:rPr>
                        <a:t>800</a:t>
                      </a:r>
                    </a:p>
                  </a:txBody>
                  <a:tcPr/>
                </a:tc>
                <a:extLst>
                  <a:ext uri="{0D108BD9-81ED-4DB2-BD59-A6C34878D82A}">
                    <a16:rowId xmlns:a16="http://schemas.microsoft.com/office/drawing/2014/main" val="1910332911"/>
                  </a:ext>
                </a:extLst>
              </a:tr>
              <a:tr h="370840">
                <a:tc>
                  <a:txBody>
                    <a:bodyPr/>
                    <a:lstStyle/>
                    <a:p>
                      <a:r>
                        <a:rPr lang="en-GB" b="0" i="0">
                          <a:latin typeface="Lloyds Bank Jack" panose="02000503040000020004" pitchFamily="2" charset="77"/>
                        </a:rPr>
                        <a:t>February</a:t>
                      </a:r>
                    </a:p>
                  </a:txBody>
                  <a:tcPr/>
                </a:tc>
                <a:tc>
                  <a:txBody>
                    <a:bodyPr/>
                    <a:lstStyle/>
                    <a:p>
                      <a:r>
                        <a:rPr lang="en-GB" b="0" i="0">
                          <a:latin typeface="Lloyds Bank Jack" panose="02000503040000020004" pitchFamily="2" charset="77"/>
                        </a:rPr>
                        <a:t>1,500</a:t>
                      </a:r>
                    </a:p>
                  </a:txBody>
                  <a:tcPr/>
                </a:tc>
                <a:extLst>
                  <a:ext uri="{0D108BD9-81ED-4DB2-BD59-A6C34878D82A}">
                    <a16:rowId xmlns:a16="http://schemas.microsoft.com/office/drawing/2014/main" val="296981766"/>
                  </a:ext>
                </a:extLst>
              </a:tr>
              <a:tr h="370840">
                <a:tc>
                  <a:txBody>
                    <a:bodyPr/>
                    <a:lstStyle/>
                    <a:p>
                      <a:r>
                        <a:rPr lang="en-GB" b="0" i="0">
                          <a:latin typeface="Lloyds Bank Jack" panose="02000503040000020004" pitchFamily="2" charset="77"/>
                        </a:rPr>
                        <a:t>March</a:t>
                      </a:r>
                    </a:p>
                  </a:txBody>
                  <a:tcPr/>
                </a:tc>
                <a:tc>
                  <a:txBody>
                    <a:bodyPr/>
                    <a:lstStyle/>
                    <a:p>
                      <a:r>
                        <a:rPr lang="en-GB" b="0" i="0">
                          <a:latin typeface="Lloyds Bank Jack" panose="02000503040000020004" pitchFamily="2" charset="77"/>
                        </a:rPr>
                        <a:t>1,000</a:t>
                      </a:r>
                    </a:p>
                  </a:txBody>
                  <a:tcPr/>
                </a:tc>
                <a:extLst>
                  <a:ext uri="{0D108BD9-81ED-4DB2-BD59-A6C34878D82A}">
                    <a16:rowId xmlns:a16="http://schemas.microsoft.com/office/drawing/2014/main" val="4025664440"/>
                  </a:ext>
                </a:extLst>
              </a:tr>
              <a:tr h="370840">
                <a:tc>
                  <a:txBody>
                    <a:bodyPr/>
                    <a:lstStyle/>
                    <a:p>
                      <a:r>
                        <a:rPr lang="en-GB" b="1" i="0">
                          <a:latin typeface="Lloyds Bank Jack" panose="02000503040000020004" pitchFamily="2" charset="77"/>
                        </a:rPr>
                        <a:t>Total of all 3 months</a:t>
                      </a:r>
                    </a:p>
                  </a:txBody>
                  <a:tcPr/>
                </a:tc>
                <a:tc>
                  <a:txBody>
                    <a:bodyPr/>
                    <a:lstStyle/>
                    <a:p>
                      <a:r>
                        <a:rPr lang="en-GB" b="1" i="0">
                          <a:latin typeface="Lloyds Bank Jack" panose="02000503040000020004" pitchFamily="2" charset="77"/>
                        </a:rPr>
                        <a:t>3,300</a:t>
                      </a:r>
                    </a:p>
                  </a:txBody>
                  <a:tcPr/>
                </a:tc>
                <a:extLst>
                  <a:ext uri="{0D108BD9-81ED-4DB2-BD59-A6C34878D82A}">
                    <a16:rowId xmlns:a16="http://schemas.microsoft.com/office/drawing/2014/main" val="2927982100"/>
                  </a:ext>
                </a:extLst>
              </a:tr>
            </a:tbl>
          </a:graphicData>
        </a:graphic>
      </p:graphicFrame>
      <p:sp>
        <p:nvSpPr>
          <p:cNvPr id="5" name="TextBox 4">
            <a:extLst>
              <a:ext uri="{FF2B5EF4-FFF2-40B4-BE49-F238E27FC236}">
                <a16:creationId xmlns:a16="http://schemas.microsoft.com/office/drawing/2014/main" id="{E1B1A0B1-DBA0-4F92-A49D-E6C6AF273DDD}"/>
              </a:ext>
              <a:ext uri="{C183D7F6-B498-43B3-948B-1728B52AA6E4}">
                <adec:decorative xmlns:adec="http://schemas.microsoft.com/office/drawing/2017/decorative" val="1"/>
              </a:ext>
            </a:extLst>
          </p:cNvPr>
          <p:cNvSpPr txBox="1"/>
          <p:nvPr/>
        </p:nvSpPr>
        <p:spPr>
          <a:xfrm>
            <a:off x="4033052" y="3310249"/>
            <a:ext cx="4692343" cy="369332"/>
          </a:xfrm>
          <a:prstGeom prst="rect">
            <a:avLst/>
          </a:prstGeom>
          <a:noFill/>
        </p:spPr>
        <p:txBody>
          <a:bodyPr wrap="square" rtlCol="0">
            <a:spAutoFit/>
          </a:bodyPr>
          <a:lstStyle/>
          <a:p>
            <a:pPr algn="ctr"/>
            <a:r>
              <a:rPr lang="en-GB">
                <a:latin typeface="Lloyds Bank Jack" panose="02000503040000020004" pitchFamily="2" charset="77"/>
              </a:rPr>
              <a:t>Ishan’s average income per month is £1,100</a:t>
            </a:r>
          </a:p>
        </p:txBody>
      </p:sp>
      <p:graphicFrame>
        <p:nvGraphicFramePr>
          <p:cNvPr id="6" name="Table 4">
            <a:extLst>
              <a:ext uri="{FF2B5EF4-FFF2-40B4-BE49-F238E27FC236}">
                <a16:creationId xmlns:a16="http://schemas.microsoft.com/office/drawing/2014/main" id="{F1412093-4E44-409F-965F-882A79480EB8}"/>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052615356"/>
              </p:ext>
            </p:extLst>
          </p:nvPr>
        </p:nvGraphicFramePr>
        <p:xfrm>
          <a:off x="4383718" y="1181185"/>
          <a:ext cx="4439772" cy="1854000"/>
        </p:xfrm>
        <a:graphic>
          <a:graphicData uri="http://schemas.openxmlformats.org/drawingml/2006/table">
            <a:tbl>
              <a:tblPr firstRow="1" bandRow="1">
                <a:tableStyleId>{5C22544A-7EE6-4342-B048-85BDC9FD1C3A}</a:tableStyleId>
              </a:tblPr>
              <a:tblGrid>
                <a:gridCol w="2398845">
                  <a:extLst>
                    <a:ext uri="{9D8B030D-6E8A-4147-A177-3AD203B41FA5}">
                      <a16:colId xmlns:a16="http://schemas.microsoft.com/office/drawing/2014/main" val="3590413318"/>
                    </a:ext>
                  </a:extLst>
                </a:gridCol>
                <a:gridCol w="2040927">
                  <a:extLst>
                    <a:ext uri="{9D8B030D-6E8A-4147-A177-3AD203B41FA5}">
                      <a16:colId xmlns:a16="http://schemas.microsoft.com/office/drawing/2014/main" val="1693146125"/>
                    </a:ext>
                  </a:extLst>
                </a:gridCol>
              </a:tblGrid>
              <a:tr h="392296">
                <a:tc>
                  <a:txBody>
                    <a:bodyPr/>
                    <a:lstStyle/>
                    <a:p>
                      <a:r>
                        <a:rPr lang="en-GB" b="1" i="0">
                          <a:latin typeface="Lloyds Bank Jack" panose="02000503040000020004" pitchFamily="2" charset="77"/>
                        </a:rPr>
                        <a:t>Date</a:t>
                      </a:r>
                    </a:p>
                  </a:txBody>
                  <a:tcPr/>
                </a:tc>
                <a:tc>
                  <a:txBody>
                    <a:bodyPr/>
                    <a:lstStyle/>
                    <a:p>
                      <a:r>
                        <a:rPr lang="en-GB" b="1" i="0">
                          <a:latin typeface="Lloyds Bank Jack" panose="02000503040000020004" pitchFamily="2" charset="77"/>
                        </a:rPr>
                        <a:t>Income in £</a:t>
                      </a:r>
                    </a:p>
                  </a:txBody>
                  <a:tcPr/>
                </a:tc>
                <a:extLst>
                  <a:ext uri="{0D108BD9-81ED-4DB2-BD59-A6C34878D82A}">
                    <a16:rowId xmlns:a16="http://schemas.microsoft.com/office/drawing/2014/main" val="561212929"/>
                  </a:ext>
                </a:extLst>
              </a:tr>
              <a:tr h="392296">
                <a:tc>
                  <a:txBody>
                    <a:bodyPr/>
                    <a:lstStyle/>
                    <a:p>
                      <a:r>
                        <a:rPr lang="en-GB" b="0" i="0">
                          <a:latin typeface="Lloyds Bank Jack" panose="02000503040000020004" pitchFamily="2" charset="77"/>
                        </a:rPr>
                        <a:t>Total of all 3 months</a:t>
                      </a:r>
                    </a:p>
                  </a:txBody>
                  <a:tcPr/>
                </a:tc>
                <a:tc>
                  <a:txBody>
                    <a:bodyPr/>
                    <a:lstStyle/>
                    <a:p>
                      <a:r>
                        <a:rPr lang="en-GB" b="0" i="0">
                          <a:latin typeface="Lloyds Bank Jack" panose="02000503040000020004" pitchFamily="2" charset="77"/>
                        </a:rPr>
                        <a:t>3,300</a:t>
                      </a:r>
                    </a:p>
                  </a:txBody>
                  <a:tcPr/>
                </a:tc>
                <a:extLst>
                  <a:ext uri="{0D108BD9-81ED-4DB2-BD59-A6C34878D82A}">
                    <a16:rowId xmlns:a16="http://schemas.microsoft.com/office/drawing/2014/main" val="2927982100"/>
                  </a:ext>
                </a:extLst>
              </a:tr>
              <a:tr h="677112">
                <a:tc>
                  <a:txBody>
                    <a:bodyPr/>
                    <a:lstStyle/>
                    <a:p>
                      <a:r>
                        <a:rPr lang="en-GB" b="0" i="0">
                          <a:latin typeface="Lloyds Bank Jack" panose="02000503040000020004" pitchFamily="2" charset="77"/>
                        </a:rPr>
                        <a:t>Divide that by the number of months (3)</a:t>
                      </a:r>
                    </a:p>
                  </a:txBody>
                  <a:tcPr/>
                </a:tc>
                <a:tc>
                  <a:txBody>
                    <a:bodyPr/>
                    <a:lstStyle/>
                    <a:p>
                      <a:r>
                        <a:rPr lang="en-GB" b="0" i="0">
                          <a:latin typeface="Lloyds Bank Jack" panose="02000503040000020004" pitchFamily="2" charset="77"/>
                        </a:rPr>
                        <a:t>3,300 / 3</a:t>
                      </a:r>
                    </a:p>
                  </a:txBody>
                  <a:tcPr/>
                </a:tc>
                <a:extLst>
                  <a:ext uri="{0D108BD9-81ED-4DB2-BD59-A6C34878D82A}">
                    <a16:rowId xmlns:a16="http://schemas.microsoft.com/office/drawing/2014/main" val="3845525556"/>
                  </a:ext>
                </a:extLst>
              </a:tr>
              <a:tr h="392296">
                <a:tc>
                  <a:txBody>
                    <a:bodyPr/>
                    <a:lstStyle/>
                    <a:p>
                      <a:r>
                        <a:rPr lang="en-GB" b="1" i="0">
                          <a:latin typeface="Lloyds Bank Jack" panose="02000503040000020004" pitchFamily="2" charset="77"/>
                        </a:rPr>
                        <a:t>Average</a:t>
                      </a:r>
                    </a:p>
                  </a:txBody>
                  <a:tcPr/>
                </a:tc>
                <a:tc>
                  <a:txBody>
                    <a:bodyPr/>
                    <a:lstStyle/>
                    <a:p>
                      <a:r>
                        <a:rPr lang="en-GB" b="1" i="0">
                          <a:latin typeface="Lloyds Bank Jack" panose="02000503040000020004" pitchFamily="2" charset="77"/>
                        </a:rPr>
                        <a:t>1,100</a:t>
                      </a:r>
                    </a:p>
                  </a:txBody>
                  <a:tcPr/>
                </a:tc>
                <a:extLst>
                  <a:ext uri="{0D108BD9-81ED-4DB2-BD59-A6C34878D82A}">
                    <a16:rowId xmlns:a16="http://schemas.microsoft.com/office/drawing/2014/main" val="3328247136"/>
                  </a:ext>
                </a:extLst>
              </a:tr>
            </a:tbl>
          </a:graphicData>
        </a:graphic>
      </p:graphicFrame>
    </p:spTree>
    <p:extLst>
      <p:ext uri="{BB962C8B-B14F-4D97-AF65-F5344CB8AC3E}">
        <p14:creationId xmlns:p14="http://schemas.microsoft.com/office/powerpoint/2010/main" val="3806358101"/>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Beth</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800575"/>
            <a:ext cx="4320000" cy="3058979"/>
          </a:xfrm>
        </p:spPr>
        <p:txBody>
          <a:bodyPr anchor="t"/>
          <a:lstStyle/>
          <a:p>
            <a:pPr marL="285750" indent="-285750">
              <a:lnSpc>
                <a:spcPct val="125000"/>
              </a:lnSpc>
              <a:buFont typeface="Arial" panose="020B0604020202020204" pitchFamily="34" charset="0"/>
              <a:buChar char="•"/>
            </a:pPr>
            <a:r>
              <a:rPr lang="en-GB" sz="1800"/>
              <a:t>Beth lives in a shared flat</a:t>
            </a:r>
          </a:p>
          <a:p>
            <a:pPr marL="285750" indent="-285750">
              <a:lnSpc>
                <a:spcPct val="125000"/>
              </a:lnSpc>
              <a:buFont typeface="Arial" panose="020B0604020202020204" pitchFamily="34" charset="0"/>
              <a:buChar char="•"/>
            </a:pPr>
            <a:r>
              <a:rPr lang="en-GB" sz="1800"/>
              <a:t>She takes the bus to work</a:t>
            </a:r>
          </a:p>
          <a:p>
            <a:pPr marL="285750" indent="-285750">
              <a:lnSpc>
                <a:spcPct val="125000"/>
              </a:lnSpc>
              <a:buFont typeface="Arial" panose="020B0604020202020204" pitchFamily="34" charset="0"/>
              <a:buChar char="•"/>
            </a:pPr>
            <a:r>
              <a:rPr lang="en-GB" sz="1800"/>
              <a:t>She likes nights out with her friends</a:t>
            </a:r>
          </a:p>
          <a:p>
            <a:pPr marL="285750" indent="-285750">
              <a:lnSpc>
                <a:spcPct val="125000"/>
              </a:lnSpc>
              <a:buFont typeface="Arial" panose="020B0604020202020204" pitchFamily="34" charset="0"/>
              <a:buChar char="•"/>
            </a:pPr>
            <a:r>
              <a:rPr lang="en-GB" sz="1800"/>
              <a:t>She has a big credit card bill that she’s paying off slowly</a:t>
            </a:r>
          </a:p>
          <a:p>
            <a:pPr marL="285750" indent="-285750">
              <a:lnSpc>
                <a:spcPct val="125000"/>
              </a:lnSpc>
              <a:buFont typeface="Arial" panose="020B0604020202020204" pitchFamily="34" charset="0"/>
              <a:buChar char="•"/>
            </a:pPr>
            <a:r>
              <a:rPr lang="en-GB" sz="1800"/>
              <a:t>She’s a bit behind on her council tax payments so she's agreed to pay extra each month to help her catch up</a:t>
            </a:r>
          </a:p>
        </p:txBody>
      </p:sp>
      <p:pic>
        <p:nvPicPr>
          <p:cNvPr id="11" name="Picture Placeholder 11" descr="A picture containing person, outdoor, street, city">
            <a:extLst>
              <a:ext uri="{FF2B5EF4-FFF2-40B4-BE49-F238E27FC236}">
                <a16:creationId xmlns:a16="http://schemas.microsoft.com/office/drawing/2014/main" id="{96DBF0A3-5001-2785-7486-52987F0FDAE1}"/>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a:stretch/>
        </p:blipFill>
        <p:spPr>
          <a:xfrm>
            <a:off x="4572000" y="0"/>
            <a:ext cx="4572000" cy="4665133"/>
          </a:xfrm>
        </p:spPr>
      </p:pic>
      <p:pic>
        <p:nvPicPr>
          <p:cNvPr id="3" name="Picture 2" descr="A person laughing with her hand on her face&#10;&#10;Description automatically generated">
            <a:extLst>
              <a:ext uri="{FF2B5EF4-FFF2-40B4-BE49-F238E27FC236}">
                <a16:creationId xmlns:a16="http://schemas.microsoft.com/office/drawing/2014/main" id="{963EE304-D673-A9B6-82A5-8D83259522E5}"/>
              </a:ext>
            </a:extLst>
          </p:cNvPr>
          <p:cNvPicPr>
            <a:picLocks noChangeAspect="1"/>
          </p:cNvPicPr>
          <p:nvPr/>
        </p:nvPicPr>
        <p:blipFill rotWithShape="1">
          <a:blip r:embed="rId4"/>
          <a:srcRect l="31648" r="3616"/>
          <a:stretch/>
        </p:blipFill>
        <p:spPr>
          <a:xfrm>
            <a:off x="4572000" y="-18472"/>
            <a:ext cx="4572000" cy="4708429"/>
          </a:xfrm>
          <a:prstGeom prst="rect">
            <a:avLst/>
          </a:prstGeom>
        </p:spPr>
      </p:pic>
    </p:spTree>
    <p:extLst>
      <p:ext uri="{BB962C8B-B14F-4D97-AF65-F5344CB8AC3E}">
        <p14:creationId xmlns:p14="http://schemas.microsoft.com/office/powerpoint/2010/main" val="3186748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3588398" y="2248585"/>
            <a:ext cx="1967205" cy="590931"/>
          </a:xfrm>
        </p:spPr>
        <p:txBody>
          <a:bodyPr/>
          <a:lstStyle/>
          <a:p>
            <a:pPr algn="ctr"/>
            <a:r>
              <a:rPr lang="en-US" sz="3600"/>
              <a:t>Welcome</a:t>
            </a:r>
          </a:p>
        </p:txBody>
      </p:sp>
    </p:spTree>
    <p:extLst>
      <p:ext uri="{BB962C8B-B14F-4D97-AF65-F5344CB8AC3E}">
        <p14:creationId xmlns:p14="http://schemas.microsoft.com/office/powerpoint/2010/main" val="3700601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Beth's outgoings</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792000"/>
            <a:ext cx="4140000" cy="369332"/>
          </a:xfrm>
        </p:spPr>
        <p:txBody>
          <a:bodyPr anchor="t"/>
          <a:lstStyle/>
          <a:p>
            <a:r>
              <a:rPr lang="en-GB" sz="1800"/>
              <a:t>What might Beth's outgoings be?</a:t>
            </a:r>
          </a:p>
        </p:txBody>
      </p:sp>
      <p:pic>
        <p:nvPicPr>
          <p:cNvPr id="4" name="Picture Placeholder 3" descr="Monthly bills example ">
            <a:extLst>
              <a:ext uri="{FF2B5EF4-FFF2-40B4-BE49-F238E27FC236}">
                <a16:creationId xmlns:a16="http://schemas.microsoft.com/office/drawing/2014/main" id="{E72D516B-21DF-C82A-381D-D825EFB609CC}"/>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a:fillRect/>
          </a:stretch>
        </p:blipFill>
        <p:spPr/>
      </p:pic>
      <p:sp>
        <p:nvSpPr>
          <p:cNvPr id="5" name="Content Placeholder 7">
            <a:extLst>
              <a:ext uri="{FF2B5EF4-FFF2-40B4-BE49-F238E27FC236}">
                <a16:creationId xmlns:a16="http://schemas.microsoft.com/office/drawing/2014/main" id="{12047DFD-2032-8F61-5155-1867A9214A21}"/>
              </a:ext>
            </a:extLst>
          </p:cNvPr>
          <p:cNvSpPr txBox="1">
            <a:spLocks/>
          </p:cNvSpPr>
          <p:nvPr/>
        </p:nvSpPr>
        <p:spPr bwMode="auto">
          <a:xfrm>
            <a:off x="252000" y="1342077"/>
            <a:ext cx="4320000" cy="2599879"/>
          </a:xfrm>
          <a:prstGeom prst="rect">
            <a:avLst/>
          </a:prstGeom>
          <a:noFill/>
          <a:ln>
            <a:noFill/>
          </a:ln>
          <a:effectLst/>
          <a:extLst>
            <a:ext uri="{909E8E84-426E-40dd-AFC4-6F175D3DCCD1}">
              <a14:hiddenFill xmlns="" xmlns:a14="http://schemas.microsoft.com/office/drawing/2010/main" xmlns:lc="http://schemas.openxmlformats.org/drawingml/2006/lockedCanvas">
                <a:solidFill>
                  <a:schemeClr val="accent1"/>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xmlns:lc="http://schemas.openxmlformats.org/drawingml/2006/lockedCanvas" val="1"/>
            </a:ext>
          </a:extLst>
        </p:spPr>
        <p:txBody>
          <a:bodyPr vert="horz" wrap="square" lIns="91440" tIns="45720" rIns="91440" bIns="45720" numCol="1" anchor="t" anchorCtr="0" compatLnSpc="1">
            <a:prstTxWarp prst="textNoShape">
              <a:avLst/>
            </a:prstTxWarp>
            <a:spAutoFit/>
          </a:bodyPr>
          <a:lstStyle>
            <a:defPPr>
              <a:defRPr lang="en-GB"/>
            </a:defPPr>
            <a:lvl1pPr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1pPr>
            <a:lvl2pPr marL="4572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2pPr>
            <a:lvl3pPr marL="9144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3pPr>
            <a:lvl4pPr marL="13716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4pPr>
            <a:lvl5pPr marL="18288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5pPr>
            <a:lvl6pPr marL="22860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6pPr>
            <a:lvl7pPr marL="27432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7pPr>
            <a:lvl8pPr marL="32004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8pPr>
            <a:lvl9pPr marL="36576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9pPr>
          </a:lstStyle>
          <a:p>
            <a:pPr marL="285750" indent="-285750" defTabSz="450850">
              <a:lnSpc>
                <a:spcPct val="114000"/>
              </a:lnSpc>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Utility bills (electric, water, gas)</a:t>
            </a:r>
          </a:p>
          <a:p>
            <a:pPr marL="285750" indent="-285750" defTabSz="450850">
              <a:lnSpc>
                <a:spcPct val="114000"/>
              </a:lnSpc>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Food </a:t>
            </a:r>
          </a:p>
          <a:p>
            <a:pPr marL="285750" indent="-285750" defTabSz="450850">
              <a:lnSpc>
                <a:spcPct val="114000"/>
              </a:lnSpc>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Rent</a:t>
            </a:r>
          </a:p>
          <a:p>
            <a:pPr marL="285750" indent="-285750" defTabSz="450850">
              <a:lnSpc>
                <a:spcPct val="114000"/>
              </a:lnSpc>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Internet / phone </a:t>
            </a:r>
          </a:p>
          <a:p>
            <a:pPr marL="285750" indent="-285750" defTabSz="450850">
              <a:lnSpc>
                <a:spcPct val="114000"/>
              </a:lnSpc>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Council Tax</a:t>
            </a:r>
          </a:p>
          <a:p>
            <a:pPr marL="285750" indent="-285750" defTabSz="450850">
              <a:lnSpc>
                <a:spcPct val="114000"/>
              </a:lnSpc>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Bus fare</a:t>
            </a:r>
          </a:p>
          <a:p>
            <a:pPr marL="285750" indent="-285750" defTabSz="450850">
              <a:lnSpc>
                <a:spcPct val="114000"/>
              </a:lnSpc>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Credit card repayments</a:t>
            </a:r>
          </a:p>
          <a:p>
            <a:pPr marL="285750" indent="-285750" defTabSz="450850">
              <a:lnSpc>
                <a:spcPct val="114000"/>
              </a:lnSpc>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Spending money for her nights out</a:t>
            </a:r>
          </a:p>
        </p:txBody>
      </p:sp>
    </p:spTree>
    <p:extLst>
      <p:ext uri="{BB962C8B-B14F-4D97-AF65-F5344CB8AC3E}">
        <p14:creationId xmlns:p14="http://schemas.microsoft.com/office/powerpoint/2010/main" val="384446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20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20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20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2000"/>
                                        <p:tgtEl>
                                          <p:spTgt spid="5">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2000"/>
                                        <p:tgtEl>
                                          <p:spTgt spid="5">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fade">
                                      <p:cBhvr>
                                        <p:cTn id="25" dur="2000"/>
                                        <p:tgtEl>
                                          <p:spTgt spid="5">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fade">
                                      <p:cBhvr>
                                        <p:cTn id="28" dur="20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1" descr="A picture containing person, outdoor, street, city&#10;&#10;Description automatically generated">
            <a:extLst>
              <a:ext uri="{FF2B5EF4-FFF2-40B4-BE49-F238E27FC236}">
                <a16:creationId xmlns:a16="http://schemas.microsoft.com/office/drawing/2014/main" id="{96DBF0A3-5001-2785-7486-52987F0FDAE1}"/>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t="232" b="232"/>
          <a:stretch/>
        </p:blipFill>
        <p:spPr/>
      </p:pic>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Alek</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13900" y="761520"/>
            <a:ext cx="4320000" cy="3847015"/>
          </a:xfrm>
        </p:spPr>
        <p:txBody>
          <a:bodyPr anchor="t"/>
          <a:lstStyle/>
          <a:p>
            <a:pPr marL="285750" indent="-285750">
              <a:lnSpc>
                <a:spcPct val="114000"/>
              </a:lnSpc>
              <a:spcBef>
                <a:spcPts val="1200"/>
              </a:spcBef>
              <a:buFont typeface="Arial" panose="020B0604020202020204" pitchFamily="34" charset="0"/>
              <a:buChar char="•"/>
            </a:pPr>
            <a:r>
              <a:rPr lang="en-GB" sz="1800">
                <a:latin typeface="Source Sans Pro" panose="020B0503030403020204" pitchFamily="34" charset="0"/>
                <a:ea typeface="Source Sans Pro" panose="020B0503030403020204" pitchFamily="34" charset="0"/>
              </a:rPr>
              <a:t>Alek lives alone in a flat she bought two years ago</a:t>
            </a:r>
          </a:p>
          <a:p>
            <a:pPr marL="285750" indent="-285750">
              <a:lnSpc>
                <a:spcPct val="114000"/>
              </a:lnSpc>
              <a:spcBef>
                <a:spcPts val="1200"/>
              </a:spcBef>
              <a:buFont typeface="Arial" panose="020B0604020202020204" pitchFamily="34" charset="0"/>
              <a:buChar char="•"/>
            </a:pPr>
            <a:r>
              <a:rPr lang="en-GB" sz="1800">
                <a:latin typeface="Source Sans Pro" panose="020B0503030403020204" pitchFamily="34" charset="0"/>
                <a:ea typeface="Source Sans Pro" panose="020B0503030403020204" pitchFamily="34" charset="0"/>
              </a:rPr>
              <a:t>She takes the bus to work</a:t>
            </a:r>
          </a:p>
          <a:p>
            <a:pPr marL="285750" indent="-285750">
              <a:lnSpc>
                <a:spcPct val="114000"/>
              </a:lnSpc>
              <a:spcBef>
                <a:spcPts val="1200"/>
              </a:spcBef>
              <a:buFont typeface="Arial" panose="020B0604020202020204" pitchFamily="34" charset="0"/>
              <a:buChar char="•"/>
            </a:pPr>
            <a:r>
              <a:rPr lang="en-GB" sz="1800">
                <a:latin typeface="Source Sans Pro" panose="020B0503030403020204" pitchFamily="34" charset="0"/>
                <a:ea typeface="Source Sans Pro" panose="020B0503030403020204" pitchFamily="34" charset="0"/>
              </a:rPr>
              <a:t>She likes to go to the gym in her spare time</a:t>
            </a:r>
          </a:p>
          <a:p>
            <a:pPr marL="285750" indent="-285750">
              <a:lnSpc>
                <a:spcPct val="114000"/>
              </a:lnSpc>
              <a:spcBef>
                <a:spcPts val="1200"/>
              </a:spcBef>
              <a:buFont typeface="Arial" panose="020B0604020202020204" pitchFamily="34" charset="0"/>
              <a:buChar char="•"/>
            </a:pPr>
            <a:r>
              <a:rPr lang="en-GB" sz="1800">
                <a:latin typeface="Source Sans Pro" panose="020B0503030403020204" pitchFamily="34" charset="0"/>
                <a:ea typeface="Source Sans Pro" panose="020B0503030403020204" pitchFamily="34" charset="0"/>
              </a:rPr>
              <a:t>She has a small loan which she pays back every month</a:t>
            </a:r>
          </a:p>
          <a:p>
            <a:pPr marL="285750" indent="-285750">
              <a:lnSpc>
                <a:spcPct val="114000"/>
              </a:lnSpc>
              <a:spcBef>
                <a:spcPts val="1200"/>
              </a:spcBef>
              <a:buFont typeface="Arial" panose="020B0604020202020204" pitchFamily="34" charset="0"/>
              <a:buChar char="•"/>
            </a:pPr>
            <a:r>
              <a:rPr lang="en-GB" sz="1800">
                <a:latin typeface="Source Sans Pro" panose="020B0503030403020204" pitchFamily="34" charset="0"/>
                <a:ea typeface="Source Sans Pro" panose="020B0503030403020204" pitchFamily="34" charset="0"/>
              </a:rPr>
              <a:t>She is slightly behind on her council tax payments so she's agreed to pay extra each month to help her catch up</a:t>
            </a:r>
          </a:p>
        </p:txBody>
      </p:sp>
    </p:spTree>
    <p:extLst>
      <p:ext uri="{BB962C8B-B14F-4D97-AF65-F5344CB8AC3E}">
        <p14:creationId xmlns:p14="http://schemas.microsoft.com/office/powerpoint/2010/main" val="2657460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Text, letter&#10;&#10;Description automatically generated">
            <a:extLst>
              <a:ext uri="{FF2B5EF4-FFF2-40B4-BE49-F238E27FC236}">
                <a16:creationId xmlns:a16="http://schemas.microsoft.com/office/drawing/2014/main" id="{E72D516B-21DF-C82A-381D-D825EFB609CC}"/>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l="68" r="68"/>
          <a:stretch/>
        </p:blipFill>
        <p:spPr/>
      </p:pic>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Alek's outgoings</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761520"/>
            <a:ext cx="4140000" cy="369332"/>
          </a:xfrm>
        </p:spPr>
        <p:txBody>
          <a:bodyPr anchor="t"/>
          <a:lstStyle/>
          <a:p>
            <a:r>
              <a:rPr lang="en-GB" sz="1800">
                <a:latin typeface="Source Sans Pro" panose="020B0503030403020204" pitchFamily="34" charset="0"/>
                <a:ea typeface="Source Sans Pro" panose="020B0503030403020204" pitchFamily="34" charset="0"/>
              </a:rPr>
              <a:t>What does Alek pay for each month?</a:t>
            </a:r>
          </a:p>
        </p:txBody>
      </p:sp>
      <p:sp>
        <p:nvSpPr>
          <p:cNvPr id="2" name="Content Placeholder 7">
            <a:extLst>
              <a:ext uri="{FF2B5EF4-FFF2-40B4-BE49-F238E27FC236}">
                <a16:creationId xmlns:a16="http://schemas.microsoft.com/office/drawing/2014/main" id="{32B258A5-2B4C-F432-EF68-6BD6EF53A91F}"/>
              </a:ext>
            </a:extLst>
          </p:cNvPr>
          <p:cNvSpPr txBox="1">
            <a:spLocks/>
          </p:cNvSpPr>
          <p:nvPr/>
        </p:nvSpPr>
        <p:spPr bwMode="auto">
          <a:xfrm>
            <a:off x="252000" y="1150905"/>
            <a:ext cx="4140000" cy="36933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marL="285750" indent="-285750" defTabSz="450850">
              <a:buFont typeface="Arial" panose="020B0604020202020204" pitchFamily="34" charset="0"/>
              <a:buChar char="•"/>
            </a:pPr>
            <a:r>
              <a:rPr lang="en-GB" sz="1800" kern="0">
                <a:latin typeface="Source Sans Pro" panose="020B0503030403020204" pitchFamily="34" charset="0"/>
                <a:ea typeface="Source Sans Pro" panose="020B0503030403020204" pitchFamily="34" charset="0"/>
              </a:rPr>
              <a:t>Utility bills (electric, water, gas)</a:t>
            </a:r>
          </a:p>
          <a:p>
            <a:pPr marL="285750" indent="-285750" defTabSz="450850">
              <a:buFont typeface="Arial" panose="020B0604020202020204" pitchFamily="34" charset="0"/>
              <a:buChar char="•"/>
            </a:pPr>
            <a:r>
              <a:rPr lang="en-GB" sz="1800" kern="0">
                <a:latin typeface="Source Sans Pro" panose="020B0503030403020204" pitchFamily="34" charset="0"/>
                <a:ea typeface="Source Sans Pro" panose="020B0503030403020204" pitchFamily="34" charset="0"/>
              </a:rPr>
              <a:t>Food </a:t>
            </a:r>
          </a:p>
          <a:p>
            <a:pPr marL="285750" indent="-285750" defTabSz="450850">
              <a:buFont typeface="Arial" panose="020B0604020202020204" pitchFamily="34" charset="0"/>
              <a:buChar char="•"/>
            </a:pPr>
            <a:r>
              <a:rPr lang="en-GB" sz="1800" kern="0">
                <a:latin typeface="Source Sans Pro" panose="020B0503030403020204" pitchFamily="34" charset="0"/>
                <a:ea typeface="Source Sans Pro" panose="020B0503030403020204" pitchFamily="34" charset="0"/>
              </a:rPr>
              <a:t>Mortgage </a:t>
            </a:r>
          </a:p>
          <a:p>
            <a:pPr marL="285750" indent="-285750" defTabSz="450850">
              <a:buFont typeface="Arial" panose="020B0604020202020204" pitchFamily="34" charset="0"/>
              <a:buChar char="•"/>
            </a:pPr>
            <a:r>
              <a:rPr lang="en-GB" sz="1800" kern="0">
                <a:latin typeface="Source Sans Pro" panose="020B0503030403020204" pitchFamily="34" charset="0"/>
                <a:ea typeface="Source Sans Pro" panose="020B0503030403020204" pitchFamily="34" charset="0"/>
              </a:rPr>
              <a:t>Internet / phone </a:t>
            </a:r>
          </a:p>
          <a:p>
            <a:pPr marL="285750" indent="-285750" defTabSz="450850">
              <a:buFont typeface="Arial" panose="020B0604020202020204" pitchFamily="34" charset="0"/>
              <a:buChar char="•"/>
            </a:pPr>
            <a:r>
              <a:rPr lang="en-GB" sz="1800" kern="0">
                <a:latin typeface="Source Sans Pro" panose="020B0503030403020204" pitchFamily="34" charset="0"/>
                <a:ea typeface="Source Sans Pro" panose="020B0503030403020204" pitchFamily="34" charset="0"/>
              </a:rPr>
              <a:t>Insurance</a:t>
            </a:r>
          </a:p>
          <a:p>
            <a:pPr marL="285750" indent="-285750" defTabSz="450850">
              <a:buFont typeface="Arial" panose="020B0604020202020204" pitchFamily="34" charset="0"/>
              <a:buChar char="•"/>
            </a:pPr>
            <a:r>
              <a:rPr lang="en-GB" sz="1800" kern="0">
                <a:latin typeface="Source Sans Pro" panose="020B0503030403020204" pitchFamily="34" charset="0"/>
                <a:ea typeface="Source Sans Pro" panose="020B0503030403020204" pitchFamily="34" charset="0"/>
              </a:rPr>
              <a:t>Council Tax</a:t>
            </a:r>
          </a:p>
          <a:p>
            <a:pPr marL="285750" indent="-285750" defTabSz="450850">
              <a:buFont typeface="Arial" panose="020B0604020202020204" pitchFamily="34" charset="0"/>
              <a:buChar char="•"/>
            </a:pPr>
            <a:r>
              <a:rPr lang="en-GB" sz="1800" kern="0">
                <a:latin typeface="Source Sans Pro" panose="020B0503030403020204" pitchFamily="34" charset="0"/>
                <a:ea typeface="Source Sans Pro" panose="020B0503030403020204" pitchFamily="34" charset="0"/>
              </a:rPr>
              <a:t>Bus fare</a:t>
            </a:r>
          </a:p>
          <a:p>
            <a:pPr marL="285750" indent="-285750" defTabSz="450850">
              <a:buFont typeface="Arial" panose="020B0604020202020204" pitchFamily="34" charset="0"/>
              <a:buChar char="•"/>
            </a:pPr>
            <a:r>
              <a:rPr lang="en-GB" sz="1800" kern="0">
                <a:latin typeface="Source Sans Pro" panose="020B0503030403020204" pitchFamily="34" charset="0"/>
                <a:ea typeface="Source Sans Pro" panose="020B0503030403020204" pitchFamily="34" charset="0"/>
              </a:rPr>
              <a:t>Gym subscription</a:t>
            </a:r>
          </a:p>
          <a:p>
            <a:pPr marL="285750" indent="-285750" defTabSz="450850">
              <a:buFont typeface="Arial" panose="020B0604020202020204" pitchFamily="34" charset="0"/>
              <a:buChar char="•"/>
            </a:pPr>
            <a:r>
              <a:rPr lang="en-GB" sz="1800" kern="0">
                <a:latin typeface="Source Sans Pro" panose="020B0503030403020204" pitchFamily="34" charset="0"/>
                <a:ea typeface="Source Sans Pro" panose="020B0503030403020204" pitchFamily="34" charset="0"/>
              </a:rPr>
              <a:t>Finance payments</a:t>
            </a:r>
          </a:p>
          <a:p>
            <a:pPr marL="285750" indent="-285750" defTabSz="450850">
              <a:buFont typeface="Arial" panose="020B0604020202020204" pitchFamily="34" charset="0"/>
              <a:buChar char="•"/>
            </a:pPr>
            <a:r>
              <a:rPr lang="en-GB" sz="1800" kern="0">
                <a:latin typeface="Source Sans Pro" panose="020B0503030403020204" pitchFamily="34" charset="0"/>
                <a:ea typeface="Source Sans Pro" panose="020B0503030403020204" pitchFamily="34" charset="0"/>
              </a:rPr>
              <a:t>Debt</a:t>
            </a:r>
          </a:p>
          <a:p>
            <a:pPr defTabSz="450850"/>
            <a:endParaRPr lang="en-GB" sz="1800" kern="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74998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Jo</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984504"/>
            <a:ext cx="4140000" cy="2583849"/>
          </a:xfrm>
        </p:spPr>
        <p:txBody>
          <a:bodyPr anchor="t"/>
          <a:lstStyle/>
          <a:p>
            <a:pPr marL="285750" indent="-285750">
              <a:lnSpc>
                <a:spcPct val="114000"/>
              </a:lnSpc>
              <a:spcBef>
                <a:spcPts val="1200"/>
              </a:spcBef>
              <a:buFont typeface="Arial" panose="020B0604020202020204" pitchFamily="34" charset="0"/>
              <a:buChar char="•"/>
            </a:pPr>
            <a:r>
              <a:rPr lang="en-GB" sz="1800"/>
              <a:t>Jo works as a Teaching Assistant</a:t>
            </a:r>
          </a:p>
          <a:p>
            <a:pPr marL="285750" indent="-285750">
              <a:lnSpc>
                <a:spcPct val="114000"/>
              </a:lnSpc>
              <a:spcBef>
                <a:spcPts val="1200"/>
              </a:spcBef>
              <a:buFont typeface="Arial" panose="020B0604020202020204" pitchFamily="34" charset="0"/>
              <a:buChar char="•"/>
            </a:pPr>
            <a:r>
              <a:rPr lang="en-GB" sz="1800"/>
              <a:t>She’s a single parent of two sons</a:t>
            </a:r>
          </a:p>
          <a:p>
            <a:pPr marL="285750" indent="-285750">
              <a:lnSpc>
                <a:spcPct val="114000"/>
              </a:lnSpc>
              <a:spcBef>
                <a:spcPts val="1200"/>
              </a:spcBef>
              <a:buFont typeface="Arial" panose="020B0604020202020204" pitchFamily="34" charset="0"/>
              <a:buChar char="•"/>
            </a:pPr>
            <a:r>
              <a:rPr lang="en-GB" sz="1800"/>
              <a:t>They live in a rented house </a:t>
            </a:r>
          </a:p>
          <a:p>
            <a:pPr marL="285750" indent="-285750">
              <a:lnSpc>
                <a:spcPct val="114000"/>
              </a:lnSpc>
              <a:spcBef>
                <a:spcPts val="1200"/>
              </a:spcBef>
              <a:buFont typeface="Arial" panose="020B0604020202020204" pitchFamily="34" charset="0"/>
              <a:buChar char="•"/>
            </a:pPr>
            <a:r>
              <a:rPr lang="en-GB" sz="1800"/>
              <a:t>She uses her 15-year old car to get to work and take the boys to school</a:t>
            </a:r>
          </a:p>
          <a:p>
            <a:pPr>
              <a:lnSpc>
                <a:spcPct val="114000"/>
              </a:lnSpc>
              <a:spcBef>
                <a:spcPts val="1200"/>
              </a:spcBef>
            </a:pPr>
            <a:endParaRPr lang="en-GB" sz="1800"/>
          </a:p>
        </p:txBody>
      </p:sp>
      <p:pic>
        <p:nvPicPr>
          <p:cNvPr id="4" name="Picture 3" descr="A child washing dishes in a kitchen&#10;&#10;Description automatically generated">
            <a:extLst>
              <a:ext uri="{FF2B5EF4-FFF2-40B4-BE49-F238E27FC236}">
                <a16:creationId xmlns:a16="http://schemas.microsoft.com/office/drawing/2014/main" id="{F4E37AED-D241-5520-6DB8-3B337EC0BBDB}"/>
              </a:ext>
            </a:extLst>
          </p:cNvPr>
          <p:cNvPicPr>
            <a:picLocks noChangeAspect="1"/>
          </p:cNvPicPr>
          <p:nvPr/>
        </p:nvPicPr>
        <p:blipFill rotWithShape="1">
          <a:blip r:embed="rId3"/>
          <a:srcRect l="31081" t="1" r="18247" b="22344"/>
          <a:stretch/>
        </p:blipFill>
        <p:spPr>
          <a:xfrm>
            <a:off x="4566174" y="274"/>
            <a:ext cx="4566174" cy="4665132"/>
          </a:xfrm>
          <a:prstGeom prst="rect">
            <a:avLst/>
          </a:prstGeom>
        </p:spPr>
      </p:pic>
    </p:spTree>
    <p:extLst>
      <p:ext uri="{BB962C8B-B14F-4D97-AF65-F5344CB8AC3E}">
        <p14:creationId xmlns:p14="http://schemas.microsoft.com/office/powerpoint/2010/main" val="2127946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Activity: Jo’s income</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984504"/>
            <a:ext cx="4140000" cy="2421881"/>
          </a:xfrm>
        </p:spPr>
        <p:txBody>
          <a:bodyPr anchor="t"/>
          <a:lstStyle/>
          <a:p>
            <a:r>
              <a:rPr lang="en-GB" sz="1800"/>
              <a:t>Jo needs to work out her budget</a:t>
            </a:r>
          </a:p>
          <a:p>
            <a:endParaRPr lang="en-GB" sz="1800"/>
          </a:p>
          <a:p>
            <a:r>
              <a:rPr lang="en-GB" sz="1800"/>
              <a:t>She gets </a:t>
            </a:r>
            <a:r>
              <a:rPr lang="en-GB" sz="1800" b="1"/>
              <a:t>£950 </a:t>
            </a:r>
            <a:r>
              <a:rPr lang="en-GB" sz="1800"/>
              <a:t>each month from her job, plus </a:t>
            </a:r>
            <a:r>
              <a:rPr lang="en-GB" sz="1800" b="1"/>
              <a:t>£650 </a:t>
            </a:r>
            <a:r>
              <a:rPr lang="en-GB" sz="1800"/>
              <a:t>in benefits</a:t>
            </a:r>
          </a:p>
          <a:p>
            <a:endParaRPr lang="en-GB" sz="1800"/>
          </a:p>
          <a:p>
            <a:pPr marL="285750" indent="-285750">
              <a:lnSpc>
                <a:spcPct val="125000"/>
              </a:lnSpc>
              <a:buFont typeface="Arial" panose="020B0604020202020204" pitchFamily="34" charset="0"/>
              <a:buChar char="•"/>
            </a:pPr>
            <a:r>
              <a:rPr lang="en-GB" sz="1800">
                <a:latin typeface="Source Sans Pro" panose="020B0503030403020204" pitchFamily="34" charset="0"/>
                <a:ea typeface="Source Sans Pro" panose="020B0503030403020204" pitchFamily="34" charset="0"/>
              </a:rPr>
              <a:t>What is her total income?</a:t>
            </a:r>
          </a:p>
          <a:p>
            <a:pPr>
              <a:lnSpc>
                <a:spcPct val="125000"/>
              </a:lnSpc>
            </a:pPr>
            <a:endParaRPr lang="en-GB" sz="1800"/>
          </a:p>
        </p:txBody>
      </p:sp>
      <p:pic>
        <p:nvPicPr>
          <p:cNvPr id="4" name="Picture 3" descr="A child washing dishes in a kitchen&#10;&#10;Description automatically generated">
            <a:extLst>
              <a:ext uri="{FF2B5EF4-FFF2-40B4-BE49-F238E27FC236}">
                <a16:creationId xmlns:a16="http://schemas.microsoft.com/office/drawing/2014/main" id="{F4E37AED-D241-5520-6DB8-3B337EC0BBDB}"/>
              </a:ext>
            </a:extLst>
          </p:cNvPr>
          <p:cNvPicPr>
            <a:picLocks noChangeAspect="1"/>
          </p:cNvPicPr>
          <p:nvPr/>
        </p:nvPicPr>
        <p:blipFill rotWithShape="1">
          <a:blip r:embed="rId3"/>
          <a:srcRect l="31081" t="1" r="18247" b="22344"/>
          <a:stretch/>
        </p:blipFill>
        <p:spPr>
          <a:xfrm>
            <a:off x="4566174" y="274"/>
            <a:ext cx="4566174" cy="4665132"/>
          </a:xfrm>
          <a:prstGeom prst="rect">
            <a:avLst/>
          </a:prstGeom>
        </p:spPr>
      </p:pic>
    </p:spTree>
    <p:extLst>
      <p:ext uri="{BB962C8B-B14F-4D97-AF65-F5344CB8AC3E}">
        <p14:creationId xmlns:p14="http://schemas.microsoft.com/office/powerpoint/2010/main" val="3397853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Activity: Jo’s income</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984504"/>
            <a:ext cx="4140000" cy="2020233"/>
          </a:xfrm>
        </p:spPr>
        <p:txBody>
          <a:bodyPr anchor="t"/>
          <a:lstStyle/>
          <a:p>
            <a:r>
              <a:rPr lang="en-GB" sz="1800"/>
              <a:t>Jo needs to work out her budget</a:t>
            </a:r>
          </a:p>
          <a:p>
            <a:endParaRPr lang="en-GB" sz="1800"/>
          </a:p>
          <a:p>
            <a:r>
              <a:rPr lang="en-GB" sz="1800"/>
              <a:t>She gets </a:t>
            </a:r>
            <a:r>
              <a:rPr lang="en-GB" sz="1800" b="1"/>
              <a:t>£950 </a:t>
            </a:r>
            <a:r>
              <a:rPr lang="en-GB" sz="1800"/>
              <a:t>each month from her job, plus </a:t>
            </a:r>
            <a:r>
              <a:rPr lang="en-GB" sz="1800" b="1"/>
              <a:t>£650 </a:t>
            </a:r>
            <a:r>
              <a:rPr lang="en-GB" sz="1800"/>
              <a:t>in benefits</a:t>
            </a:r>
          </a:p>
          <a:p>
            <a:endParaRPr lang="en-GB" sz="1800"/>
          </a:p>
          <a:p>
            <a:pPr marL="285750" indent="-285750">
              <a:lnSpc>
                <a:spcPct val="125000"/>
              </a:lnSpc>
              <a:buFont typeface="Arial" panose="020B0604020202020204" pitchFamily="34" charset="0"/>
              <a:buChar char="•"/>
            </a:pPr>
            <a:r>
              <a:rPr lang="en-GB" sz="1800">
                <a:latin typeface="Source Sans Pro" panose="020B0503030403020204" pitchFamily="34" charset="0"/>
                <a:ea typeface="Source Sans Pro" panose="020B0503030403020204" pitchFamily="34" charset="0"/>
              </a:rPr>
              <a:t>What is her total income?</a:t>
            </a:r>
          </a:p>
        </p:txBody>
      </p:sp>
      <p:pic>
        <p:nvPicPr>
          <p:cNvPr id="4" name="Picture 3" descr="A child washing dishes in a kitchen&#10;&#10;Description automatically generated">
            <a:extLst>
              <a:ext uri="{FF2B5EF4-FFF2-40B4-BE49-F238E27FC236}">
                <a16:creationId xmlns:a16="http://schemas.microsoft.com/office/drawing/2014/main" id="{F4E37AED-D241-5520-6DB8-3B337EC0BBDB}"/>
              </a:ext>
            </a:extLst>
          </p:cNvPr>
          <p:cNvPicPr>
            <a:picLocks noChangeAspect="1"/>
          </p:cNvPicPr>
          <p:nvPr/>
        </p:nvPicPr>
        <p:blipFill rotWithShape="1">
          <a:blip r:embed="rId3"/>
          <a:srcRect l="31081" t="1" r="18247" b="22344"/>
          <a:stretch/>
        </p:blipFill>
        <p:spPr>
          <a:xfrm>
            <a:off x="4566174" y="274"/>
            <a:ext cx="4566174" cy="4665132"/>
          </a:xfrm>
          <a:prstGeom prst="rect">
            <a:avLst/>
          </a:prstGeom>
        </p:spPr>
      </p:pic>
      <p:sp>
        <p:nvSpPr>
          <p:cNvPr id="2" name="TextBox 1">
            <a:extLst>
              <a:ext uri="{FF2B5EF4-FFF2-40B4-BE49-F238E27FC236}">
                <a16:creationId xmlns:a16="http://schemas.microsoft.com/office/drawing/2014/main" id="{6EE4A9B0-403C-9DB7-C374-599200D7025C}"/>
              </a:ext>
            </a:extLst>
          </p:cNvPr>
          <p:cNvSpPr txBox="1"/>
          <p:nvPr/>
        </p:nvSpPr>
        <p:spPr>
          <a:xfrm>
            <a:off x="1123175" y="3057058"/>
            <a:ext cx="1992702" cy="461665"/>
          </a:xfrm>
          <a:prstGeom prst="rect">
            <a:avLst/>
          </a:prstGeom>
          <a:noFill/>
        </p:spPr>
        <p:txBody>
          <a:bodyPr wrap="square" rtlCol="0">
            <a:spAutoFit/>
          </a:bodyPr>
          <a:lstStyle/>
          <a:p>
            <a:r>
              <a:rPr lang="en-GB" sz="2400"/>
              <a:t>£1,600</a:t>
            </a:r>
          </a:p>
        </p:txBody>
      </p:sp>
    </p:spTree>
    <p:extLst>
      <p:ext uri="{BB962C8B-B14F-4D97-AF65-F5344CB8AC3E}">
        <p14:creationId xmlns:p14="http://schemas.microsoft.com/office/powerpoint/2010/main" val="11950118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Activity: Jo’s outgoings</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984504"/>
            <a:ext cx="4140000" cy="2578847"/>
          </a:xfrm>
        </p:spPr>
        <p:txBody>
          <a:bodyPr anchor="t"/>
          <a:lstStyle/>
          <a:p>
            <a:pPr>
              <a:lnSpc>
                <a:spcPct val="125000"/>
              </a:lnSpc>
            </a:pPr>
            <a:r>
              <a:rPr lang="en-GB" sz="1800"/>
              <a:t>Jo’s rent is </a:t>
            </a:r>
            <a:r>
              <a:rPr lang="en-GB" sz="1800" b="1"/>
              <a:t>£800 </a:t>
            </a:r>
            <a:r>
              <a:rPr lang="en-GB" sz="1800"/>
              <a:t>a month</a:t>
            </a:r>
          </a:p>
          <a:p>
            <a:pPr>
              <a:lnSpc>
                <a:spcPct val="125000"/>
              </a:lnSpc>
            </a:pPr>
            <a:r>
              <a:rPr lang="en-GB" sz="1800"/>
              <a:t>She also spends </a:t>
            </a:r>
            <a:r>
              <a:rPr lang="en-GB" sz="1800" b="1"/>
              <a:t>£200 </a:t>
            </a:r>
            <a:r>
              <a:rPr lang="en-GB" sz="1800"/>
              <a:t>on utility bills, </a:t>
            </a:r>
            <a:r>
              <a:rPr lang="en-GB" sz="1800" b="1"/>
              <a:t>£110 </a:t>
            </a:r>
            <a:r>
              <a:rPr lang="en-GB" sz="1800"/>
              <a:t>council tax and </a:t>
            </a:r>
            <a:r>
              <a:rPr lang="en-GB" sz="1800" b="1"/>
              <a:t>£350 </a:t>
            </a:r>
            <a:r>
              <a:rPr lang="en-GB" sz="1800"/>
              <a:t>on food</a:t>
            </a:r>
          </a:p>
          <a:p>
            <a:pPr>
              <a:lnSpc>
                <a:spcPct val="125000"/>
              </a:lnSpc>
            </a:pPr>
            <a:r>
              <a:rPr lang="en-GB" sz="1800"/>
              <a:t>Her phone and internet bill is </a:t>
            </a:r>
            <a:r>
              <a:rPr lang="en-GB" sz="1800" b="1"/>
              <a:t>£25</a:t>
            </a:r>
            <a:r>
              <a:rPr lang="en-GB" sz="1800"/>
              <a:t>. Petrol and car insurance are </a:t>
            </a:r>
            <a:r>
              <a:rPr lang="en-GB" sz="1800" b="1"/>
              <a:t>£50</a:t>
            </a:r>
          </a:p>
          <a:p>
            <a:pPr>
              <a:lnSpc>
                <a:spcPct val="125000"/>
              </a:lnSpc>
            </a:pPr>
            <a:endParaRPr lang="en-GB" sz="1200"/>
          </a:p>
          <a:p>
            <a:pPr marL="285750" indent="-285750">
              <a:lnSpc>
                <a:spcPct val="125000"/>
              </a:lnSpc>
              <a:buFont typeface="Arial" panose="020B0604020202020204" pitchFamily="34" charset="0"/>
              <a:buChar char="•"/>
            </a:pPr>
            <a:r>
              <a:rPr lang="en-GB" sz="1800">
                <a:latin typeface="Source Sans Pro" panose="020B0503030403020204" pitchFamily="34" charset="0"/>
                <a:ea typeface="Source Sans Pro" panose="020B0503030403020204" pitchFamily="34" charset="0"/>
              </a:rPr>
              <a:t>What is the total of Jo’s outgoings?</a:t>
            </a:r>
          </a:p>
        </p:txBody>
      </p:sp>
      <p:pic>
        <p:nvPicPr>
          <p:cNvPr id="4" name="Picture 3" descr="A child washing dishes in a kitchen&#10;&#10;Description automatically generated">
            <a:extLst>
              <a:ext uri="{FF2B5EF4-FFF2-40B4-BE49-F238E27FC236}">
                <a16:creationId xmlns:a16="http://schemas.microsoft.com/office/drawing/2014/main" id="{F4E37AED-D241-5520-6DB8-3B337EC0BBDB}"/>
              </a:ext>
            </a:extLst>
          </p:cNvPr>
          <p:cNvPicPr>
            <a:picLocks noChangeAspect="1"/>
          </p:cNvPicPr>
          <p:nvPr/>
        </p:nvPicPr>
        <p:blipFill rotWithShape="1">
          <a:blip r:embed="rId3"/>
          <a:srcRect l="31081" t="1" r="18247" b="22344"/>
          <a:stretch/>
        </p:blipFill>
        <p:spPr>
          <a:xfrm>
            <a:off x="4566174" y="274"/>
            <a:ext cx="4566174" cy="4665132"/>
          </a:xfrm>
          <a:prstGeom prst="rect">
            <a:avLst/>
          </a:prstGeom>
        </p:spPr>
      </p:pic>
    </p:spTree>
    <p:extLst>
      <p:ext uri="{BB962C8B-B14F-4D97-AF65-F5344CB8AC3E}">
        <p14:creationId xmlns:p14="http://schemas.microsoft.com/office/powerpoint/2010/main" val="16487989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Activity: Jo’s outgoings</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984504"/>
            <a:ext cx="4140000" cy="2578847"/>
          </a:xfrm>
        </p:spPr>
        <p:txBody>
          <a:bodyPr anchor="t"/>
          <a:lstStyle/>
          <a:p>
            <a:pPr>
              <a:lnSpc>
                <a:spcPct val="125000"/>
              </a:lnSpc>
            </a:pPr>
            <a:r>
              <a:rPr lang="en-GB" sz="1800"/>
              <a:t>Jo’s rent is </a:t>
            </a:r>
            <a:r>
              <a:rPr lang="en-GB" sz="1800" b="1"/>
              <a:t>£800 </a:t>
            </a:r>
            <a:r>
              <a:rPr lang="en-GB" sz="1800"/>
              <a:t>a month</a:t>
            </a:r>
          </a:p>
          <a:p>
            <a:pPr>
              <a:lnSpc>
                <a:spcPct val="125000"/>
              </a:lnSpc>
            </a:pPr>
            <a:r>
              <a:rPr lang="en-GB" sz="1800"/>
              <a:t>She also spends </a:t>
            </a:r>
            <a:r>
              <a:rPr lang="en-GB" sz="1800" b="1"/>
              <a:t>£200 </a:t>
            </a:r>
            <a:r>
              <a:rPr lang="en-GB" sz="1800"/>
              <a:t>on utility bills, </a:t>
            </a:r>
            <a:r>
              <a:rPr lang="en-GB" sz="1800" b="1"/>
              <a:t>£110 </a:t>
            </a:r>
            <a:r>
              <a:rPr lang="en-GB" sz="1800"/>
              <a:t>council tax and </a:t>
            </a:r>
            <a:r>
              <a:rPr lang="en-GB" sz="1800" b="1"/>
              <a:t>£350 </a:t>
            </a:r>
            <a:r>
              <a:rPr lang="en-GB" sz="1800"/>
              <a:t>on food</a:t>
            </a:r>
          </a:p>
          <a:p>
            <a:pPr>
              <a:lnSpc>
                <a:spcPct val="125000"/>
              </a:lnSpc>
            </a:pPr>
            <a:r>
              <a:rPr lang="en-GB" sz="1800"/>
              <a:t>Her phone and internet bill is </a:t>
            </a:r>
            <a:r>
              <a:rPr lang="en-GB" sz="1800" b="1"/>
              <a:t>£25</a:t>
            </a:r>
            <a:r>
              <a:rPr lang="en-GB" sz="1800"/>
              <a:t>. Petrol and car insurance are </a:t>
            </a:r>
            <a:r>
              <a:rPr lang="en-GB" sz="1800" b="1"/>
              <a:t>£50</a:t>
            </a:r>
          </a:p>
          <a:p>
            <a:pPr>
              <a:lnSpc>
                <a:spcPct val="125000"/>
              </a:lnSpc>
            </a:pPr>
            <a:endParaRPr lang="en-GB" sz="1200"/>
          </a:p>
          <a:p>
            <a:pPr marL="285750" indent="-285750">
              <a:lnSpc>
                <a:spcPct val="125000"/>
              </a:lnSpc>
              <a:buFont typeface="Arial" panose="020B0604020202020204" pitchFamily="34" charset="0"/>
              <a:buChar char="•"/>
            </a:pPr>
            <a:r>
              <a:rPr lang="en-GB" sz="1800">
                <a:latin typeface="Source Sans Pro" panose="020B0503030403020204" pitchFamily="34" charset="0"/>
                <a:ea typeface="Source Sans Pro" panose="020B0503030403020204" pitchFamily="34" charset="0"/>
              </a:rPr>
              <a:t>What is the total of Jo’s outgoings?</a:t>
            </a:r>
          </a:p>
        </p:txBody>
      </p:sp>
      <p:pic>
        <p:nvPicPr>
          <p:cNvPr id="4" name="Picture 3" descr="A child washing dishes in a kitchen&#10;&#10;Description automatically generated">
            <a:extLst>
              <a:ext uri="{FF2B5EF4-FFF2-40B4-BE49-F238E27FC236}">
                <a16:creationId xmlns:a16="http://schemas.microsoft.com/office/drawing/2014/main" id="{F4E37AED-D241-5520-6DB8-3B337EC0BBDB}"/>
              </a:ext>
            </a:extLst>
          </p:cNvPr>
          <p:cNvPicPr>
            <a:picLocks noChangeAspect="1"/>
          </p:cNvPicPr>
          <p:nvPr/>
        </p:nvPicPr>
        <p:blipFill rotWithShape="1">
          <a:blip r:embed="rId3"/>
          <a:srcRect l="31081" t="1" r="18247" b="22344"/>
          <a:stretch/>
        </p:blipFill>
        <p:spPr>
          <a:xfrm>
            <a:off x="4566174" y="274"/>
            <a:ext cx="4566174" cy="4665132"/>
          </a:xfrm>
          <a:prstGeom prst="rect">
            <a:avLst/>
          </a:prstGeom>
        </p:spPr>
      </p:pic>
      <p:sp>
        <p:nvSpPr>
          <p:cNvPr id="2" name="TextBox 1">
            <a:extLst>
              <a:ext uri="{FF2B5EF4-FFF2-40B4-BE49-F238E27FC236}">
                <a16:creationId xmlns:a16="http://schemas.microsoft.com/office/drawing/2014/main" id="{C4DF3070-D86C-D20B-9727-745B589AA101}"/>
              </a:ext>
            </a:extLst>
          </p:cNvPr>
          <p:cNvSpPr txBox="1"/>
          <p:nvPr/>
        </p:nvSpPr>
        <p:spPr>
          <a:xfrm>
            <a:off x="1113707" y="3611006"/>
            <a:ext cx="1992702" cy="461665"/>
          </a:xfrm>
          <a:prstGeom prst="rect">
            <a:avLst/>
          </a:prstGeom>
          <a:noFill/>
        </p:spPr>
        <p:txBody>
          <a:bodyPr wrap="square" rtlCol="0">
            <a:spAutoFit/>
          </a:bodyPr>
          <a:lstStyle/>
          <a:p>
            <a:r>
              <a:rPr lang="en-GB" sz="2400"/>
              <a:t>£1,535</a:t>
            </a:r>
          </a:p>
        </p:txBody>
      </p:sp>
    </p:spTree>
    <p:extLst>
      <p:ext uri="{BB962C8B-B14F-4D97-AF65-F5344CB8AC3E}">
        <p14:creationId xmlns:p14="http://schemas.microsoft.com/office/powerpoint/2010/main" val="30821254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Activity: Jo’s budget</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2019673"/>
            <a:ext cx="4140000" cy="413639"/>
          </a:xfrm>
        </p:spPr>
        <p:txBody>
          <a:bodyPr anchor="t"/>
          <a:lstStyle/>
          <a:p>
            <a:pPr marL="285750" indent="-285750">
              <a:lnSpc>
                <a:spcPct val="125000"/>
              </a:lnSpc>
              <a:buFont typeface="Arial" panose="020B0604020202020204" pitchFamily="34" charset="0"/>
              <a:buChar char="•"/>
            </a:pPr>
            <a:r>
              <a:rPr lang="en-GB" sz="1800">
                <a:latin typeface="Source Sans Pro" panose="020B0503030403020204" pitchFamily="34" charset="0"/>
                <a:ea typeface="Source Sans Pro" panose="020B0503030403020204" pitchFamily="34" charset="0"/>
              </a:rPr>
              <a:t>Work out the difference</a:t>
            </a:r>
          </a:p>
        </p:txBody>
      </p:sp>
      <p:pic>
        <p:nvPicPr>
          <p:cNvPr id="4" name="Picture 3" descr="A child washing dishes in a kitchen&#10;&#10;Description automatically generated">
            <a:extLst>
              <a:ext uri="{FF2B5EF4-FFF2-40B4-BE49-F238E27FC236}">
                <a16:creationId xmlns:a16="http://schemas.microsoft.com/office/drawing/2014/main" id="{F4E37AED-D241-5520-6DB8-3B337EC0BBDB}"/>
              </a:ext>
            </a:extLst>
          </p:cNvPr>
          <p:cNvPicPr>
            <a:picLocks noChangeAspect="1"/>
          </p:cNvPicPr>
          <p:nvPr/>
        </p:nvPicPr>
        <p:blipFill rotWithShape="1">
          <a:blip r:embed="rId3"/>
          <a:srcRect l="31081" t="1" r="18247" b="22344"/>
          <a:stretch/>
        </p:blipFill>
        <p:spPr>
          <a:xfrm>
            <a:off x="4566174" y="274"/>
            <a:ext cx="4566174" cy="4665132"/>
          </a:xfrm>
          <a:prstGeom prst="rect">
            <a:avLst/>
          </a:prstGeom>
        </p:spPr>
      </p:pic>
      <p:sp>
        <p:nvSpPr>
          <p:cNvPr id="2" name="Content Placeholder 7">
            <a:extLst>
              <a:ext uri="{FF2B5EF4-FFF2-40B4-BE49-F238E27FC236}">
                <a16:creationId xmlns:a16="http://schemas.microsoft.com/office/drawing/2014/main" id="{54AE81D9-21A5-9DB1-900A-AA8B1FA9341D}"/>
              </a:ext>
              <a:ext uri="{C183D7F6-B498-43B3-948B-1728B52AA6E4}">
                <adec:decorative xmlns:adec="http://schemas.microsoft.com/office/drawing/2017/decorative" val="1"/>
              </a:ext>
            </a:extLst>
          </p:cNvPr>
          <p:cNvSpPr txBox="1">
            <a:spLocks/>
          </p:cNvSpPr>
          <p:nvPr/>
        </p:nvSpPr>
        <p:spPr bwMode="auto">
          <a:xfrm>
            <a:off x="215047" y="1020056"/>
            <a:ext cx="4140000" cy="759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nSpc>
                <a:spcPct val="125000"/>
              </a:lnSpc>
            </a:pPr>
            <a:r>
              <a:rPr lang="en-GB" sz="1800" kern="0">
                <a:latin typeface="Source Sans Pro Light" panose="020B0403030403020204" pitchFamily="34" charset="0"/>
                <a:ea typeface="Source Sans Pro Light" panose="020B0403030403020204" pitchFamily="34" charset="0"/>
              </a:rPr>
              <a:t>So, Jo’s total monthly income is £1,600 and her outgoings are £1535</a:t>
            </a:r>
          </a:p>
        </p:txBody>
      </p:sp>
    </p:spTree>
    <p:extLst>
      <p:ext uri="{BB962C8B-B14F-4D97-AF65-F5344CB8AC3E}">
        <p14:creationId xmlns:p14="http://schemas.microsoft.com/office/powerpoint/2010/main" val="1157159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Activity: Jo’s budget</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2019673"/>
            <a:ext cx="4140000" cy="413639"/>
          </a:xfrm>
        </p:spPr>
        <p:txBody>
          <a:bodyPr anchor="t"/>
          <a:lstStyle/>
          <a:p>
            <a:pPr marL="285750" indent="-285750">
              <a:lnSpc>
                <a:spcPct val="125000"/>
              </a:lnSpc>
              <a:buFont typeface="Arial" panose="020B0604020202020204" pitchFamily="34" charset="0"/>
              <a:buChar char="•"/>
            </a:pPr>
            <a:r>
              <a:rPr lang="en-GB" sz="1800">
                <a:latin typeface="Source Sans Pro" panose="020B0503030403020204" pitchFamily="34" charset="0"/>
                <a:ea typeface="Source Sans Pro" panose="020B0503030403020204" pitchFamily="34" charset="0"/>
              </a:rPr>
              <a:t>Work out the difference</a:t>
            </a:r>
          </a:p>
        </p:txBody>
      </p:sp>
      <p:pic>
        <p:nvPicPr>
          <p:cNvPr id="4" name="Picture 3" descr="A child washing dishes in a kitchen&#10;&#10;Description automatically generated">
            <a:extLst>
              <a:ext uri="{FF2B5EF4-FFF2-40B4-BE49-F238E27FC236}">
                <a16:creationId xmlns:a16="http://schemas.microsoft.com/office/drawing/2014/main" id="{F4E37AED-D241-5520-6DB8-3B337EC0BBDB}"/>
              </a:ext>
            </a:extLst>
          </p:cNvPr>
          <p:cNvPicPr>
            <a:picLocks noChangeAspect="1"/>
          </p:cNvPicPr>
          <p:nvPr/>
        </p:nvPicPr>
        <p:blipFill rotWithShape="1">
          <a:blip r:embed="rId4"/>
          <a:srcRect l="31081" t="1" r="18247" b="22344"/>
          <a:stretch/>
        </p:blipFill>
        <p:spPr>
          <a:xfrm>
            <a:off x="4566174" y="274"/>
            <a:ext cx="4566174" cy="4665132"/>
          </a:xfrm>
          <a:prstGeom prst="rect">
            <a:avLst/>
          </a:prstGeom>
        </p:spPr>
      </p:pic>
      <p:sp>
        <p:nvSpPr>
          <p:cNvPr id="2" name="Content Placeholder 7">
            <a:extLst>
              <a:ext uri="{FF2B5EF4-FFF2-40B4-BE49-F238E27FC236}">
                <a16:creationId xmlns:a16="http://schemas.microsoft.com/office/drawing/2014/main" id="{54AE81D9-21A5-9DB1-900A-AA8B1FA9341D}"/>
              </a:ext>
              <a:ext uri="{C183D7F6-B498-43B3-948B-1728B52AA6E4}">
                <adec:decorative xmlns:adec="http://schemas.microsoft.com/office/drawing/2017/decorative" val="1"/>
              </a:ext>
            </a:extLst>
          </p:cNvPr>
          <p:cNvSpPr txBox="1">
            <a:spLocks/>
          </p:cNvSpPr>
          <p:nvPr/>
        </p:nvSpPr>
        <p:spPr bwMode="auto">
          <a:xfrm>
            <a:off x="215047" y="1020056"/>
            <a:ext cx="4140000" cy="759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nSpc>
                <a:spcPct val="125000"/>
              </a:lnSpc>
            </a:pPr>
            <a:r>
              <a:rPr lang="en-GB" sz="1800" kern="0">
                <a:latin typeface="Source Sans Pro Light" panose="020B0403030403020204" pitchFamily="34" charset="0"/>
                <a:ea typeface="Source Sans Pro Light" panose="020B0403030403020204" pitchFamily="34" charset="0"/>
              </a:rPr>
              <a:t>So, Jo’s total monthly income is £1,600 and her outgoings are £1535</a:t>
            </a:r>
          </a:p>
        </p:txBody>
      </p:sp>
      <p:sp>
        <p:nvSpPr>
          <p:cNvPr id="3" name="TextBox 2">
            <a:extLst>
              <a:ext uri="{FF2B5EF4-FFF2-40B4-BE49-F238E27FC236}">
                <a16:creationId xmlns:a16="http://schemas.microsoft.com/office/drawing/2014/main" id="{BF6962E6-2458-B166-7162-8E7C92230C5D}"/>
              </a:ext>
            </a:extLst>
          </p:cNvPr>
          <p:cNvSpPr txBox="1"/>
          <p:nvPr/>
        </p:nvSpPr>
        <p:spPr>
          <a:xfrm>
            <a:off x="1092695" y="2518410"/>
            <a:ext cx="1992702" cy="461665"/>
          </a:xfrm>
          <a:prstGeom prst="rect">
            <a:avLst/>
          </a:prstGeom>
          <a:noFill/>
        </p:spPr>
        <p:txBody>
          <a:bodyPr wrap="square" rtlCol="0">
            <a:spAutoFit/>
          </a:bodyPr>
          <a:lstStyle/>
          <a:p>
            <a:r>
              <a:rPr lang="en-GB" sz="2400"/>
              <a:t>£65</a:t>
            </a:r>
          </a:p>
        </p:txBody>
      </p:sp>
    </p:spTree>
    <p:extLst>
      <p:ext uri="{BB962C8B-B14F-4D97-AF65-F5344CB8AC3E}">
        <p14:creationId xmlns:p14="http://schemas.microsoft.com/office/powerpoint/2010/main" val="930805901"/>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AAE5D18-16CA-E043-81EC-3F9D4BC033AB}"/>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l="68" r="68"/>
          <a:stretch/>
        </p:blipFill>
        <p:spPr/>
      </p:pic>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Introductions</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792000"/>
            <a:ext cx="4140000" cy="2696123"/>
          </a:xfrm>
        </p:spPr>
        <p:txBody>
          <a:bodyPr anchor="t"/>
          <a:lstStyle/>
          <a:p>
            <a:r>
              <a:rPr lang="en-GB" sz="1800"/>
              <a:t>Your facilitator today is:</a:t>
            </a:r>
          </a:p>
          <a:p>
            <a:endParaRPr lang="en-GB" sz="1800"/>
          </a:p>
          <a:p>
            <a:endParaRPr lang="en-GB" sz="1800"/>
          </a:p>
          <a:p>
            <a:endParaRPr lang="en-GB" sz="1800"/>
          </a:p>
          <a:p>
            <a:r>
              <a:rPr lang="en-GB" sz="1800"/>
              <a:t>Please introduce yourself to the group</a:t>
            </a:r>
          </a:p>
          <a:p>
            <a:endParaRPr lang="en-GB" sz="1800"/>
          </a:p>
          <a:p>
            <a:endParaRPr lang="en-GB" sz="1800"/>
          </a:p>
          <a:p>
            <a:r>
              <a:rPr lang="en-GB" sz="1800"/>
              <a:t>Name something you want to save up for</a:t>
            </a:r>
            <a:endParaRPr lang="en-US" sz="1800"/>
          </a:p>
        </p:txBody>
      </p:sp>
    </p:spTree>
    <p:extLst>
      <p:ext uri="{BB962C8B-B14F-4D97-AF65-F5344CB8AC3E}">
        <p14:creationId xmlns:p14="http://schemas.microsoft.com/office/powerpoint/2010/main" val="3683819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Lee</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984504"/>
            <a:ext cx="4140000" cy="1330172"/>
          </a:xfrm>
        </p:spPr>
        <p:txBody>
          <a:bodyPr anchor="t"/>
          <a:lstStyle/>
          <a:p>
            <a:pPr marL="285750" indent="-285750">
              <a:lnSpc>
                <a:spcPct val="114000"/>
              </a:lnSpc>
              <a:spcBef>
                <a:spcPts val="1200"/>
              </a:spcBef>
              <a:buFont typeface="Arial" panose="020B0604020202020204" pitchFamily="34" charset="0"/>
              <a:buChar char="•"/>
            </a:pPr>
            <a:r>
              <a:rPr lang="en-GB" sz="1800"/>
              <a:t>Lee gets Universal Credit</a:t>
            </a:r>
          </a:p>
          <a:p>
            <a:pPr marL="285750" indent="-285750">
              <a:lnSpc>
                <a:spcPct val="114000"/>
              </a:lnSpc>
              <a:spcBef>
                <a:spcPts val="1200"/>
              </a:spcBef>
              <a:buFont typeface="Arial" panose="020B0604020202020204" pitchFamily="34" charset="0"/>
              <a:buChar char="•"/>
            </a:pPr>
            <a:r>
              <a:rPr lang="en-GB" sz="1800"/>
              <a:t>He’s just moved into a rented flat</a:t>
            </a:r>
          </a:p>
          <a:p>
            <a:pPr marL="285750" indent="-285750">
              <a:lnSpc>
                <a:spcPct val="114000"/>
              </a:lnSpc>
              <a:spcBef>
                <a:spcPts val="1200"/>
              </a:spcBef>
              <a:buFont typeface="Arial" panose="020B0604020202020204" pitchFamily="34" charset="0"/>
              <a:buChar char="•"/>
            </a:pPr>
            <a:r>
              <a:rPr lang="en-GB" sz="1800"/>
              <a:t>He uses the bus to get around </a:t>
            </a:r>
          </a:p>
        </p:txBody>
      </p:sp>
      <p:pic>
        <p:nvPicPr>
          <p:cNvPr id="12" name="Picture 11">
            <a:extLst>
              <a:ext uri="{FF2B5EF4-FFF2-40B4-BE49-F238E27FC236}">
                <a16:creationId xmlns:a16="http://schemas.microsoft.com/office/drawing/2014/main" id="{F72CF634-D506-D103-155B-F4C4E6F055B7}"/>
              </a:ext>
            </a:extLst>
          </p:cNvPr>
          <p:cNvPicPr>
            <a:picLocks noChangeAspect="1"/>
          </p:cNvPicPr>
          <p:nvPr/>
        </p:nvPicPr>
        <p:blipFill>
          <a:blip r:embed="rId3"/>
          <a:srcRect l="9632" r="9632"/>
          <a:stretch/>
        </p:blipFill>
        <p:spPr>
          <a:xfrm>
            <a:off x="4572000" y="-17890"/>
            <a:ext cx="4572000" cy="4665132"/>
          </a:xfrm>
          <a:prstGeom prst="rect">
            <a:avLst/>
          </a:prstGeom>
        </p:spPr>
      </p:pic>
    </p:spTree>
    <p:extLst>
      <p:ext uri="{BB962C8B-B14F-4D97-AF65-F5344CB8AC3E}">
        <p14:creationId xmlns:p14="http://schemas.microsoft.com/office/powerpoint/2010/main" val="11630514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Activity: Lee’s income</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792961"/>
            <a:ext cx="4140000" cy="2477281"/>
          </a:xfrm>
        </p:spPr>
        <p:txBody>
          <a:bodyPr anchor="t"/>
          <a:lstStyle/>
          <a:p>
            <a:r>
              <a:rPr lang="en-GB" sz="1800"/>
              <a:t>Lee needs to work out his budget</a:t>
            </a:r>
          </a:p>
          <a:p>
            <a:endParaRPr lang="en-GB" sz="1800"/>
          </a:p>
          <a:p>
            <a:r>
              <a:rPr lang="en-GB" sz="1800"/>
              <a:t>He gets £285 Universal Credit each month</a:t>
            </a:r>
          </a:p>
          <a:p>
            <a:r>
              <a:rPr lang="en-GB" sz="1800">
                <a:latin typeface="Lloyds Bank Jack"/>
              </a:rPr>
              <a:t>He also gets £380 PIP </a:t>
            </a:r>
            <a:endParaRPr lang="en-GB" sz="1800"/>
          </a:p>
          <a:p>
            <a:endParaRPr lang="en-GB" sz="1800"/>
          </a:p>
          <a:p>
            <a:pPr marL="285750" indent="-285750">
              <a:lnSpc>
                <a:spcPct val="125000"/>
              </a:lnSpc>
              <a:buFont typeface="Arial" panose="020B0604020202020204" pitchFamily="34" charset="0"/>
              <a:buChar char="•"/>
            </a:pPr>
            <a:r>
              <a:rPr lang="en-GB" sz="1800"/>
              <a:t>What is his total monthly income?</a:t>
            </a:r>
          </a:p>
          <a:p>
            <a:pPr>
              <a:lnSpc>
                <a:spcPct val="125000"/>
              </a:lnSpc>
            </a:pPr>
            <a:endParaRPr lang="en-GB" sz="1800"/>
          </a:p>
        </p:txBody>
      </p:sp>
      <p:pic>
        <p:nvPicPr>
          <p:cNvPr id="2" name="Picture 1">
            <a:extLst>
              <a:ext uri="{FF2B5EF4-FFF2-40B4-BE49-F238E27FC236}">
                <a16:creationId xmlns:a16="http://schemas.microsoft.com/office/drawing/2014/main" id="{D14673CB-8442-BF1C-E280-1CB5427DC018}"/>
              </a:ext>
            </a:extLst>
          </p:cNvPr>
          <p:cNvPicPr>
            <a:picLocks noChangeAspect="1"/>
          </p:cNvPicPr>
          <p:nvPr/>
        </p:nvPicPr>
        <p:blipFill>
          <a:blip r:embed="rId3"/>
          <a:srcRect l="9632" r="9632"/>
          <a:stretch/>
        </p:blipFill>
        <p:spPr>
          <a:xfrm>
            <a:off x="4572000" y="0"/>
            <a:ext cx="4572000" cy="4665132"/>
          </a:xfrm>
          <a:prstGeom prst="rect">
            <a:avLst/>
          </a:prstGeom>
        </p:spPr>
      </p:pic>
    </p:spTree>
    <p:extLst>
      <p:ext uri="{BB962C8B-B14F-4D97-AF65-F5344CB8AC3E}">
        <p14:creationId xmlns:p14="http://schemas.microsoft.com/office/powerpoint/2010/main" val="2586606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Activity: Lee’s income</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792961"/>
            <a:ext cx="4140000" cy="2477281"/>
          </a:xfrm>
        </p:spPr>
        <p:txBody>
          <a:bodyPr anchor="t"/>
          <a:lstStyle/>
          <a:p>
            <a:r>
              <a:rPr lang="en-GB" sz="1800"/>
              <a:t>Lee needs to work out his budget</a:t>
            </a:r>
          </a:p>
          <a:p>
            <a:endParaRPr lang="en-GB" sz="1800"/>
          </a:p>
          <a:p>
            <a:r>
              <a:rPr lang="en-GB" sz="1800"/>
              <a:t>He gets £285 Universal Credit each month</a:t>
            </a:r>
          </a:p>
          <a:p>
            <a:r>
              <a:rPr lang="en-GB" sz="1800"/>
              <a:t>He also gets £380 PIP </a:t>
            </a:r>
          </a:p>
          <a:p>
            <a:endParaRPr lang="en-GB" sz="1800"/>
          </a:p>
          <a:p>
            <a:pPr marL="285750" indent="-285750">
              <a:lnSpc>
                <a:spcPct val="125000"/>
              </a:lnSpc>
              <a:buFont typeface="Arial" panose="020B0604020202020204" pitchFamily="34" charset="0"/>
              <a:buChar char="•"/>
            </a:pPr>
            <a:r>
              <a:rPr lang="en-GB" sz="1800"/>
              <a:t>What is his total monthly income?</a:t>
            </a:r>
          </a:p>
          <a:p>
            <a:pPr>
              <a:lnSpc>
                <a:spcPct val="125000"/>
              </a:lnSpc>
            </a:pPr>
            <a:endParaRPr lang="en-GB" sz="1800"/>
          </a:p>
        </p:txBody>
      </p:sp>
      <p:pic>
        <p:nvPicPr>
          <p:cNvPr id="2" name="Picture 1">
            <a:extLst>
              <a:ext uri="{FF2B5EF4-FFF2-40B4-BE49-F238E27FC236}">
                <a16:creationId xmlns:a16="http://schemas.microsoft.com/office/drawing/2014/main" id="{D14673CB-8442-BF1C-E280-1CB5427DC018}"/>
              </a:ext>
            </a:extLst>
          </p:cNvPr>
          <p:cNvPicPr>
            <a:picLocks noChangeAspect="1"/>
          </p:cNvPicPr>
          <p:nvPr/>
        </p:nvPicPr>
        <p:blipFill>
          <a:blip r:embed="rId3"/>
          <a:srcRect l="9632" r="9632"/>
          <a:stretch/>
        </p:blipFill>
        <p:spPr>
          <a:xfrm>
            <a:off x="4572000" y="0"/>
            <a:ext cx="4572000" cy="4665132"/>
          </a:xfrm>
          <a:prstGeom prst="rect">
            <a:avLst/>
          </a:prstGeom>
        </p:spPr>
      </p:pic>
      <p:sp>
        <p:nvSpPr>
          <p:cNvPr id="4" name="TextBox 3">
            <a:extLst>
              <a:ext uri="{FF2B5EF4-FFF2-40B4-BE49-F238E27FC236}">
                <a16:creationId xmlns:a16="http://schemas.microsoft.com/office/drawing/2014/main" id="{E2B45DFA-806B-04E8-2940-AF0939567CDB}"/>
              </a:ext>
            </a:extLst>
          </p:cNvPr>
          <p:cNvSpPr txBox="1"/>
          <p:nvPr/>
        </p:nvSpPr>
        <p:spPr>
          <a:xfrm>
            <a:off x="1229855" y="2924806"/>
            <a:ext cx="1992702" cy="461665"/>
          </a:xfrm>
          <a:prstGeom prst="rect">
            <a:avLst/>
          </a:prstGeom>
          <a:noFill/>
        </p:spPr>
        <p:txBody>
          <a:bodyPr wrap="square" rtlCol="0">
            <a:spAutoFit/>
          </a:bodyPr>
          <a:lstStyle/>
          <a:p>
            <a:r>
              <a:rPr lang="en-GB" sz="2400"/>
              <a:t>£665</a:t>
            </a:r>
          </a:p>
        </p:txBody>
      </p:sp>
    </p:spTree>
    <p:extLst>
      <p:ext uri="{BB962C8B-B14F-4D97-AF65-F5344CB8AC3E}">
        <p14:creationId xmlns:p14="http://schemas.microsoft.com/office/powerpoint/2010/main" val="24304079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Activity: Lee’s outgoings</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5" y="984504"/>
            <a:ext cx="4344849" cy="3035896"/>
          </a:xfrm>
        </p:spPr>
        <p:txBody>
          <a:bodyPr anchor="t"/>
          <a:lstStyle/>
          <a:p>
            <a:pPr>
              <a:lnSpc>
                <a:spcPct val="125000"/>
              </a:lnSpc>
            </a:pPr>
            <a:r>
              <a:rPr lang="en-GB" sz="1800"/>
              <a:t>Lee pays £80 each month for gas and electricity</a:t>
            </a:r>
          </a:p>
          <a:p>
            <a:pPr>
              <a:lnSpc>
                <a:spcPct val="125000"/>
              </a:lnSpc>
            </a:pPr>
            <a:r>
              <a:rPr lang="en-GB" sz="1800"/>
              <a:t>His food bill is £240</a:t>
            </a:r>
          </a:p>
          <a:p>
            <a:pPr>
              <a:lnSpc>
                <a:spcPct val="125000"/>
              </a:lnSpc>
            </a:pPr>
            <a:r>
              <a:rPr lang="en-GB" sz="1800"/>
              <a:t>He has a bus pass that costs £55 a month</a:t>
            </a:r>
          </a:p>
          <a:p>
            <a:pPr>
              <a:lnSpc>
                <a:spcPct val="125000"/>
              </a:lnSpc>
            </a:pPr>
            <a:r>
              <a:rPr lang="en-GB" sz="1800"/>
              <a:t>He also pays £160 a month Council Tax</a:t>
            </a:r>
          </a:p>
          <a:p>
            <a:pPr>
              <a:lnSpc>
                <a:spcPct val="125000"/>
              </a:lnSpc>
            </a:pPr>
            <a:endParaRPr lang="en-GB" sz="1800"/>
          </a:p>
          <a:p>
            <a:pPr>
              <a:lnSpc>
                <a:spcPct val="125000"/>
              </a:lnSpc>
            </a:pPr>
            <a:endParaRPr lang="en-GB" sz="1200"/>
          </a:p>
          <a:p>
            <a:pPr marL="285750" indent="-285750">
              <a:lnSpc>
                <a:spcPct val="125000"/>
              </a:lnSpc>
              <a:buFont typeface="Arial" panose="020B0604020202020204" pitchFamily="34" charset="0"/>
              <a:buChar char="•"/>
            </a:pPr>
            <a:r>
              <a:rPr lang="en-GB" sz="1800"/>
              <a:t>What is the total of Lee’s outgoings?</a:t>
            </a:r>
          </a:p>
        </p:txBody>
      </p:sp>
      <p:pic>
        <p:nvPicPr>
          <p:cNvPr id="2" name="Picture 1">
            <a:extLst>
              <a:ext uri="{FF2B5EF4-FFF2-40B4-BE49-F238E27FC236}">
                <a16:creationId xmlns:a16="http://schemas.microsoft.com/office/drawing/2014/main" id="{E143F862-72F6-449D-A910-788862AEE84F}"/>
              </a:ext>
            </a:extLst>
          </p:cNvPr>
          <p:cNvPicPr>
            <a:picLocks noChangeAspect="1"/>
          </p:cNvPicPr>
          <p:nvPr/>
        </p:nvPicPr>
        <p:blipFill>
          <a:blip r:embed="rId3"/>
          <a:srcRect l="9632" r="9632"/>
          <a:stretch/>
        </p:blipFill>
        <p:spPr>
          <a:xfrm>
            <a:off x="4572000" y="0"/>
            <a:ext cx="4572000" cy="4665132"/>
          </a:xfrm>
          <a:prstGeom prst="rect">
            <a:avLst/>
          </a:prstGeom>
        </p:spPr>
      </p:pic>
    </p:spTree>
    <p:extLst>
      <p:ext uri="{BB962C8B-B14F-4D97-AF65-F5344CB8AC3E}">
        <p14:creationId xmlns:p14="http://schemas.microsoft.com/office/powerpoint/2010/main" val="29332072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Activity: Lee’s outgoings</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5" y="984504"/>
            <a:ext cx="4344849" cy="3035896"/>
          </a:xfrm>
        </p:spPr>
        <p:txBody>
          <a:bodyPr anchor="t"/>
          <a:lstStyle/>
          <a:p>
            <a:pPr>
              <a:lnSpc>
                <a:spcPct val="125000"/>
              </a:lnSpc>
            </a:pPr>
            <a:r>
              <a:rPr lang="en-GB" sz="1800"/>
              <a:t>Lee pays £80 each month for gas and electricity</a:t>
            </a:r>
          </a:p>
          <a:p>
            <a:pPr>
              <a:lnSpc>
                <a:spcPct val="125000"/>
              </a:lnSpc>
            </a:pPr>
            <a:r>
              <a:rPr lang="en-GB" sz="1800"/>
              <a:t>His food bill is £240</a:t>
            </a:r>
          </a:p>
          <a:p>
            <a:pPr>
              <a:lnSpc>
                <a:spcPct val="125000"/>
              </a:lnSpc>
            </a:pPr>
            <a:r>
              <a:rPr lang="en-GB" sz="1800"/>
              <a:t>He has a bus pass that costs £55 a month</a:t>
            </a:r>
          </a:p>
          <a:p>
            <a:pPr>
              <a:lnSpc>
                <a:spcPct val="125000"/>
              </a:lnSpc>
            </a:pPr>
            <a:r>
              <a:rPr lang="en-GB" sz="1800"/>
              <a:t>He also pays £160 a month Council Tax</a:t>
            </a:r>
          </a:p>
          <a:p>
            <a:pPr>
              <a:lnSpc>
                <a:spcPct val="125000"/>
              </a:lnSpc>
            </a:pPr>
            <a:endParaRPr lang="en-GB" sz="1800"/>
          </a:p>
          <a:p>
            <a:pPr>
              <a:lnSpc>
                <a:spcPct val="125000"/>
              </a:lnSpc>
            </a:pPr>
            <a:endParaRPr lang="en-GB" sz="1200"/>
          </a:p>
          <a:p>
            <a:pPr marL="285750" indent="-285750">
              <a:lnSpc>
                <a:spcPct val="125000"/>
              </a:lnSpc>
              <a:buFont typeface="Arial" panose="020B0604020202020204" pitchFamily="34" charset="0"/>
              <a:buChar char="•"/>
            </a:pPr>
            <a:r>
              <a:rPr lang="en-GB" sz="1800"/>
              <a:t>What is the total of Lee’s outgoings?</a:t>
            </a:r>
          </a:p>
        </p:txBody>
      </p:sp>
      <p:pic>
        <p:nvPicPr>
          <p:cNvPr id="2" name="Picture 1">
            <a:extLst>
              <a:ext uri="{FF2B5EF4-FFF2-40B4-BE49-F238E27FC236}">
                <a16:creationId xmlns:a16="http://schemas.microsoft.com/office/drawing/2014/main" id="{E143F862-72F6-449D-A910-788862AEE84F}"/>
              </a:ext>
            </a:extLst>
          </p:cNvPr>
          <p:cNvPicPr>
            <a:picLocks noChangeAspect="1"/>
          </p:cNvPicPr>
          <p:nvPr/>
        </p:nvPicPr>
        <p:blipFill>
          <a:blip r:embed="rId3"/>
          <a:srcRect l="9632" r="9632"/>
          <a:stretch/>
        </p:blipFill>
        <p:spPr>
          <a:xfrm>
            <a:off x="4572000" y="0"/>
            <a:ext cx="4572000" cy="4665132"/>
          </a:xfrm>
          <a:prstGeom prst="rect">
            <a:avLst/>
          </a:prstGeom>
        </p:spPr>
      </p:pic>
      <p:sp>
        <p:nvSpPr>
          <p:cNvPr id="3" name="TextBox 2">
            <a:extLst>
              <a:ext uri="{FF2B5EF4-FFF2-40B4-BE49-F238E27FC236}">
                <a16:creationId xmlns:a16="http://schemas.microsoft.com/office/drawing/2014/main" id="{BED4B610-176C-D026-0886-19D7BA1B378B}"/>
              </a:ext>
            </a:extLst>
          </p:cNvPr>
          <p:cNvSpPr txBox="1"/>
          <p:nvPr/>
        </p:nvSpPr>
        <p:spPr>
          <a:xfrm>
            <a:off x="1411159" y="4020400"/>
            <a:ext cx="1992702" cy="461665"/>
          </a:xfrm>
          <a:prstGeom prst="rect">
            <a:avLst/>
          </a:prstGeom>
          <a:noFill/>
        </p:spPr>
        <p:txBody>
          <a:bodyPr wrap="square" rtlCol="0">
            <a:spAutoFit/>
          </a:bodyPr>
          <a:lstStyle/>
          <a:p>
            <a:r>
              <a:rPr lang="en-GB" sz="2400"/>
              <a:t>£535</a:t>
            </a:r>
          </a:p>
        </p:txBody>
      </p:sp>
    </p:spTree>
    <p:extLst>
      <p:ext uri="{BB962C8B-B14F-4D97-AF65-F5344CB8AC3E}">
        <p14:creationId xmlns:p14="http://schemas.microsoft.com/office/powerpoint/2010/main" val="17985496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Activity: Lee’s budget</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2019673"/>
            <a:ext cx="4140000" cy="413639"/>
          </a:xfrm>
        </p:spPr>
        <p:txBody>
          <a:bodyPr anchor="t"/>
          <a:lstStyle/>
          <a:p>
            <a:pPr marL="285750" indent="-285750">
              <a:lnSpc>
                <a:spcPct val="125000"/>
              </a:lnSpc>
              <a:buFont typeface="Arial" panose="020B0604020202020204" pitchFamily="34" charset="0"/>
              <a:buChar char="•"/>
            </a:pPr>
            <a:r>
              <a:rPr lang="en-GB" sz="1800"/>
              <a:t>Work out the difference</a:t>
            </a:r>
          </a:p>
        </p:txBody>
      </p:sp>
      <p:sp>
        <p:nvSpPr>
          <p:cNvPr id="2" name="Content Placeholder 7">
            <a:extLst>
              <a:ext uri="{FF2B5EF4-FFF2-40B4-BE49-F238E27FC236}">
                <a16:creationId xmlns:a16="http://schemas.microsoft.com/office/drawing/2014/main" id="{54AE81D9-21A5-9DB1-900A-AA8B1FA9341D}"/>
              </a:ext>
              <a:ext uri="{C183D7F6-B498-43B3-948B-1728B52AA6E4}">
                <adec:decorative xmlns:adec="http://schemas.microsoft.com/office/drawing/2017/decorative" val="1"/>
              </a:ext>
            </a:extLst>
          </p:cNvPr>
          <p:cNvSpPr txBox="1">
            <a:spLocks/>
          </p:cNvSpPr>
          <p:nvPr/>
        </p:nvSpPr>
        <p:spPr bwMode="auto">
          <a:xfrm>
            <a:off x="215047" y="1020056"/>
            <a:ext cx="4140000" cy="759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nSpc>
                <a:spcPct val="125000"/>
              </a:lnSpc>
            </a:pPr>
            <a:r>
              <a:rPr lang="en-GB" sz="1800" kern="0"/>
              <a:t>So, </a:t>
            </a:r>
            <a:r>
              <a:rPr lang="en-GB" sz="1800"/>
              <a:t>Lee</a:t>
            </a:r>
            <a:r>
              <a:rPr lang="en-GB" sz="1800" kern="0"/>
              <a:t>’s total monthly income is £665 and his outgoings are £535</a:t>
            </a:r>
          </a:p>
        </p:txBody>
      </p:sp>
      <p:pic>
        <p:nvPicPr>
          <p:cNvPr id="3" name="Picture 2">
            <a:extLst>
              <a:ext uri="{FF2B5EF4-FFF2-40B4-BE49-F238E27FC236}">
                <a16:creationId xmlns:a16="http://schemas.microsoft.com/office/drawing/2014/main" id="{1A316AA9-140C-2DF9-86E6-9AA83F819807}"/>
              </a:ext>
            </a:extLst>
          </p:cNvPr>
          <p:cNvPicPr>
            <a:picLocks noChangeAspect="1"/>
          </p:cNvPicPr>
          <p:nvPr/>
        </p:nvPicPr>
        <p:blipFill>
          <a:blip r:embed="rId3"/>
          <a:srcRect l="9632" r="9632"/>
          <a:stretch/>
        </p:blipFill>
        <p:spPr>
          <a:xfrm>
            <a:off x="4572000" y="0"/>
            <a:ext cx="4572000" cy="4665132"/>
          </a:xfrm>
          <a:prstGeom prst="rect">
            <a:avLst/>
          </a:prstGeom>
        </p:spPr>
      </p:pic>
    </p:spTree>
    <p:extLst>
      <p:ext uri="{BB962C8B-B14F-4D97-AF65-F5344CB8AC3E}">
        <p14:creationId xmlns:p14="http://schemas.microsoft.com/office/powerpoint/2010/main" val="16056702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Activity: Lee’s budget</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2019673"/>
            <a:ext cx="4140000" cy="413639"/>
          </a:xfrm>
        </p:spPr>
        <p:txBody>
          <a:bodyPr anchor="t"/>
          <a:lstStyle/>
          <a:p>
            <a:pPr marL="285750" indent="-285750">
              <a:lnSpc>
                <a:spcPct val="125000"/>
              </a:lnSpc>
              <a:buFont typeface="Arial" panose="020B0604020202020204" pitchFamily="34" charset="0"/>
              <a:buChar char="•"/>
            </a:pPr>
            <a:r>
              <a:rPr lang="en-GB" sz="1800"/>
              <a:t>Work out the difference</a:t>
            </a:r>
          </a:p>
        </p:txBody>
      </p:sp>
      <p:sp>
        <p:nvSpPr>
          <p:cNvPr id="2" name="Content Placeholder 7">
            <a:extLst>
              <a:ext uri="{FF2B5EF4-FFF2-40B4-BE49-F238E27FC236}">
                <a16:creationId xmlns:a16="http://schemas.microsoft.com/office/drawing/2014/main" id="{54AE81D9-21A5-9DB1-900A-AA8B1FA9341D}"/>
              </a:ext>
              <a:ext uri="{C183D7F6-B498-43B3-948B-1728B52AA6E4}">
                <adec:decorative xmlns:adec="http://schemas.microsoft.com/office/drawing/2017/decorative" val="1"/>
              </a:ext>
            </a:extLst>
          </p:cNvPr>
          <p:cNvSpPr txBox="1">
            <a:spLocks/>
          </p:cNvSpPr>
          <p:nvPr/>
        </p:nvSpPr>
        <p:spPr bwMode="auto">
          <a:xfrm>
            <a:off x="215047" y="1020056"/>
            <a:ext cx="4140000" cy="759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nSpc>
                <a:spcPct val="125000"/>
              </a:lnSpc>
            </a:pPr>
            <a:r>
              <a:rPr lang="en-GB" sz="1800" kern="0"/>
              <a:t>So, </a:t>
            </a:r>
            <a:r>
              <a:rPr lang="en-GB" sz="1800"/>
              <a:t>Lee</a:t>
            </a:r>
            <a:r>
              <a:rPr lang="en-GB" sz="1800" kern="0"/>
              <a:t>’s total monthly income is £665 and his outgoings are £535</a:t>
            </a:r>
          </a:p>
        </p:txBody>
      </p:sp>
      <p:pic>
        <p:nvPicPr>
          <p:cNvPr id="3" name="Picture 2">
            <a:extLst>
              <a:ext uri="{FF2B5EF4-FFF2-40B4-BE49-F238E27FC236}">
                <a16:creationId xmlns:a16="http://schemas.microsoft.com/office/drawing/2014/main" id="{1A316AA9-140C-2DF9-86E6-9AA83F819807}"/>
              </a:ext>
            </a:extLst>
          </p:cNvPr>
          <p:cNvPicPr>
            <a:picLocks noChangeAspect="1"/>
          </p:cNvPicPr>
          <p:nvPr/>
        </p:nvPicPr>
        <p:blipFill>
          <a:blip r:embed="rId3"/>
          <a:srcRect l="9632" r="9632"/>
          <a:stretch/>
        </p:blipFill>
        <p:spPr>
          <a:xfrm>
            <a:off x="4572000" y="0"/>
            <a:ext cx="4572000" cy="4665132"/>
          </a:xfrm>
          <a:prstGeom prst="rect">
            <a:avLst/>
          </a:prstGeom>
        </p:spPr>
      </p:pic>
      <p:sp>
        <p:nvSpPr>
          <p:cNvPr id="4" name="TextBox 3">
            <a:extLst>
              <a:ext uri="{FF2B5EF4-FFF2-40B4-BE49-F238E27FC236}">
                <a16:creationId xmlns:a16="http://schemas.microsoft.com/office/drawing/2014/main" id="{379AF436-5BBA-709F-ADA5-0BFAEEFE2FCE}"/>
              </a:ext>
            </a:extLst>
          </p:cNvPr>
          <p:cNvSpPr txBox="1"/>
          <p:nvPr/>
        </p:nvSpPr>
        <p:spPr>
          <a:xfrm>
            <a:off x="1229855" y="2924806"/>
            <a:ext cx="1992702" cy="461665"/>
          </a:xfrm>
          <a:prstGeom prst="rect">
            <a:avLst/>
          </a:prstGeom>
          <a:noFill/>
        </p:spPr>
        <p:txBody>
          <a:bodyPr wrap="square" rtlCol="0">
            <a:spAutoFit/>
          </a:bodyPr>
          <a:lstStyle/>
          <a:p>
            <a:r>
              <a:rPr lang="en-GB" sz="2400"/>
              <a:t>£130</a:t>
            </a:r>
          </a:p>
        </p:txBody>
      </p:sp>
    </p:spTree>
    <p:extLst>
      <p:ext uri="{BB962C8B-B14F-4D97-AF65-F5344CB8AC3E}">
        <p14:creationId xmlns:p14="http://schemas.microsoft.com/office/powerpoint/2010/main" val="27246206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Tony</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984504"/>
            <a:ext cx="4140000" cy="1644489"/>
          </a:xfrm>
        </p:spPr>
        <p:txBody>
          <a:bodyPr anchor="t"/>
          <a:lstStyle/>
          <a:p>
            <a:pPr marL="285750" indent="-285750">
              <a:lnSpc>
                <a:spcPct val="114000"/>
              </a:lnSpc>
              <a:spcBef>
                <a:spcPts val="1200"/>
              </a:spcBef>
              <a:buFont typeface="Arial" panose="020B0604020202020204" pitchFamily="34" charset="0"/>
              <a:buChar char="•"/>
            </a:pPr>
            <a:r>
              <a:rPr lang="en-GB" sz="1800"/>
              <a:t>Tony is looking for work</a:t>
            </a:r>
          </a:p>
          <a:p>
            <a:pPr marL="285750" indent="-285750">
              <a:lnSpc>
                <a:spcPct val="114000"/>
              </a:lnSpc>
              <a:spcBef>
                <a:spcPts val="1200"/>
              </a:spcBef>
              <a:buFont typeface="Arial" panose="020B0604020202020204" pitchFamily="34" charset="0"/>
              <a:buChar char="•"/>
            </a:pPr>
            <a:r>
              <a:rPr lang="en-GB" sz="1800"/>
              <a:t>He’s just moved into a shared house</a:t>
            </a:r>
          </a:p>
          <a:p>
            <a:pPr marL="285750" indent="-285750">
              <a:lnSpc>
                <a:spcPct val="114000"/>
              </a:lnSpc>
              <a:spcBef>
                <a:spcPts val="1200"/>
              </a:spcBef>
              <a:buFont typeface="Arial" panose="020B0604020202020204" pitchFamily="34" charset="0"/>
              <a:buChar char="•"/>
            </a:pPr>
            <a:r>
              <a:rPr lang="en-GB" sz="1800"/>
              <a:t>He and his housemates split the bills between them</a:t>
            </a:r>
          </a:p>
        </p:txBody>
      </p:sp>
      <p:pic>
        <p:nvPicPr>
          <p:cNvPr id="12" name="Picture 11" descr="A couple of men smiling and laughing&#10;&#10;Description automatically generated">
            <a:extLst>
              <a:ext uri="{FF2B5EF4-FFF2-40B4-BE49-F238E27FC236}">
                <a16:creationId xmlns:a16="http://schemas.microsoft.com/office/drawing/2014/main" id="{F72CF634-D506-D103-155B-F4C4E6F055B7}"/>
              </a:ext>
            </a:extLst>
          </p:cNvPr>
          <p:cNvPicPr>
            <a:picLocks noChangeAspect="1"/>
          </p:cNvPicPr>
          <p:nvPr/>
        </p:nvPicPr>
        <p:blipFill rotWithShape="1">
          <a:blip r:embed="rId3"/>
          <a:srcRect r="40741" b="9300"/>
          <a:stretch/>
        </p:blipFill>
        <p:spPr>
          <a:xfrm>
            <a:off x="4572000" y="0"/>
            <a:ext cx="4572000" cy="4665132"/>
          </a:xfrm>
          <a:prstGeom prst="rect">
            <a:avLst/>
          </a:prstGeom>
        </p:spPr>
      </p:pic>
    </p:spTree>
    <p:extLst>
      <p:ext uri="{BB962C8B-B14F-4D97-AF65-F5344CB8AC3E}">
        <p14:creationId xmlns:p14="http://schemas.microsoft.com/office/powerpoint/2010/main" val="32051325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Activity: Tony’s income</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792961"/>
            <a:ext cx="4140000" cy="3557577"/>
          </a:xfrm>
        </p:spPr>
        <p:txBody>
          <a:bodyPr anchor="t"/>
          <a:lstStyle/>
          <a:p>
            <a:r>
              <a:rPr lang="en-GB" sz="1800"/>
              <a:t>Tony needs to work out his budget</a:t>
            </a:r>
          </a:p>
          <a:p>
            <a:endParaRPr lang="en-GB" sz="1800"/>
          </a:p>
          <a:p>
            <a:r>
              <a:rPr lang="en-GB" sz="1800"/>
              <a:t>He gets </a:t>
            </a:r>
            <a:r>
              <a:rPr lang="en-GB" sz="1800" b="1"/>
              <a:t>£285 </a:t>
            </a:r>
            <a:r>
              <a:rPr lang="en-GB" sz="1800"/>
              <a:t>Universal Credit each month</a:t>
            </a:r>
          </a:p>
          <a:p>
            <a:r>
              <a:rPr lang="en-GB" sz="1800"/>
              <a:t>He also gets </a:t>
            </a:r>
            <a:r>
              <a:rPr lang="en-GB" sz="1800" b="1"/>
              <a:t>£85 </a:t>
            </a:r>
            <a:r>
              <a:rPr lang="en-GB" sz="1800"/>
              <a:t>Job Seekers Allowance (JSA)  every week. </a:t>
            </a:r>
          </a:p>
          <a:p>
            <a:endParaRPr lang="en-GB" sz="1800"/>
          </a:p>
          <a:p>
            <a:pPr marL="285750" indent="-285750">
              <a:lnSpc>
                <a:spcPct val="125000"/>
              </a:lnSpc>
              <a:buFont typeface="Arial" panose="020B0604020202020204" pitchFamily="34" charset="0"/>
              <a:buChar char="•"/>
            </a:pPr>
            <a:r>
              <a:rPr lang="en-GB" sz="1800"/>
              <a:t>What is his total monthly income?</a:t>
            </a:r>
          </a:p>
          <a:p>
            <a:pPr marL="342900" indent="-342900">
              <a:lnSpc>
                <a:spcPct val="125000"/>
              </a:lnSpc>
              <a:buFont typeface="+mj-lt"/>
              <a:buAutoNum type="arabicPeriod"/>
            </a:pPr>
            <a:r>
              <a:rPr lang="en-GB" sz="1800"/>
              <a:t>Multiply his JSA by </a:t>
            </a:r>
            <a:r>
              <a:rPr lang="en-GB" sz="1800" b="1"/>
              <a:t>4.2</a:t>
            </a:r>
          </a:p>
          <a:p>
            <a:pPr marL="342900" indent="-342900">
              <a:lnSpc>
                <a:spcPct val="125000"/>
              </a:lnSpc>
              <a:buFont typeface="+mj-lt"/>
              <a:buAutoNum type="arabicPeriod"/>
            </a:pPr>
            <a:r>
              <a:rPr lang="en-GB" sz="1800"/>
              <a:t>Add this to his Universal Credit</a:t>
            </a:r>
          </a:p>
          <a:p>
            <a:pPr>
              <a:lnSpc>
                <a:spcPct val="125000"/>
              </a:lnSpc>
            </a:pPr>
            <a:endParaRPr lang="en-GB" sz="1800"/>
          </a:p>
        </p:txBody>
      </p:sp>
      <p:pic>
        <p:nvPicPr>
          <p:cNvPr id="2" name="Picture 1" descr="A couple of men smiling and laughing&#10;&#10;Description automatically generated">
            <a:extLst>
              <a:ext uri="{FF2B5EF4-FFF2-40B4-BE49-F238E27FC236}">
                <a16:creationId xmlns:a16="http://schemas.microsoft.com/office/drawing/2014/main" id="{D14673CB-8442-BF1C-E280-1CB5427DC018}"/>
              </a:ext>
            </a:extLst>
          </p:cNvPr>
          <p:cNvPicPr>
            <a:picLocks noChangeAspect="1"/>
          </p:cNvPicPr>
          <p:nvPr/>
        </p:nvPicPr>
        <p:blipFill rotWithShape="1">
          <a:blip r:embed="rId3"/>
          <a:srcRect r="40741" b="9300"/>
          <a:stretch/>
        </p:blipFill>
        <p:spPr>
          <a:xfrm>
            <a:off x="4572000" y="0"/>
            <a:ext cx="4572000" cy="4665132"/>
          </a:xfrm>
          <a:prstGeom prst="rect">
            <a:avLst/>
          </a:prstGeom>
        </p:spPr>
      </p:pic>
    </p:spTree>
    <p:extLst>
      <p:ext uri="{BB962C8B-B14F-4D97-AF65-F5344CB8AC3E}">
        <p14:creationId xmlns:p14="http://schemas.microsoft.com/office/powerpoint/2010/main" val="21118061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Activity: Tony’s income</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792961"/>
            <a:ext cx="4140000" cy="3825343"/>
          </a:xfrm>
        </p:spPr>
        <p:txBody>
          <a:bodyPr anchor="t"/>
          <a:lstStyle/>
          <a:p>
            <a:r>
              <a:rPr lang="en-GB" sz="1800"/>
              <a:t>Tony needs to work out his budget</a:t>
            </a:r>
          </a:p>
          <a:p>
            <a:endParaRPr lang="en-GB" sz="1800"/>
          </a:p>
          <a:p>
            <a:r>
              <a:rPr lang="en-GB" sz="1800"/>
              <a:t>He gets </a:t>
            </a:r>
            <a:r>
              <a:rPr lang="en-GB" sz="1800" b="1"/>
              <a:t>£285 </a:t>
            </a:r>
            <a:r>
              <a:rPr lang="en-GB" sz="1800"/>
              <a:t>Universal Credit each month</a:t>
            </a:r>
          </a:p>
          <a:p>
            <a:r>
              <a:rPr lang="en-GB" sz="1800"/>
              <a:t>He also gets </a:t>
            </a:r>
            <a:r>
              <a:rPr lang="en-GB" sz="1800" b="1"/>
              <a:t>£85 </a:t>
            </a:r>
            <a:r>
              <a:rPr lang="en-GB" sz="1800"/>
              <a:t>Job Seekers Allowance (JSA)  every week. </a:t>
            </a:r>
          </a:p>
          <a:p>
            <a:endParaRPr lang="en-GB" sz="1800"/>
          </a:p>
          <a:p>
            <a:pPr marL="285750" indent="-285750">
              <a:lnSpc>
                <a:spcPct val="125000"/>
              </a:lnSpc>
              <a:buFont typeface="Arial" panose="020B0604020202020204" pitchFamily="34" charset="0"/>
              <a:buChar char="•"/>
            </a:pPr>
            <a:r>
              <a:rPr lang="en-GB" sz="1800"/>
              <a:t>What is his total monthly income?</a:t>
            </a:r>
          </a:p>
          <a:p>
            <a:pPr marL="342900" indent="-342900">
              <a:lnSpc>
                <a:spcPct val="125000"/>
              </a:lnSpc>
              <a:buFont typeface="+mj-lt"/>
              <a:buAutoNum type="arabicPeriod"/>
            </a:pPr>
            <a:r>
              <a:rPr lang="en-GB" sz="2400"/>
              <a:t>£85 x 4.2 = </a:t>
            </a:r>
            <a:r>
              <a:rPr lang="en-GB" sz="2400" b="1"/>
              <a:t>£357</a:t>
            </a:r>
          </a:p>
          <a:p>
            <a:pPr marL="342900" indent="-342900">
              <a:lnSpc>
                <a:spcPct val="125000"/>
              </a:lnSpc>
              <a:buFont typeface="+mj-lt"/>
              <a:buAutoNum type="arabicPeriod"/>
            </a:pPr>
            <a:r>
              <a:rPr lang="en-GB" sz="2400"/>
              <a:t>£357 + £285 = </a:t>
            </a:r>
            <a:r>
              <a:rPr lang="en-GB" sz="2400" b="1"/>
              <a:t>£642</a:t>
            </a:r>
          </a:p>
          <a:p>
            <a:pPr>
              <a:lnSpc>
                <a:spcPct val="125000"/>
              </a:lnSpc>
            </a:pPr>
            <a:endParaRPr lang="en-GB" sz="1800"/>
          </a:p>
        </p:txBody>
      </p:sp>
      <p:pic>
        <p:nvPicPr>
          <p:cNvPr id="2" name="Picture 1" descr="A couple of men smiling and laughing&#10;&#10;Description automatically generated">
            <a:extLst>
              <a:ext uri="{FF2B5EF4-FFF2-40B4-BE49-F238E27FC236}">
                <a16:creationId xmlns:a16="http://schemas.microsoft.com/office/drawing/2014/main" id="{05AA0621-33CE-C7D6-C028-7430DF58CDD5}"/>
              </a:ext>
            </a:extLst>
          </p:cNvPr>
          <p:cNvPicPr>
            <a:picLocks noChangeAspect="1"/>
          </p:cNvPicPr>
          <p:nvPr/>
        </p:nvPicPr>
        <p:blipFill rotWithShape="1">
          <a:blip r:embed="rId3"/>
          <a:srcRect r="40741" b="9300"/>
          <a:stretch/>
        </p:blipFill>
        <p:spPr>
          <a:xfrm>
            <a:off x="4572000" y="0"/>
            <a:ext cx="4572000" cy="4665132"/>
          </a:xfrm>
          <a:prstGeom prst="rect">
            <a:avLst/>
          </a:prstGeom>
        </p:spPr>
      </p:pic>
    </p:spTree>
    <p:extLst>
      <p:ext uri="{BB962C8B-B14F-4D97-AF65-F5344CB8AC3E}">
        <p14:creationId xmlns:p14="http://schemas.microsoft.com/office/powerpoint/2010/main" val="1721391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AAE5D18-16CA-E043-81EC-3F9D4BC033AB}"/>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t="232" b="232"/>
          <a:stretch/>
        </p:blipFill>
        <p:spPr/>
      </p:pic>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Objectives</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812397"/>
            <a:ext cx="4082016" cy="4000903"/>
          </a:xfrm>
        </p:spPr>
        <p:txBody>
          <a:bodyPr anchor="t"/>
          <a:lstStyle/>
          <a:p>
            <a:pPr>
              <a:lnSpc>
                <a:spcPct val="114000"/>
              </a:lnSpc>
              <a:spcBef>
                <a:spcPts val="1200"/>
              </a:spcBef>
            </a:pPr>
            <a:r>
              <a:rPr lang="en-GB" sz="1800"/>
              <a:t>By the end of this workshop, you should be able to:</a:t>
            </a:r>
          </a:p>
          <a:p>
            <a:pPr marL="285750" indent="-285750">
              <a:lnSpc>
                <a:spcPct val="114000"/>
              </a:lnSpc>
              <a:spcBef>
                <a:spcPts val="1200"/>
              </a:spcBef>
              <a:buFont typeface="Arial" panose="020B0604020202020204" pitchFamily="34" charset="0"/>
              <a:buChar char="•"/>
            </a:pPr>
            <a:r>
              <a:rPr lang="en-GB" sz="1800"/>
              <a:t>Explain what we mean by "budget" and explore the benefits </a:t>
            </a:r>
          </a:p>
          <a:p>
            <a:pPr marL="285750" indent="-285750">
              <a:lnSpc>
                <a:spcPct val="114000"/>
              </a:lnSpc>
              <a:spcBef>
                <a:spcPts val="1200"/>
              </a:spcBef>
              <a:buFont typeface="Arial" panose="020B0604020202020204" pitchFamily="34" charset="0"/>
              <a:buChar char="•"/>
            </a:pPr>
            <a:r>
              <a:rPr lang="en-GB" sz="1800"/>
              <a:t>Create a budget</a:t>
            </a:r>
          </a:p>
          <a:p>
            <a:pPr marL="285750" indent="-285750">
              <a:lnSpc>
                <a:spcPct val="114000"/>
              </a:lnSpc>
              <a:spcBef>
                <a:spcPts val="1200"/>
              </a:spcBef>
              <a:buFont typeface="Arial" panose="020B0604020202020204" pitchFamily="34" charset="0"/>
              <a:buChar char="•"/>
            </a:pPr>
            <a:r>
              <a:rPr lang="en-GB" sz="1800"/>
              <a:t>Explore the types of online budgeting tools available</a:t>
            </a:r>
          </a:p>
          <a:p>
            <a:pPr marL="285750" indent="-285750">
              <a:lnSpc>
                <a:spcPct val="114000"/>
              </a:lnSpc>
              <a:spcBef>
                <a:spcPts val="1200"/>
              </a:spcBef>
              <a:buFont typeface="Arial" panose="020B0604020202020204" pitchFamily="34" charset="0"/>
              <a:buChar char="•"/>
            </a:pPr>
            <a:r>
              <a:rPr lang="en-GB" sz="1800"/>
              <a:t>List the benefits of having an emergency fund</a:t>
            </a:r>
          </a:p>
          <a:p>
            <a:pPr>
              <a:lnSpc>
                <a:spcPct val="114000"/>
              </a:lnSpc>
              <a:spcBef>
                <a:spcPts val="1200"/>
              </a:spcBef>
            </a:pPr>
            <a:endParaRPr lang="en-US" sz="1800"/>
          </a:p>
        </p:txBody>
      </p:sp>
    </p:spTree>
    <p:extLst>
      <p:ext uri="{BB962C8B-B14F-4D97-AF65-F5344CB8AC3E}">
        <p14:creationId xmlns:p14="http://schemas.microsoft.com/office/powerpoint/2010/main" val="6677234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Activity: Tony’s outgoings</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984504"/>
            <a:ext cx="4140000" cy="2578847"/>
          </a:xfrm>
        </p:spPr>
        <p:txBody>
          <a:bodyPr anchor="t"/>
          <a:lstStyle/>
          <a:p>
            <a:pPr>
              <a:lnSpc>
                <a:spcPct val="125000"/>
              </a:lnSpc>
            </a:pPr>
            <a:r>
              <a:rPr lang="en-GB" sz="1800"/>
              <a:t>Tony’s rent is </a:t>
            </a:r>
            <a:r>
              <a:rPr lang="en-GB" sz="1800" b="1"/>
              <a:t>£400 </a:t>
            </a:r>
            <a:r>
              <a:rPr lang="en-GB" sz="1800"/>
              <a:t>a month</a:t>
            </a:r>
          </a:p>
          <a:p>
            <a:pPr>
              <a:lnSpc>
                <a:spcPct val="125000"/>
              </a:lnSpc>
            </a:pPr>
            <a:r>
              <a:rPr lang="en-GB" sz="1800"/>
              <a:t>His monthly share of bills is </a:t>
            </a:r>
            <a:r>
              <a:rPr lang="en-GB" sz="1800" b="1"/>
              <a:t>£60 </a:t>
            </a:r>
            <a:r>
              <a:rPr lang="en-GB" sz="1800"/>
              <a:t>for gas and electric, plus </a:t>
            </a:r>
            <a:r>
              <a:rPr lang="en-GB" sz="1800" b="1"/>
              <a:t>£40 </a:t>
            </a:r>
            <a:r>
              <a:rPr lang="en-GB" sz="1800"/>
              <a:t>council tax</a:t>
            </a:r>
          </a:p>
          <a:p>
            <a:pPr>
              <a:lnSpc>
                <a:spcPct val="125000"/>
              </a:lnSpc>
            </a:pPr>
            <a:r>
              <a:rPr lang="en-GB" sz="1800"/>
              <a:t>He pays </a:t>
            </a:r>
            <a:r>
              <a:rPr lang="en-GB" sz="1800" b="1"/>
              <a:t>£100 </a:t>
            </a:r>
            <a:r>
              <a:rPr lang="en-GB" sz="1800"/>
              <a:t>on food  and </a:t>
            </a:r>
            <a:r>
              <a:rPr lang="en-GB" sz="1800" b="1"/>
              <a:t>£15 </a:t>
            </a:r>
            <a:r>
              <a:rPr lang="en-GB" sz="1800"/>
              <a:t>for phone and internet</a:t>
            </a:r>
          </a:p>
          <a:p>
            <a:pPr>
              <a:lnSpc>
                <a:spcPct val="125000"/>
              </a:lnSpc>
            </a:pPr>
            <a:endParaRPr lang="en-GB" sz="1200"/>
          </a:p>
          <a:p>
            <a:pPr marL="285750" indent="-285750">
              <a:lnSpc>
                <a:spcPct val="125000"/>
              </a:lnSpc>
              <a:buFont typeface="Arial" panose="020B0604020202020204" pitchFamily="34" charset="0"/>
              <a:buChar char="•"/>
            </a:pPr>
            <a:r>
              <a:rPr lang="en-GB" sz="1800"/>
              <a:t>What is the total of Tony’s outgoings?</a:t>
            </a:r>
          </a:p>
        </p:txBody>
      </p:sp>
      <p:pic>
        <p:nvPicPr>
          <p:cNvPr id="2" name="Picture 1" descr="A couple of men smiling and laughing&#10;&#10;Description automatically generated">
            <a:extLst>
              <a:ext uri="{FF2B5EF4-FFF2-40B4-BE49-F238E27FC236}">
                <a16:creationId xmlns:a16="http://schemas.microsoft.com/office/drawing/2014/main" id="{E143F862-72F6-449D-A910-788862AEE84F}"/>
              </a:ext>
            </a:extLst>
          </p:cNvPr>
          <p:cNvPicPr>
            <a:picLocks noChangeAspect="1"/>
          </p:cNvPicPr>
          <p:nvPr/>
        </p:nvPicPr>
        <p:blipFill rotWithShape="1">
          <a:blip r:embed="rId3"/>
          <a:srcRect r="40741" b="9300"/>
          <a:stretch/>
        </p:blipFill>
        <p:spPr>
          <a:xfrm>
            <a:off x="4572000" y="0"/>
            <a:ext cx="4572000" cy="4665132"/>
          </a:xfrm>
          <a:prstGeom prst="rect">
            <a:avLst/>
          </a:prstGeom>
        </p:spPr>
      </p:pic>
    </p:spTree>
    <p:extLst>
      <p:ext uri="{BB962C8B-B14F-4D97-AF65-F5344CB8AC3E}">
        <p14:creationId xmlns:p14="http://schemas.microsoft.com/office/powerpoint/2010/main" val="39792218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Activity: Tony’s outgoings</a:t>
            </a:r>
            <a:endParaRPr lang="en-US"/>
          </a:p>
        </p:txBody>
      </p:sp>
      <p:sp>
        <p:nvSpPr>
          <p:cNvPr id="2" name="TextBox 1">
            <a:extLst>
              <a:ext uri="{FF2B5EF4-FFF2-40B4-BE49-F238E27FC236}">
                <a16:creationId xmlns:a16="http://schemas.microsoft.com/office/drawing/2014/main" id="{C4DF3070-D86C-D20B-9727-745B589AA101}"/>
              </a:ext>
            </a:extLst>
          </p:cNvPr>
          <p:cNvSpPr txBox="1"/>
          <p:nvPr/>
        </p:nvSpPr>
        <p:spPr>
          <a:xfrm>
            <a:off x="1128947" y="3504326"/>
            <a:ext cx="1992702" cy="461665"/>
          </a:xfrm>
          <a:prstGeom prst="rect">
            <a:avLst/>
          </a:prstGeom>
          <a:noFill/>
        </p:spPr>
        <p:txBody>
          <a:bodyPr wrap="square" rtlCol="0">
            <a:spAutoFit/>
          </a:bodyPr>
          <a:lstStyle/>
          <a:p>
            <a:r>
              <a:rPr lang="en-GB" sz="2400"/>
              <a:t>£615</a:t>
            </a:r>
          </a:p>
        </p:txBody>
      </p:sp>
      <p:sp>
        <p:nvSpPr>
          <p:cNvPr id="6" name="Content Placeholder 7">
            <a:extLst>
              <a:ext uri="{FF2B5EF4-FFF2-40B4-BE49-F238E27FC236}">
                <a16:creationId xmlns:a16="http://schemas.microsoft.com/office/drawing/2014/main" id="{D6349045-D18D-48B4-2772-918B2389A308}"/>
              </a:ext>
              <a:ext uri="{C183D7F6-B498-43B3-948B-1728B52AA6E4}">
                <adec:decorative xmlns:adec="http://schemas.microsoft.com/office/drawing/2017/decorative" val="1"/>
              </a:ext>
            </a:extLst>
          </p:cNvPr>
          <p:cNvSpPr>
            <a:spLocks noGrp="1"/>
          </p:cNvSpPr>
          <p:nvPr>
            <p:ph sz="half" idx="2"/>
          </p:nvPr>
        </p:nvSpPr>
        <p:spPr>
          <a:xfrm>
            <a:off x="156206" y="984504"/>
            <a:ext cx="4140000" cy="2578847"/>
          </a:xfrm>
        </p:spPr>
        <p:txBody>
          <a:bodyPr anchor="t"/>
          <a:lstStyle/>
          <a:p>
            <a:pPr>
              <a:lnSpc>
                <a:spcPct val="125000"/>
              </a:lnSpc>
            </a:pPr>
            <a:r>
              <a:rPr lang="en-GB" sz="1800"/>
              <a:t>Tony’s rent is £400 a month</a:t>
            </a:r>
          </a:p>
          <a:p>
            <a:pPr>
              <a:lnSpc>
                <a:spcPct val="125000"/>
              </a:lnSpc>
            </a:pPr>
            <a:r>
              <a:rPr lang="en-GB" sz="1800"/>
              <a:t>His monthly share of bills is £60 for gas and electric, plus £40 council tax</a:t>
            </a:r>
          </a:p>
          <a:p>
            <a:pPr>
              <a:lnSpc>
                <a:spcPct val="125000"/>
              </a:lnSpc>
            </a:pPr>
            <a:r>
              <a:rPr lang="en-GB" sz="1800"/>
              <a:t>He pays £100 on food  and £15 for phone and internet</a:t>
            </a:r>
          </a:p>
          <a:p>
            <a:pPr>
              <a:lnSpc>
                <a:spcPct val="125000"/>
              </a:lnSpc>
            </a:pPr>
            <a:endParaRPr lang="en-GB" sz="1200"/>
          </a:p>
          <a:p>
            <a:pPr marL="285750" indent="-285750">
              <a:lnSpc>
                <a:spcPct val="125000"/>
              </a:lnSpc>
              <a:buFont typeface="Arial" panose="020B0604020202020204" pitchFamily="34" charset="0"/>
              <a:buChar char="•"/>
            </a:pPr>
            <a:r>
              <a:rPr lang="en-GB" sz="1800"/>
              <a:t>What is the total of Tony’s outgoings?</a:t>
            </a:r>
          </a:p>
        </p:txBody>
      </p:sp>
      <p:pic>
        <p:nvPicPr>
          <p:cNvPr id="9" name="Picture 8" descr="A couple of men smiling and laughing&#10;&#10;Description automatically generated">
            <a:extLst>
              <a:ext uri="{FF2B5EF4-FFF2-40B4-BE49-F238E27FC236}">
                <a16:creationId xmlns:a16="http://schemas.microsoft.com/office/drawing/2014/main" id="{F2EC4BB5-F519-5688-9CC1-797925BA692E}"/>
              </a:ext>
            </a:extLst>
          </p:cNvPr>
          <p:cNvPicPr>
            <a:picLocks noChangeAspect="1"/>
          </p:cNvPicPr>
          <p:nvPr/>
        </p:nvPicPr>
        <p:blipFill rotWithShape="1">
          <a:blip r:embed="rId3"/>
          <a:srcRect r="40741" b="9300"/>
          <a:stretch/>
        </p:blipFill>
        <p:spPr>
          <a:xfrm>
            <a:off x="4572000" y="0"/>
            <a:ext cx="4572000" cy="4665132"/>
          </a:xfrm>
          <a:prstGeom prst="rect">
            <a:avLst/>
          </a:prstGeom>
        </p:spPr>
      </p:pic>
    </p:spTree>
    <p:extLst>
      <p:ext uri="{BB962C8B-B14F-4D97-AF65-F5344CB8AC3E}">
        <p14:creationId xmlns:p14="http://schemas.microsoft.com/office/powerpoint/2010/main" val="9661034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Activity: Tony’s budget</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2019673"/>
            <a:ext cx="4140000" cy="413639"/>
          </a:xfrm>
        </p:spPr>
        <p:txBody>
          <a:bodyPr anchor="t"/>
          <a:lstStyle/>
          <a:p>
            <a:pPr marL="285750" indent="-285750">
              <a:lnSpc>
                <a:spcPct val="125000"/>
              </a:lnSpc>
              <a:buFont typeface="Arial" panose="020B0604020202020204" pitchFamily="34" charset="0"/>
              <a:buChar char="•"/>
            </a:pPr>
            <a:r>
              <a:rPr lang="en-GB" sz="1800"/>
              <a:t>Work out the difference</a:t>
            </a:r>
          </a:p>
        </p:txBody>
      </p:sp>
      <p:sp>
        <p:nvSpPr>
          <p:cNvPr id="2" name="Content Placeholder 7">
            <a:extLst>
              <a:ext uri="{FF2B5EF4-FFF2-40B4-BE49-F238E27FC236}">
                <a16:creationId xmlns:a16="http://schemas.microsoft.com/office/drawing/2014/main" id="{54AE81D9-21A5-9DB1-900A-AA8B1FA9341D}"/>
              </a:ext>
              <a:ext uri="{C183D7F6-B498-43B3-948B-1728B52AA6E4}">
                <adec:decorative xmlns:adec="http://schemas.microsoft.com/office/drawing/2017/decorative" val="1"/>
              </a:ext>
            </a:extLst>
          </p:cNvPr>
          <p:cNvSpPr txBox="1">
            <a:spLocks/>
          </p:cNvSpPr>
          <p:nvPr/>
        </p:nvSpPr>
        <p:spPr bwMode="auto">
          <a:xfrm>
            <a:off x="215047" y="1020056"/>
            <a:ext cx="4140000" cy="759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nSpc>
                <a:spcPct val="125000"/>
              </a:lnSpc>
            </a:pPr>
            <a:r>
              <a:rPr lang="en-GB" sz="1800" kern="0"/>
              <a:t>So, </a:t>
            </a:r>
            <a:r>
              <a:rPr lang="en-GB" sz="1800"/>
              <a:t>Tony</a:t>
            </a:r>
            <a:r>
              <a:rPr lang="en-GB" sz="1800" kern="0"/>
              <a:t>’s total monthly income is £642 and his outgoings are £615</a:t>
            </a:r>
          </a:p>
        </p:txBody>
      </p:sp>
      <p:pic>
        <p:nvPicPr>
          <p:cNvPr id="3" name="Picture 2" descr="A couple of men smiling and laughing&#10;&#10;Description automatically generated">
            <a:extLst>
              <a:ext uri="{FF2B5EF4-FFF2-40B4-BE49-F238E27FC236}">
                <a16:creationId xmlns:a16="http://schemas.microsoft.com/office/drawing/2014/main" id="{1A316AA9-140C-2DF9-86E6-9AA83F819807}"/>
              </a:ext>
            </a:extLst>
          </p:cNvPr>
          <p:cNvPicPr>
            <a:picLocks noChangeAspect="1"/>
          </p:cNvPicPr>
          <p:nvPr/>
        </p:nvPicPr>
        <p:blipFill rotWithShape="1">
          <a:blip r:embed="rId3"/>
          <a:srcRect r="40741" b="9300"/>
          <a:stretch/>
        </p:blipFill>
        <p:spPr>
          <a:xfrm>
            <a:off x="4572000" y="0"/>
            <a:ext cx="4572000" cy="4665132"/>
          </a:xfrm>
          <a:prstGeom prst="rect">
            <a:avLst/>
          </a:prstGeom>
        </p:spPr>
      </p:pic>
    </p:spTree>
    <p:extLst>
      <p:ext uri="{BB962C8B-B14F-4D97-AF65-F5344CB8AC3E}">
        <p14:creationId xmlns:p14="http://schemas.microsoft.com/office/powerpoint/2010/main" val="5187897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Activity: Tony’s budget</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2019673"/>
            <a:ext cx="4140000" cy="413639"/>
          </a:xfrm>
        </p:spPr>
        <p:txBody>
          <a:bodyPr anchor="t"/>
          <a:lstStyle/>
          <a:p>
            <a:pPr marL="285750" indent="-285750">
              <a:lnSpc>
                <a:spcPct val="125000"/>
              </a:lnSpc>
              <a:buFont typeface="Arial" panose="020B0604020202020204" pitchFamily="34" charset="0"/>
              <a:buChar char="•"/>
            </a:pPr>
            <a:r>
              <a:rPr lang="en-GB" sz="1800"/>
              <a:t>Work out the difference</a:t>
            </a:r>
          </a:p>
        </p:txBody>
      </p:sp>
      <p:sp>
        <p:nvSpPr>
          <p:cNvPr id="3" name="TextBox 2">
            <a:extLst>
              <a:ext uri="{FF2B5EF4-FFF2-40B4-BE49-F238E27FC236}">
                <a16:creationId xmlns:a16="http://schemas.microsoft.com/office/drawing/2014/main" id="{BF6962E6-2458-B166-7162-8E7C92230C5D}"/>
              </a:ext>
            </a:extLst>
          </p:cNvPr>
          <p:cNvSpPr txBox="1"/>
          <p:nvPr/>
        </p:nvSpPr>
        <p:spPr>
          <a:xfrm>
            <a:off x="1124585" y="2455480"/>
            <a:ext cx="1992702" cy="461665"/>
          </a:xfrm>
          <a:prstGeom prst="rect">
            <a:avLst/>
          </a:prstGeom>
          <a:noFill/>
        </p:spPr>
        <p:txBody>
          <a:bodyPr wrap="square" rtlCol="0">
            <a:spAutoFit/>
          </a:bodyPr>
          <a:lstStyle/>
          <a:p>
            <a:r>
              <a:rPr lang="en-GB" sz="2400"/>
              <a:t>£27</a:t>
            </a:r>
          </a:p>
        </p:txBody>
      </p:sp>
      <p:sp>
        <p:nvSpPr>
          <p:cNvPr id="5" name="Content Placeholder 7">
            <a:extLst>
              <a:ext uri="{FF2B5EF4-FFF2-40B4-BE49-F238E27FC236}">
                <a16:creationId xmlns:a16="http://schemas.microsoft.com/office/drawing/2014/main" id="{10DF2D5A-9AAD-FB7C-2FC1-3542AD8D0B59}"/>
              </a:ext>
              <a:ext uri="{C183D7F6-B498-43B3-948B-1728B52AA6E4}">
                <adec:decorative xmlns:adec="http://schemas.microsoft.com/office/drawing/2017/decorative" val="1"/>
              </a:ext>
            </a:extLst>
          </p:cNvPr>
          <p:cNvSpPr txBox="1">
            <a:spLocks/>
          </p:cNvSpPr>
          <p:nvPr/>
        </p:nvSpPr>
        <p:spPr bwMode="auto">
          <a:xfrm>
            <a:off x="215047" y="1020056"/>
            <a:ext cx="4140000" cy="759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nSpc>
                <a:spcPct val="125000"/>
              </a:lnSpc>
            </a:pPr>
            <a:r>
              <a:rPr lang="en-GB" sz="1800" kern="0"/>
              <a:t>So, </a:t>
            </a:r>
            <a:r>
              <a:rPr lang="en-GB" sz="1800"/>
              <a:t>Tony</a:t>
            </a:r>
            <a:r>
              <a:rPr lang="en-GB" sz="1800" kern="0"/>
              <a:t>’s total monthly income is £642 and his outgoings are £615</a:t>
            </a:r>
          </a:p>
        </p:txBody>
      </p:sp>
      <p:pic>
        <p:nvPicPr>
          <p:cNvPr id="6" name="Picture 5" descr="A couple of men smiling and laughing&#10;&#10;Description automatically generated">
            <a:extLst>
              <a:ext uri="{FF2B5EF4-FFF2-40B4-BE49-F238E27FC236}">
                <a16:creationId xmlns:a16="http://schemas.microsoft.com/office/drawing/2014/main" id="{FA02D564-43AE-319B-D159-681C05F011C1}"/>
              </a:ext>
            </a:extLst>
          </p:cNvPr>
          <p:cNvPicPr>
            <a:picLocks noChangeAspect="1"/>
          </p:cNvPicPr>
          <p:nvPr/>
        </p:nvPicPr>
        <p:blipFill rotWithShape="1">
          <a:blip r:embed="rId4"/>
          <a:srcRect r="40741" b="9300"/>
          <a:stretch/>
        </p:blipFill>
        <p:spPr>
          <a:xfrm>
            <a:off x="4572000" y="0"/>
            <a:ext cx="4572000" cy="4665132"/>
          </a:xfrm>
          <a:prstGeom prst="rect">
            <a:avLst/>
          </a:prstGeom>
        </p:spPr>
      </p:pic>
    </p:spTree>
    <p:extLst>
      <p:ext uri="{BB962C8B-B14F-4D97-AF65-F5344CB8AC3E}">
        <p14:creationId xmlns:p14="http://schemas.microsoft.com/office/powerpoint/2010/main" val="1724010470"/>
      </p:ext>
    </p:extLst>
  </p:cSld>
  <p:clrMapOvr>
    <a:masterClrMapping/>
  </p:clrMapOvr>
  <p:extLst>
    <p:ext uri="{6950BFC3-D8DA-4A85-94F7-54DA5524770B}">
      <p188:commentRel xmlns:p188="http://schemas.microsoft.com/office/powerpoint/2018/8/main" r:id="rId3"/>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3" descr="A person sitting on a couch and looking at a phone&#10;&#10;Description automatically generated with low confidence">
            <a:extLst>
              <a:ext uri="{FF2B5EF4-FFF2-40B4-BE49-F238E27FC236}">
                <a16:creationId xmlns:a16="http://schemas.microsoft.com/office/drawing/2014/main" id="{B2FFC7BD-B455-25A1-0B64-57B79E40FC3D}"/>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l="68" r="68"/>
          <a:stretch/>
        </p:blipFill>
        <p:spPr/>
      </p:pic>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Activity: Marc’s budget</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792000"/>
            <a:ext cx="4140000" cy="2429961"/>
          </a:xfrm>
        </p:spPr>
        <p:txBody>
          <a:bodyPr anchor="t"/>
          <a:lstStyle/>
          <a:p>
            <a:pPr>
              <a:lnSpc>
                <a:spcPct val="114000"/>
              </a:lnSpc>
              <a:spcBef>
                <a:spcPts val="1200"/>
              </a:spcBef>
            </a:pPr>
            <a:r>
              <a:rPr lang="en-GB" sz="1800"/>
              <a:t>Look at Marc’s story in your workbook. Using the budget sheet jot down the following:</a:t>
            </a:r>
          </a:p>
          <a:p>
            <a:pPr marL="285750" indent="-285750">
              <a:lnSpc>
                <a:spcPct val="114000"/>
              </a:lnSpc>
              <a:spcBef>
                <a:spcPts val="1200"/>
              </a:spcBef>
              <a:buFont typeface="Arial" panose="020B0604020202020204" pitchFamily="34" charset="0"/>
              <a:buChar char="•"/>
            </a:pPr>
            <a:r>
              <a:rPr lang="en-GB" sz="1800"/>
              <a:t>Marc's incomings</a:t>
            </a:r>
          </a:p>
          <a:p>
            <a:pPr marL="285750" indent="-285750">
              <a:lnSpc>
                <a:spcPct val="114000"/>
              </a:lnSpc>
              <a:spcBef>
                <a:spcPts val="1200"/>
              </a:spcBef>
              <a:buFont typeface="Arial" panose="020B0604020202020204" pitchFamily="34" charset="0"/>
              <a:buChar char="•"/>
            </a:pPr>
            <a:r>
              <a:rPr lang="en-GB" sz="1800"/>
              <a:t>Marc's outgoings</a:t>
            </a:r>
          </a:p>
          <a:p>
            <a:pPr marL="285750" indent="-285750">
              <a:lnSpc>
                <a:spcPct val="114000"/>
              </a:lnSpc>
              <a:spcBef>
                <a:spcPts val="1200"/>
              </a:spcBef>
              <a:buFont typeface="Arial" panose="020B0604020202020204" pitchFamily="34" charset="0"/>
              <a:buChar char="•"/>
            </a:pPr>
            <a:r>
              <a:rPr lang="en-GB" sz="1800"/>
              <a:t>Calculate the difference</a:t>
            </a:r>
          </a:p>
        </p:txBody>
      </p:sp>
      <p:sp>
        <p:nvSpPr>
          <p:cNvPr id="5" name="Content Placeholder 7">
            <a:extLst>
              <a:ext uri="{FF2B5EF4-FFF2-40B4-BE49-F238E27FC236}">
                <a16:creationId xmlns:a16="http://schemas.microsoft.com/office/drawing/2014/main" id="{C55BD947-EC00-4868-B7BD-D1CBB9CE8129}"/>
              </a:ext>
            </a:extLst>
          </p:cNvPr>
          <p:cNvSpPr txBox="1">
            <a:spLocks/>
          </p:cNvSpPr>
          <p:nvPr/>
        </p:nvSpPr>
        <p:spPr bwMode="auto">
          <a:xfrm>
            <a:off x="252000" y="3769482"/>
            <a:ext cx="4320000"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r>
              <a:rPr lang="en-GB" sz="1800" kern="0">
                <a:latin typeface="Source Sans Pro" panose="020B0503030403020204" pitchFamily="34" charset="0"/>
                <a:ea typeface="Source Sans Pro" panose="020B0503030403020204" pitchFamily="34" charset="0"/>
              </a:rPr>
              <a:t>How could Marc save money each month?</a:t>
            </a:r>
          </a:p>
        </p:txBody>
      </p:sp>
    </p:spTree>
    <p:extLst>
      <p:ext uri="{BB962C8B-B14F-4D97-AF65-F5344CB8AC3E}">
        <p14:creationId xmlns:p14="http://schemas.microsoft.com/office/powerpoint/2010/main" val="2332981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ext, letter&#10;&#10;Description automatically generated">
            <a:extLst>
              <a:ext uri="{FF2B5EF4-FFF2-40B4-BE49-F238E27FC236}">
                <a16:creationId xmlns:a16="http://schemas.microsoft.com/office/drawing/2014/main" id="{A2826C8A-092F-5A2E-9E22-692BD8169281}"/>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t="205" b="205"/>
          <a:stretch/>
        </p:blipFill>
        <p:spPr/>
      </p:pic>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Activity: Sam's budget</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15780" y="1058700"/>
            <a:ext cx="4701000" cy="1644489"/>
          </a:xfrm>
        </p:spPr>
        <p:txBody>
          <a:bodyPr anchor="t"/>
          <a:lstStyle/>
          <a:p>
            <a:pPr>
              <a:lnSpc>
                <a:spcPct val="114000"/>
              </a:lnSpc>
              <a:spcBef>
                <a:spcPts val="1200"/>
              </a:spcBef>
            </a:pPr>
            <a:r>
              <a:rPr lang="en-GB" sz="1800"/>
              <a:t>Take a look at Sam's budget in your workbooks</a:t>
            </a:r>
          </a:p>
          <a:p>
            <a:pPr>
              <a:lnSpc>
                <a:spcPct val="114000"/>
              </a:lnSpc>
              <a:spcBef>
                <a:spcPts val="1200"/>
              </a:spcBef>
            </a:pPr>
            <a:r>
              <a:rPr lang="en-GB" sz="1800"/>
              <a:t>Sam has more outgoings than incoming</a:t>
            </a:r>
          </a:p>
          <a:p>
            <a:pPr>
              <a:lnSpc>
                <a:spcPct val="114000"/>
              </a:lnSpc>
              <a:spcBef>
                <a:spcPts val="1200"/>
              </a:spcBef>
            </a:pPr>
            <a:r>
              <a:rPr lang="en-GB" sz="1800"/>
              <a:t>What actions should Sam take to                   reduce her outgoings?</a:t>
            </a:r>
          </a:p>
        </p:txBody>
      </p:sp>
    </p:spTree>
    <p:extLst>
      <p:ext uri="{BB962C8B-B14F-4D97-AF65-F5344CB8AC3E}">
        <p14:creationId xmlns:p14="http://schemas.microsoft.com/office/powerpoint/2010/main" val="30692892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3309479" y="2248585"/>
            <a:ext cx="2525050" cy="590931"/>
          </a:xfrm>
        </p:spPr>
        <p:txBody>
          <a:bodyPr/>
          <a:lstStyle/>
          <a:p>
            <a:pPr algn="ctr"/>
            <a:r>
              <a:rPr lang="en-US" sz="3600"/>
              <a:t>Online Tools</a:t>
            </a:r>
          </a:p>
        </p:txBody>
      </p:sp>
    </p:spTree>
    <p:extLst>
      <p:ext uri="{BB962C8B-B14F-4D97-AF65-F5344CB8AC3E}">
        <p14:creationId xmlns:p14="http://schemas.microsoft.com/office/powerpoint/2010/main" val="40191571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B02B238-6161-66C2-4C30-CD1B53FB218A}"/>
              </a:ext>
            </a:extLst>
          </p:cNvPr>
          <p:cNvSpPr>
            <a:spLocks noGrp="1"/>
          </p:cNvSpPr>
          <p:nvPr>
            <p:ph sz="half" idx="2"/>
          </p:nvPr>
        </p:nvSpPr>
        <p:spPr>
          <a:xfrm>
            <a:off x="286715" y="601523"/>
            <a:ext cx="4087165" cy="2554545"/>
          </a:xfrm>
        </p:spPr>
        <p:txBody>
          <a:bodyPr/>
          <a:lstStyle/>
          <a:p>
            <a:pPr algn="ctr"/>
            <a:r>
              <a:rPr lang="en-GB" sz="3200">
                <a:latin typeface="Source Sans Pro" panose="020B0503030403020204" pitchFamily="34" charset="0"/>
                <a:ea typeface="Source Sans Pro" panose="020B0503030403020204" pitchFamily="34" charset="0"/>
              </a:rPr>
              <a:t>Did you know …         there are online tools that can help you calculate your budget?</a:t>
            </a:r>
          </a:p>
        </p:txBody>
      </p:sp>
      <p:grpSp>
        <p:nvGrpSpPr>
          <p:cNvPr id="14" name="Group 13">
            <a:extLst>
              <a:ext uri="{FF2B5EF4-FFF2-40B4-BE49-F238E27FC236}">
                <a16:creationId xmlns:a16="http://schemas.microsoft.com/office/drawing/2014/main" id="{D7AA6DCD-1BD0-181F-7851-7CC6B7860DED}"/>
              </a:ext>
            </a:extLst>
          </p:cNvPr>
          <p:cNvGrpSpPr/>
          <p:nvPr/>
        </p:nvGrpSpPr>
        <p:grpSpPr>
          <a:xfrm>
            <a:off x="1562520" y="3328275"/>
            <a:ext cx="1710813" cy="953729"/>
            <a:chOff x="3726426" y="2123768"/>
            <a:chExt cx="1710813" cy="953729"/>
          </a:xfrm>
        </p:grpSpPr>
        <p:sp>
          <p:nvSpPr>
            <p:cNvPr id="13" name="Rectangle 12">
              <a:extLst>
                <a:ext uri="{FF2B5EF4-FFF2-40B4-BE49-F238E27FC236}">
                  <a16:creationId xmlns:a16="http://schemas.microsoft.com/office/drawing/2014/main" id="{2708A668-4246-BCCA-1A64-C193E7A3C5B8}"/>
                </a:ext>
              </a:extLst>
            </p:cNvPr>
            <p:cNvSpPr/>
            <p:nvPr/>
          </p:nvSpPr>
          <p:spPr>
            <a:xfrm>
              <a:off x="3726426" y="2123768"/>
              <a:ext cx="1710813" cy="9537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Graphic 11">
              <a:hlinkClick r:id="rId3"/>
              <a:extLst>
                <a:ext uri="{FF2B5EF4-FFF2-40B4-BE49-F238E27FC236}">
                  <a16:creationId xmlns:a16="http://schemas.microsoft.com/office/drawing/2014/main" id="{5DDC3F8B-1658-5E55-EE46-E079D65724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97632" y="2308532"/>
              <a:ext cx="1168400" cy="584200"/>
            </a:xfrm>
            <a:prstGeom prst="rect">
              <a:avLst/>
            </a:prstGeom>
          </p:spPr>
        </p:pic>
      </p:grpSp>
      <p:pic>
        <p:nvPicPr>
          <p:cNvPr id="3" name="Picture 2">
            <a:extLst>
              <a:ext uri="{FF2B5EF4-FFF2-40B4-BE49-F238E27FC236}">
                <a16:creationId xmlns:a16="http://schemas.microsoft.com/office/drawing/2014/main" id="{5A7C387C-957E-42B3-9D54-FFC47AC329DA}"/>
              </a:ext>
            </a:extLst>
          </p:cNvPr>
          <p:cNvPicPr>
            <a:picLocks noChangeAspect="1"/>
          </p:cNvPicPr>
          <p:nvPr/>
        </p:nvPicPr>
        <p:blipFill>
          <a:blip r:embed="rId6"/>
          <a:stretch>
            <a:fillRect/>
          </a:stretch>
        </p:blipFill>
        <p:spPr>
          <a:xfrm>
            <a:off x="4572000" y="383376"/>
            <a:ext cx="4427660" cy="3898628"/>
          </a:xfrm>
          <a:prstGeom prst="rect">
            <a:avLst/>
          </a:prstGeom>
        </p:spPr>
      </p:pic>
    </p:spTree>
    <p:extLst>
      <p:ext uri="{BB962C8B-B14F-4D97-AF65-F5344CB8AC3E}">
        <p14:creationId xmlns:p14="http://schemas.microsoft.com/office/powerpoint/2010/main" val="27933326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sitting on a couch using a computer&#10;&#10;Description automatically generated">
            <a:extLst>
              <a:ext uri="{FF2B5EF4-FFF2-40B4-BE49-F238E27FC236}">
                <a16:creationId xmlns:a16="http://schemas.microsoft.com/office/drawing/2014/main" id="{1ED0A55C-F48B-3A89-087A-BD9D2A78269E}"/>
              </a:ext>
            </a:extLst>
          </p:cNvPr>
          <p:cNvPicPr>
            <a:picLocks noGrp="1" noChangeAspect="1"/>
          </p:cNvPicPr>
          <p:nvPr>
            <p:ph type="pic" sz="quarter" idx="10"/>
          </p:nvPr>
        </p:nvPicPr>
        <p:blipFill>
          <a:blip r:embed="rId3"/>
          <a:srcRect l="17302" r="17302"/>
          <a:stretch>
            <a:fillRect/>
          </a:stretch>
        </p:blipFill>
        <p:spPr/>
      </p:pic>
      <p:sp>
        <p:nvSpPr>
          <p:cNvPr id="6" name="Content Placeholder 5">
            <a:extLst>
              <a:ext uri="{FF2B5EF4-FFF2-40B4-BE49-F238E27FC236}">
                <a16:creationId xmlns:a16="http://schemas.microsoft.com/office/drawing/2014/main" id="{CB02B238-6161-66C2-4C30-CD1B53FB218A}"/>
              </a:ext>
            </a:extLst>
          </p:cNvPr>
          <p:cNvSpPr>
            <a:spLocks noGrp="1"/>
          </p:cNvSpPr>
          <p:nvPr>
            <p:ph sz="half" idx="2"/>
          </p:nvPr>
        </p:nvSpPr>
        <p:spPr>
          <a:xfrm>
            <a:off x="146804" y="266018"/>
            <a:ext cx="4012503" cy="830997"/>
          </a:xfrm>
        </p:spPr>
        <p:txBody>
          <a:bodyPr/>
          <a:lstStyle/>
          <a:p>
            <a:pPr algn="ctr"/>
            <a:r>
              <a:rPr lang="en-GB" sz="2400">
                <a:latin typeface="Source Sans Pro SemiBold" panose="020B0603030403020204" pitchFamily="34" charset="0"/>
                <a:ea typeface="Source Sans Pro SemiBold" panose="020B0603030403020204" pitchFamily="34" charset="0"/>
              </a:rPr>
              <a:t>Where else can you find tools to help you budget?</a:t>
            </a:r>
          </a:p>
        </p:txBody>
      </p:sp>
      <p:sp>
        <p:nvSpPr>
          <p:cNvPr id="10" name="Content Placeholder 7">
            <a:extLst>
              <a:ext uri="{FF2B5EF4-FFF2-40B4-BE49-F238E27FC236}">
                <a16:creationId xmlns:a16="http://schemas.microsoft.com/office/drawing/2014/main" id="{419DB6EA-E6F9-E763-B882-889E4074D16A}"/>
              </a:ext>
            </a:extLst>
          </p:cNvPr>
          <p:cNvSpPr txBox="1">
            <a:spLocks/>
          </p:cNvSpPr>
          <p:nvPr/>
        </p:nvSpPr>
        <p:spPr bwMode="auto">
          <a:xfrm>
            <a:off x="252000" y="1576745"/>
            <a:ext cx="4320000" cy="2268057"/>
          </a:xfrm>
          <a:prstGeom prst="rect">
            <a:avLst/>
          </a:prstGeom>
          <a:noFill/>
          <a:ln>
            <a:noFill/>
          </a:ln>
          <a:effectLst/>
          <a:extLst>
            <a:ext uri="{909E8E84-426E-40dd-AFC4-6F175D3DCCD1}">
              <a14:hiddenFill xmlns="" xmlns:lc="http://schemas.openxmlformats.org/drawingml/2006/lockedCanvas" xmlns:a14="http://schemas.microsoft.com/office/drawing/2010/main">
                <a:solidFill>
                  <a:schemeClr val="accent1"/>
                </a:solidFill>
              </a14:hiddenFill>
            </a:ext>
            <a:ext uri="{91240B29-F687-4f45-9708-019B960494DF}">
              <a14:hiddenLine xmlns="" xmlns:lc="http://schemas.openxmlformats.org/drawingml/2006/lockedCanvas" xmlns:a14="http://schemas.microsoft.com/office/drawing/2010/main" w="9525">
                <a:solidFill>
                  <a:schemeClr val="tx1"/>
                </a:solidFill>
                <a:miter lim="800000"/>
                <a:headEnd/>
                <a:tailEnd/>
              </a14:hiddenLine>
            </a:ext>
            <a:ext uri="{AF507438-7753-43e0-B8FC-AC1667EBCBE1}">
              <a14:hiddenEffects xmlns="" xmlns:lc="http://schemas.openxmlformats.org/drawingml/2006/lockedCanva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lc="http://schemas.openxmlformats.org/drawingml/2006/lockedCanvas" xmlns:ma14="http://schemas.microsoft.com/office/mac/drawingml/2011/main" val="1"/>
            </a:ext>
          </a:extLst>
        </p:spPr>
        <p:txBody>
          <a:bodyPr vert="horz" wrap="square" lIns="91440" tIns="45720" rIns="91440" bIns="45720" numCol="1" anchor="t" anchorCtr="0" compatLnSpc="1">
            <a:prstTxWarp prst="textNoShape">
              <a:avLst/>
            </a:prstTxWarp>
            <a:spAutoFit/>
          </a:bodyPr>
          <a:lstStyle>
            <a:defPPr>
              <a:defRPr lang="en-GB"/>
            </a:defPPr>
            <a:lvl1pPr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1pPr>
            <a:lvl2pPr marL="4572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2pPr>
            <a:lvl3pPr marL="9144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3pPr>
            <a:lvl4pPr marL="13716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4pPr>
            <a:lvl5pPr marL="18288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5pPr>
            <a:lvl6pPr marL="22860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6pPr>
            <a:lvl7pPr marL="27432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7pPr>
            <a:lvl8pPr marL="32004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8pPr>
            <a:lvl9pPr marL="36576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9pPr>
          </a:lstStyle>
          <a:p>
            <a:pPr marL="285750" indent="-285750" defTabSz="450850">
              <a:lnSpc>
                <a:spcPct val="114000"/>
              </a:lnSpc>
              <a:spcBef>
                <a:spcPts val="1200"/>
              </a:spcBef>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Spreadsheet tools</a:t>
            </a:r>
          </a:p>
          <a:p>
            <a:pPr marL="285750" indent="-285750" defTabSz="450850">
              <a:lnSpc>
                <a:spcPct val="114000"/>
              </a:lnSpc>
              <a:spcBef>
                <a:spcPts val="1200"/>
              </a:spcBef>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Websites</a:t>
            </a:r>
          </a:p>
          <a:p>
            <a:pPr marL="285750" indent="-285750" defTabSz="450850">
              <a:lnSpc>
                <a:spcPct val="114000"/>
              </a:lnSpc>
              <a:spcBef>
                <a:spcPts val="1200"/>
              </a:spcBef>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Mobile apps</a:t>
            </a:r>
          </a:p>
          <a:p>
            <a:pPr marL="285750" indent="-285750" defTabSz="450850">
              <a:lnSpc>
                <a:spcPct val="114000"/>
              </a:lnSpc>
              <a:spcBef>
                <a:spcPts val="1200"/>
              </a:spcBef>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Benefit claim checkers</a:t>
            </a:r>
          </a:p>
          <a:p>
            <a:pPr marL="285750" indent="-285750" defTabSz="450850">
              <a:lnSpc>
                <a:spcPct val="114000"/>
              </a:lnSpc>
              <a:spcBef>
                <a:spcPts val="1200"/>
              </a:spcBef>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Comparison tools</a:t>
            </a:r>
          </a:p>
        </p:txBody>
      </p:sp>
      <p:pic>
        <p:nvPicPr>
          <p:cNvPr id="3" name="Picture 2">
            <a:hlinkClick r:id="rId4"/>
            <a:extLst>
              <a:ext uri="{FF2B5EF4-FFF2-40B4-BE49-F238E27FC236}">
                <a16:creationId xmlns:a16="http://schemas.microsoft.com/office/drawing/2014/main" id="{34C43C4B-70B6-3AF8-C7F3-6876F25254F2}"/>
              </a:ext>
            </a:extLst>
          </p:cNvPr>
          <p:cNvPicPr>
            <a:picLocks noChangeAspect="1"/>
          </p:cNvPicPr>
          <p:nvPr/>
        </p:nvPicPr>
        <p:blipFill rotWithShape="1">
          <a:blip r:embed="rId5"/>
          <a:srcRect l="2091" r="4659"/>
          <a:stretch/>
        </p:blipFill>
        <p:spPr>
          <a:xfrm>
            <a:off x="4572001" y="0"/>
            <a:ext cx="4572000" cy="4662000"/>
          </a:xfrm>
          <a:prstGeom prst="rect">
            <a:avLst/>
          </a:prstGeom>
        </p:spPr>
      </p:pic>
    </p:spTree>
    <p:extLst>
      <p:ext uri="{BB962C8B-B14F-4D97-AF65-F5344CB8AC3E}">
        <p14:creationId xmlns:p14="http://schemas.microsoft.com/office/powerpoint/2010/main" val="36420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2000"/>
                                        <p:tgtEl>
                                          <p:spTgt spid="1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fade">
                                      <p:cBhvr>
                                        <p:cTn id="13" dur="2000"/>
                                        <p:tgtEl>
                                          <p:spTgt spid="1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fade">
                                      <p:cBhvr>
                                        <p:cTn id="16" dur="2000"/>
                                        <p:tgtEl>
                                          <p:spTgt spid="10">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fade">
                                      <p:cBhvr>
                                        <p:cTn id="19" dur="20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using a computer&#10;&#10;Description automatically generated">
            <a:extLst>
              <a:ext uri="{FF2B5EF4-FFF2-40B4-BE49-F238E27FC236}">
                <a16:creationId xmlns:a16="http://schemas.microsoft.com/office/drawing/2014/main" id="{70D8D40B-1CA2-CE98-BA83-F94884375834}"/>
              </a:ext>
            </a:extLst>
          </p:cNvPr>
          <p:cNvPicPr>
            <a:picLocks noGrp="1" noChangeAspect="1"/>
          </p:cNvPicPr>
          <p:nvPr>
            <p:ph type="pic" sz="quarter" idx="10"/>
          </p:nvPr>
        </p:nvPicPr>
        <p:blipFill>
          <a:blip r:embed="rId3"/>
          <a:srcRect l="17349" r="17349"/>
          <a:stretch>
            <a:fillRect/>
          </a:stretch>
        </p:blipFill>
        <p:spPr/>
      </p:pic>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wrap="square" anchor="t">
            <a:normAutofit/>
          </a:bodyPr>
          <a:lstStyle/>
          <a:p>
            <a:r>
              <a:rPr lang="en-GB"/>
              <a:t>Online tools – questions to ask</a:t>
            </a:r>
            <a:endParaRPr lang="en-US"/>
          </a:p>
        </p:txBody>
      </p:sp>
      <p:sp>
        <p:nvSpPr>
          <p:cNvPr id="18" name="Content Placeholder 3">
            <a:extLst>
              <a:ext uri="{FF2B5EF4-FFF2-40B4-BE49-F238E27FC236}">
                <a16:creationId xmlns:a16="http://schemas.microsoft.com/office/drawing/2014/main" id="{BCD0F610-3A15-6961-DCAE-7726D8530050}"/>
              </a:ext>
            </a:extLst>
          </p:cNvPr>
          <p:cNvSpPr>
            <a:spLocks noGrp="1"/>
          </p:cNvSpPr>
          <p:nvPr>
            <p:ph sz="half" idx="2"/>
          </p:nvPr>
        </p:nvSpPr>
        <p:spPr>
          <a:xfrm>
            <a:off x="252000" y="1401600"/>
            <a:ext cx="4140000" cy="1828193"/>
          </a:xfrm>
        </p:spPr>
        <p:txBody>
          <a:bodyPr/>
          <a:lstStyle/>
          <a:p>
            <a:pPr marL="285750" indent="-285750">
              <a:spcAft>
                <a:spcPts val="1200"/>
              </a:spcAft>
              <a:buFont typeface="Arial" panose="020B0604020202020204" pitchFamily="34" charset="0"/>
              <a:buChar char="•"/>
            </a:pPr>
            <a:r>
              <a:rPr lang="en-US" sz="1800">
                <a:latin typeface="Source Sans Pro" panose="020B0503030403020204" pitchFamily="34" charset="0"/>
                <a:ea typeface="Source Sans Pro" panose="020B0503030403020204" pitchFamily="34" charset="0"/>
              </a:rPr>
              <a:t>How much do I want to spend?</a:t>
            </a:r>
          </a:p>
          <a:p>
            <a:pPr marL="285750" indent="-285750">
              <a:spcAft>
                <a:spcPts val="1200"/>
              </a:spcAft>
              <a:buFont typeface="Arial" panose="020B0604020202020204" pitchFamily="34" charset="0"/>
              <a:buChar char="•"/>
            </a:pPr>
            <a:r>
              <a:rPr lang="en-US" sz="1800">
                <a:latin typeface="Source Sans Pro" panose="020B0503030403020204" pitchFamily="34" charset="0"/>
                <a:ea typeface="Source Sans Pro" panose="020B0503030403020204" pitchFamily="34" charset="0"/>
              </a:rPr>
              <a:t>Is the tool safe?</a:t>
            </a:r>
          </a:p>
          <a:p>
            <a:pPr marL="285750" indent="-285750">
              <a:spcAft>
                <a:spcPts val="1200"/>
              </a:spcAft>
              <a:buFont typeface="Arial" panose="020B0604020202020204" pitchFamily="34" charset="0"/>
              <a:buChar char="•"/>
            </a:pPr>
            <a:r>
              <a:rPr lang="en-US" sz="1800">
                <a:latin typeface="Source Sans Pro" panose="020B0503030403020204" pitchFamily="34" charset="0"/>
                <a:ea typeface="Source Sans Pro" panose="020B0503030403020204" pitchFamily="34" charset="0"/>
              </a:rPr>
              <a:t>What do I want it to do?</a:t>
            </a:r>
          </a:p>
          <a:p>
            <a:pPr marL="285750" indent="-285750">
              <a:spcAft>
                <a:spcPts val="1200"/>
              </a:spcAft>
              <a:buFont typeface="Arial" panose="020B0604020202020204" pitchFamily="34" charset="0"/>
              <a:buChar char="•"/>
            </a:pPr>
            <a:r>
              <a:rPr lang="en-US" sz="1800">
                <a:latin typeface="Source Sans Pro" panose="020B0503030403020204" pitchFamily="34" charset="0"/>
                <a:ea typeface="Source Sans Pro" panose="020B0503030403020204" pitchFamily="34" charset="0"/>
              </a:rPr>
              <a:t>How do I want to access them?</a:t>
            </a:r>
          </a:p>
        </p:txBody>
      </p:sp>
    </p:spTree>
    <p:extLst>
      <p:ext uri="{BB962C8B-B14F-4D97-AF65-F5344CB8AC3E}">
        <p14:creationId xmlns:p14="http://schemas.microsoft.com/office/powerpoint/2010/main" val="620425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oup of people sitting on the grass&#10;&#10;Description automatically generated with medium confidence">
            <a:extLst>
              <a:ext uri="{FF2B5EF4-FFF2-40B4-BE49-F238E27FC236}">
                <a16:creationId xmlns:a16="http://schemas.microsoft.com/office/drawing/2014/main" id="{97A2C5E2-4D82-75E8-99C6-3AD051D0C6BD}"/>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t="232" b="232"/>
          <a:stretch/>
        </p:blipFill>
        <p:spPr/>
      </p:pic>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Today’s Session</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792000"/>
            <a:ext cx="4140000" cy="4161139"/>
          </a:xfrm>
        </p:spPr>
        <p:txBody>
          <a:bodyPr anchor="t"/>
          <a:lstStyle/>
          <a:p>
            <a:r>
              <a:rPr lang="en-GB" sz="1800"/>
              <a:t>Health and safety briefing</a:t>
            </a:r>
          </a:p>
          <a:p>
            <a:endParaRPr lang="en-GB" sz="1800"/>
          </a:p>
          <a:p>
            <a:r>
              <a:rPr lang="en-GB" sz="1800" b="1"/>
              <a:t>Agenda</a:t>
            </a:r>
          </a:p>
          <a:p>
            <a:pPr marL="285750" indent="-285750">
              <a:buFont typeface="Arial" panose="020B0604020202020204" pitchFamily="34" charset="0"/>
              <a:buChar char="•"/>
            </a:pPr>
            <a:r>
              <a:rPr lang="en-GB" sz="1800"/>
              <a:t>Welcome</a:t>
            </a:r>
          </a:p>
          <a:p>
            <a:pPr marL="285750" indent="-285750">
              <a:buFont typeface="Arial" panose="020B0604020202020204" pitchFamily="34" charset="0"/>
              <a:buChar char="•"/>
            </a:pPr>
            <a:r>
              <a:rPr lang="en-GB" sz="1800"/>
              <a:t>What is a Budget?</a:t>
            </a:r>
          </a:p>
          <a:p>
            <a:pPr marL="285750" indent="-285750">
              <a:buFont typeface="Arial" panose="020B0604020202020204" pitchFamily="34" charset="0"/>
              <a:buChar char="•"/>
            </a:pPr>
            <a:r>
              <a:rPr lang="en-GB" sz="1800"/>
              <a:t>Creating a Budget</a:t>
            </a:r>
          </a:p>
          <a:p>
            <a:pPr marL="285750" indent="-285750">
              <a:buFont typeface="Arial" panose="020B0604020202020204" pitchFamily="34" charset="0"/>
              <a:buChar char="•"/>
            </a:pPr>
            <a:r>
              <a:rPr lang="en-GB" sz="1800"/>
              <a:t>Online Tools</a:t>
            </a:r>
          </a:p>
          <a:p>
            <a:pPr marL="285750" indent="-285750">
              <a:buFont typeface="Arial" panose="020B0604020202020204" pitchFamily="34" charset="0"/>
              <a:buChar char="•"/>
            </a:pPr>
            <a:r>
              <a:rPr lang="en-GB" sz="1800"/>
              <a:t>Emergency Fund</a:t>
            </a:r>
          </a:p>
          <a:p>
            <a:endParaRPr lang="en-GB" sz="1400"/>
          </a:p>
          <a:p>
            <a:endParaRPr lang="en-GB" sz="1400"/>
          </a:p>
          <a:p>
            <a:r>
              <a:rPr lang="en-GB"/>
              <a:t>Disclaimer: Everything that is discussed today is for guidance and is not financial advice. Any websites, tools etc. are examples of what's available.</a:t>
            </a:r>
            <a:endParaRPr lang="en-GB" sz="1400"/>
          </a:p>
          <a:p>
            <a:endParaRPr lang="en-US" sz="1400"/>
          </a:p>
        </p:txBody>
      </p:sp>
    </p:spTree>
    <p:extLst>
      <p:ext uri="{BB962C8B-B14F-4D97-AF65-F5344CB8AC3E}">
        <p14:creationId xmlns:p14="http://schemas.microsoft.com/office/powerpoint/2010/main" val="1444089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2888694" y="2248585"/>
            <a:ext cx="3366627" cy="590931"/>
          </a:xfrm>
        </p:spPr>
        <p:txBody>
          <a:bodyPr/>
          <a:lstStyle/>
          <a:p>
            <a:pPr algn="ctr"/>
            <a:r>
              <a:rPr lang="en-US" sz="3600"/>
              <a:t>Emergency Fund</a:t>
            </a:r>
          </a:p>
        </p:txBody>
      </p:sp>
    </p:spTree>
    <p:extLst>
      <p:ext uri="{BB962C8B-B14F-4D97-AF65-F5344CB8AC3E}">
        <p14:creationId xmlns:p14="http://schemas.microsoft.com/office/powerpoint/2010/main" val="33246720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CFDCA12A-2801-4C3E-89CF-E1F3C2C8D463}"/>
              </a:ext>
            </a:extLst>
          </p:cNvPr>
          <p:cNvSpPr txBox="1">
            <a:spLocks/>
          </p:cNvSpPr>
          <p:nvPr/>
        </p:nvSpPr>
        <p:spPr bwMode="auto">
          <a:xfrm>
            <a:off x="1055803" y="2312349"/>
            <a:ext cx="7032395" cy="12557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r>
              <a:rPr lang="en-GB" sz="2800">
                <a:effectLst/>
                <a:latin typeface="Source Sans Pro" panose="020B0503030403020204" pitchFamily="34" charset="0"/>
                <a:ea typeface="Source Sans Pro" panose="020B0503030403020204" pitchFamily="34" charset="0"/>
                <a:cs typeface="Times New Roman" panose="02020603050405020304" pitchFamily="18" charset="0"/>
              </a:rPr>
              <a:t>Over 40% of people in the UK don't have enough money saved to cover them for a month if they lose their income</a:t>
            </a:r>
            <a:endParaRPr lang="en-US" sz="2800" kern="0">
              <a:latin typeface="Source Sans Pro" panose="020B0503030403020204" pitchFamily="34" charset="0"/>
              <a:ea typeface="Source Sans Pro" panose="020B0503030403020204" pitchFamily="34" charset="0"/>
            </a:endParaRPr>
          </a:p>
        </p:txBody>
      </p:sp>
      <p:sp>
        <p:nvSpPr>
          <p:cNvPr id="5" name="TextBox 4">
            <a:extLst>
              <a:ext uri="{FF2B5EF4-FFF2-40B4-BE49-F238E27FC236}">
                <a16:creationId xmlns:a16="http://schemas.microsoft.com/office/drawing/2014/main" id="{F5393E40-EA54-403B-AC33-3236603AFDE5}"/>
              </a:ext>
            </a:extLst>
          </p:cNvPr>
          <p:cNvSpPr txBox="1"/>
          <p:nvPr/>
        </p:nvSpPr>
        <p:spPr>
          <a:xfrm>
            <a:off x="0" y="4431871"/>
            <a:ext cx="4784140" cy="261610"/>
          </a:xfrm>
          <a:prstGeom prst="rect">
            <a:avLst/>
          </a:prstGeom>
          <a:noFill/>
        </p:spPr>
        <p:txBody>
          <a:bodyPr wrap="square">
            <a:spAutoFit/>
          </a:bodyPr>
          <a:lstStyle/>
          <a:p>
            <a:r>
              <a:rPr lang="en-GB" sz="1050">
                <a:latin typeface="Lloyds Bank Jack" panose="02000503040000020004" pitchFamily="2" charset="0"/>
              </a:rPr>
              <a:t>Source: https://blog.moneyfarm.com/</a:t>
            </a:r>
          </a:p>
        </p:txBody>
      </p:sp>
      <p:pic>
        <p:nvPicPr>
          <p:cNvPr id="4" name="Picture 3">
            <a:extLst>
              <a:ext uri="{FF2B5EF4-FFF2-40B4-BE49-F238E27FC236}">
                <a16:creationId xmlns:a16="http://schemas.microsoft.com/office/drawing/2014/main" id="{CDE17E94-36ED-C814-4FE7-6A4E7F2FB9B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256145" y="950356"/>
            <a:ext cx="6631710" cy="1116228"/>
          </a:xfrm>
          <a:prstGeom prst="rect">
            <a:avLst/>
          </a:prstGeom>
          <a:noFill/>
        </p:spPr>
      </p:pic>
      <p:pic>
        <p:nvPicPr>
          <p:cNvPr id="2" name="Picture 1">
            <a:extLst>
              <a:ext uri="{FF2B5EF4-FFF2-40B4-BE49-F238E27FC236}">
                <a16:creationId xmlns:a16="http://schemas.microsoft.com/office/drawing/2014/main" id="{B80ED746-E2EE-8BEF-5CCF-10F023599A2D}"/>
              </a:ext>
            </a:extLst>
          </p:cNvPr>
          <p:cNvPicPr>
            <a:picLocks noChangeAspect="1"/>
          </p:cNvPicPr>
          <p:nvPr/>
        </p:nvPicPr>
        <p:blipFill>
          <a:blip r:embed="rId6"/>
          <a:stretch>
            <a:fillRect/>
          </a:stretch>
        </p:blipFill>
        <p:spPr>
          <a:xfrm>
            <a:off x="28935" y="-23148"/>
            <a:ext cx="1876509" cy="335664"/>
          </a:xfrm>
          <a:prstGeom prst="rect">
            <a:avLst/>
          </a:prstGeom>
          <a:effectLst>
            <a:softEdge rad="31750"/>
          </a:effectLst>
        </p:spPr>
      </p:pic>
    </p:spTree>
    <p:extLst>
      <p:ext uri="{BB962C8B-B14F-4D97-AF65-F5344CB8AC3E}">
        <p14:creationId xmlns:p14="http://schemas.microsoft.com/office/powerpoint/2010/main" val="31310090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172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318272" y="814270"/>
            <a:ext cx="8421691" cy="1342450"/>
          </a:xfrm>
        </p:spPr>
        <p:txBody>
          <a:bodyPr>
            <a:noAutofit/>
          </a:bodyPr>
          <a:lstStyle/>
          <a:p>
            <a:pPr>
              <a:lnSpc>
                <a:spcPct val="100000"/>
              </a:lnSpc>
              <a:spcAft>
                <a:spcPts val="1200"/>
              </a:spcAft>
            </a:pPr>
            <a:r>
              <a:rPr lang="en-US" sz="3200">
                <a:effectLst/>
                <a:ea typeface="Arial" panose="020B0604020202020204" pitchFamily="34" charset="0"/>
                <a:cs typeface="Times New Roman" panose="02020603050405020304" pitchFamily="18" charset="0"/>
              </a:rPr>
              <a:t>Which of the following amounts should you </a:t>
            </a:r>
            <a:br>
              <a:rPr lang="en-US" sz="3200">
                <a:effectLst/>
                <a:ea typeface="Arial" panose="020B0604020202020204" pitchFamily="34" charset="0"/>
                <a:cs typeface="Times New Roman" panose="02020603050405020304" pitchFamily="18" charset="0"/>
              </a:rPr>
            </a:br>
            <a:r>
              <a:rPr lang="en-US" sz="3200">
                <a:effectLst/>
                <a:ea typeface="Arial" panose="020B0604020202020204" pitchFamily="34" charset="0"/>
                <a:cs typeface="Times New Roman" panose="02020603050405020304" pitchFamily="18" charset="0"/>
              </a:rPr>
              <a:t>try to save for your emergency fund?</a:t>
            </a:r>
            <a:endParaRPr lang="en-GB" sz="3200">
              <a:effectLst/>
              <a:ea typeface="Arial" panose="020B0604020202020204" pitchFamily="34" charset="0"/>
              <a:cs typeface="Times New Roman" panose="02020603050405020304" pitchFamily="18" charset="0"/>
            </a:endParaRPr>
          </a:p>
        </p:txBody>
      </p:sp>
      <p:sp>
        <p:nvSpPr>
          <p:cNvPr id="3" name="Title 3">
            <a:extLst>
              <a:ext uri="{FF2B5EF4-FFF2-40B4-BE49-F238E27FC236}">
                <a16:creationId xmlns:a16="http://schemas.microsoft.com/office/drawing/2014/main" id="{CFDCA12A-2801-4C3E-89CF-E1F3C2C8D463}"/>
              </a:ext>
            </a:extLst>
          </p:cNvPr>
          <p:cNvSpPr txBox="1">
            <a:spLocks/>
          </p:cNvSpPr>
          <p:nvPr/>
        </p:nvSpPr>
        <p:spPr bwMode="auto">
          <a:xfrm>
            <a:off x="1029483" y="2270811"/>
            <a:ext cx="2139408" cy="1580344"/>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r>
              <a:rPr lang="en-US" sz="2800" b="1">
                <a:solidFill>
                  <a:schemeClr val="accent1"/>
                </a:solidFill>
                <a:effectLst/>
                <a:latin typeface="Source Sans Pro SemiBold" panose="020B0503030403020204" pitchFamily="34" charset="0"/>
                <a:ea typeface="Source Sans Pro SemiBold" panose="020B0503030403020204" pitchFamily="34" charset="0"/>
                <a:cs typeface="Times New Roman" panose="02020603050405020304" pitchFamily="18" charset="0"/>
              </a:rPr>
              <a:t>Three months outgoings</a:t>
            </a:r>
            <a:endParaRPr lang="en-US" sz="2800" b="1" kern="0">
              <a:solidFill>
                <a:schemeClr val="accent1"/>
              </a:solidFill>
              <a:latin typeface="Source Sans Pro SemiBold" panose="020B0503030403020204" pitchFamily="34" charset="0"/>
              <a:ea typeface="Source Sans Pro SemiBold" panose="020B0503030403020204" pitchFamily="34" charset="0"/>
            </a:endParaRPr>
          </a:p>
        </p:txBody>
      </p:sp>
      <p:sp>
        <p:nvSpPr>
          <p:cNvPr id="2" name="Title 3">
            <a:extLst>
              <a:ext uri="{FF2B5EF4-FFF2-40B4-BE49-F238E27FC236}">
                <a16:creationId xmlns:a16="http://schemas.microsoft.com/office/drawing/2014/main" id="{DCA141A3-C877-6FC8-4A42-4B1B81DE221E}"/>
              </a:ext>
            </a:extLst>
          </p:cNvPr>
          <p:cNvSpPr txBox="1">
            <a:spLocks/>
          </p:cNvSpPr>
          <p:nvPr/>
        </p:nvSpPr>
        <p:spPr bwMode="auto">
          <a:xfrm>
            <a:off x="3502296" y="2270811"/>
            <a:ext cx="2139408" cy="1580344"/>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r>
              <a:rPr lang="en-US" sz="2800" b="1">
                <a:solidFill>
                  <a:schemeClr val="accent1"/>
                </a:solidFill>
                <a:effectLst/>
                <a:latin typeface="Source Sans Pro SemiBold" panose="020B0503030403020204" pitchFamily="34" charset="0"/>
                <a:ea typeface="Source Sans Pro SemiBold" panose="020B0503030403020204" pitchFamily="34" charset="0"/>
                <a:cs typeface="Times New Roman" panose="02020603050405020304" pitchFamily="18" charset="0"/>
              </a:rPr>
              <a:t>Three months income</a:t>
            </a:r>
            <a:endParaRPr lang="en-US" sz="2800" b="1" kern="0">
              <a:solidFill>
                <a:schemeClr val="accent1"/>
              </a:solidFill>
              <a:latin typeface="Source Sans Pro SemiBold" panose="020B0503030403020204" pitchFamily="34" charset="0"/>
              <a:ea typeface="Source Sans Pro SemiBold" panose="020B0503030403020204" pitchFamily="34" charset="0"/>
            </a:endParaRPr>
          </a:p>
        </p:txBody>
      </p:sp>
      <p:sp>
        <p:nvSpPr>
          <p:cNvPr id="7" name="Title 3">
            <a:extLst>
              <a:ext uri="{FF2B5EF4-FFF2-40B4-BE49-F238E27FC236}">
                <a16:creationId xmlns:a16="http://schemas.microsoft.com/office/drawing/2014/main" id="{B217BD3F-6947-64F7-B375-F9B8EE0D9258}"/>
              </a:ext>
            </a:extLst>
          </p:cNvPr>
          <p:cNvSpPr txBox="1">
            <a:spLocks/>
          </p:cNvSpPr>
          <p:nvPr/>
        </p:nvSpPr>
        <p:spPr bwMode="auto">
          <a:xfrm>
            <a:off x="5975108" y="2270811"/>
            <a:ext cx="2139408" cy="1580344"/>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r>
              <a:rPr lang="en-US" sz="2800" b="1">
                <a:solidFill>
                  <a:schemeClr val="accent1"/>
                </a:solidFill>
                <a:effectLst/>
                <a:latin typeface="Source Sans Pro SemiBold" panose="020B0503030403020204" pitchFamily="34" charset="0"/>
                <a:ea typeface="Source Sans Pro SemiBold" panose="020B0503030403020204" pitchFamily="34" charset="0"/>
                <a:cs typeface="Times New Roman" panose="02020603050405020304" pitchFamily="18" charset="0"/>
              </a:rPr>
              <a:t>£1,000</a:t>
            </a:r>
            <a:endParaRPr lang="en-US" sz="2800" b="1" kern="0">
              <a:solidFill>
                <a:schemeClr val="accent1"/>
              </a:solidFill>
              <a:latin typeface="Source Sans Pro SemiBold" panose="020B0503030403020204" pitchFamily="34" charset="0"/>
              <a:ea typeface="Source Sans Pro SemiBold" panose="020B0503030403020204" pitchFamily="34" charset="0"/>
            </a:endParaRPr>
          </a:p>
        </p:txBody>
      </p:sp>
      <p:pic>
        <p:nvPicPr>
          <p:cNvPr id="5" name="Picture 4">
            <a:extLst>
              <a:ext uri="{FF2B5EF4-FFF2-40B4-BE49-F238E27FC236}">
                <a16:creationId xmlns:a16="http://schemas.microsoft.com/office/drawing/2014/main" id="{468B410D-0E45-F159-B075-7FA2AD9826BA}"/>
              </a:ext>
            </a:extLst>
          </p:cNvPr>
          <p:cNvPicPr>
            <a:picLocks noChangeAspect="1"/>
          </p:cNvPicPr>
          <p:nvPr/>
        </p:nvPicPr>
        <p:blipFill>
          <a:blip r:embed="rId5"/>
          <a:stretch>
            <a:fillRect/>
          </a:stretch>
        </p:blipFill>
        <p:spPr>
          <a:xfrm>
            <a:off x="28935" y="-23148"/>
            <a:ext cx="1876509" cy="335664"/>
          </a:xfrm>
          <a:prstGeom prst="rect">
            <a:avLst/>
          </a:prstGeom>
          <a:effectLst>
            <a:softEdge rad="31750"/>
          </a:effectLst>
        </p:spPr>
      </p:pic>
      <p:sp>
        <p:nvSpPr>
          <p:cNvPr id="6" name="TextBox 5">
            <a:extLst>
              <a:ext uri="{FF2B5EF4-FFF2-40B4-BE49-F238E27FC236}">
                <a16:creationId xmlns:a16="http://schemas.microsoft.com/office/drawing/2014/main" id="{DA122736-39B0-9684-8B29-A6A1D2E8924B}"/>
              </a:ext>
            </a:extLst>
          </p:cNvPr>
          <p:cNvSpPr txBox="1"/>
          <p:nvPr/>
        </p:nvSpPr>
        <p:spPr>
          <a:xfrm>
            <a:off x="1092630" y="2327256"/>
            <a:ext cx="396000" cy="396000"/>
          </a:xfrm>
          <a:prstGeom prst="rect">
            <a:avLst/>
          </a:prstGeom>
          <a:solidFill>
            <a:srgbClr val="4697EA"/>
          </a:solidFill>
          <a:ln>
            <a:solidFill>
              <a:srgbClr val="4697EA"/>
            </a:solidFill>
          </a:ln>
        </p:spPr>
        <p:txBody>
          <a:bodyPr wrap="square" rtlCol="0">
            <a:spAutoFit/>
          </a:bodyPr>
          <a:lstStyle/>
          <a:p>
            <a:r>
              <a:rPr lang="en-GB"/>
              <a:t>A</a:t>
            </a:r>
          </a:p>
        </p:txBody>
      </p:sp>
      <p:sp>
        <p:nvSpPr>
          <p:cNvPr id="8" name="TextBox 7">
            <a:extLst>
              <a:ext uri="{FF2B5EF4-FFF2-40B4-BE49-F238E27FC236}">
                <a16:creationId xmlns:a16="http://schemas.microsoft.com/office/drawing/2014/main" id="{EFFCA1C4-CBB0-3BD4-BC50-34A8E131A18F}"/>
              </a:ext>
            </a:extLst>
          </p:cNvPr>
          <p:cNvSpPr txBox="1"/>
          <p:nvPr/>
        </p:nvSpPr>
        <p:spPr>
          <a:xfrm>
            <a:off x="3590161" y="2327256"/>
            <a:ext cx="396000" cy="369332"/>
          </a:xfrm>
          <a:prstGeom prst="rect">
            <a:avLst/>
          </a:prstGeom>
          <a:solidFill>
            <a:srgbClr val="4697EA"/>
          </a:solidFill>
          <a:ln>
            <a:solidFill>
              <a:srgbClr val="4697EA"/>
            </a:solidFill>
          </a:ln>
        </p:spPr>
        <p:txBody>
          <a:bodyPr wrap="square" rtlCol="0">
            <a:spAutoFit/>
          </a:bodyPr>
          <a:lstStyle/>
          <a:p>
            <a:r>
              <a:rPr lang="en-GB"/>
              <a:t>B</a:t>
            </a:r>
          </a:p>
        </p:txBody>
      </p:sp>
      <p:sp>
        <p:nvSpPr>
          <p:cNvPr id="9" name="TextBox 8">
            <a:extLst>
              <a:ext uri="{FF2B5EF4-FFF2-40B4-BE49-F238E27FC236}">
                <a16:creationId xmlns:a16="http://schemas.microsoft.com/office/drawing/2014/main" id="{18E16581-0D58-B429-A403-3C5981AE4ADA}"/>
              </a:ext>
            </a:extLst>
          </p:cNvPr>
          <p:cNvSpPr txBox="1"/>
          <p:nvPr/>
        </p:nvSpPr>
        <p:spPr>
          <a:xfrm>
            <a:off x="6058235" y="2338684"/>
            <a:ext cx="396000" cy="369332"/>
          </a:xfrm>
          <a:prstGeom prst="rect">
            <a:avLst/>
          </a:prstGeom>
          <a:solidFill>
            <a:srgbClr val="4697EA"/>
          </a:solidFill>
          <a:ln>
            <a:solidFill>
              <a:srgbClr val="4697EA"/>
            </a:solidFill>
          </a:ln>
        </p:spPr>
        <p:txBody>
          <a:bodyPr wrap="square" rtlCol="0">
            <a:spAutoFit/>
          </a:bodyPr>
          <a:lstStyle/>
          <a:p>
            <a:r>
              <a:rPr lang="en-GB"/>
              <a:t>C</a:t>
            </a:r>
          </a:p>
        </p:txBody>
      </p:sp>
    </p:spTree>
    <p:extLst>
      <p:ext uri="{BB962C8B-B14F-4D97-AF65-F5344CB8AC3E}">
        <p14:creationId xmlns:p14="http://schemas.microsoft.com/office/powerpoint/2010/main" val="24267614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person, outdoor&#10;&#10;Description automatically generated">
            <a:extLst>
              <a:ext uri="{FF2B5EF4-FFF2-40B4-BE49-F238E27FC236}">
                <a16:creationId xmlns:a16="http://schemas.microsoft.com/office/drawing/2014/main" id="{22D5D267-C6E3-4CDE-80D9-26468180076B}"/>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l="68" r="68"/>
          <a:stretch/>
        </p:blipFill>
        <p:spPr/>
      </p:pic>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Discussion</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770160" y="1684669"/>
            <a:ext cx="2887440" cy="1020921"/>
          </a:xfrm>
        </p:spPr>
        <p:txBody>
          <a:bodyPr anchor="t"/>
          <a:lstStyle/>
          <a:p>
            <a:pPr>
              <a:lnSpc>
                <a:spcPct val="114000"/>
              </a:lnSpc>
              <a:spcAft>
                <a:spcPts val="1200"/>
              </a:spcAft>
            </a:pPr>
            <a:r>
              <a:rPr lang="en-GB" sz="1800">
                <a:latin typeface="Source Sans Pro" panose="020B0503030403020204" pitchFamily="34" charset="0"/>
                <a:ea typeface="Source Sans Pro" panose="020B0503030403020204" pitchFamily="34" charset="0"/>
              </a:rPr>
              <a:t>Discuss the different ways you could start to save small amounts of money</a:t>
            </a:r>
          </a:p>
        </p:txBody>
      </p:sp>
    </p:spTree>
    <p:extLst>
      <p:ext uri="{BB962C8B-B14F-4D97-AF65-F5344CB8AC3E}">
        <p14:creationId xmlns:p14="http://schemas.microsoft.com/office/powerpoint/2010/main" val="1386418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person, outdoor&#10;&#10;Description automatically generated">
            <a:extLst>
              <a:ext uri="{FF2B5EF4-FFF2-40B4-BE49-F238E27FC236}">
                <a16:creationId xmlns:a16="http://schemas.microsoft.com/office/drawing/2014/main" id="{A4DA44F9-B806-2F82-74E1-AF143C74B67E}"/>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l="68" r="68"/>
          <a:stretch/>
        </p:blipFill>
        <p:spPr/>
      </p:pic>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a:xfrm>
            <a:off x="252000" y="252000"/>
            <a:ext cx="4320000" cy="757130"/>
          </a:xfrm>
        </p:spPr>
        <p:txBody>
          <a:bodyPr/>
          <a:lstStyle/>
          <a:p>
            <a:r>
              <a:rPr lang="en-GB"/>
              <a:t>Activity: </a:t>
            </a:r>
            <a:br>
              <a:rPr lang="en-GB"/>
            </a:br>
            <a:r>
              <a:rPr lang="en-GB"/>
              <a:t>Starting an Emergency Fund</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1639187"/>
            <a:ext cx="3935536" cy="2142125"/>
          </a:xfrm>
        </p:spPr>
        <p:txBody>
          <a:bodyPr anchor="t"/>
          <a:lstStyle/>
          <a:p>
            <a:r>
              <a:rPr lang="en-GB" sz="1800"/>
              <a:t>Look at the two budgets shown on the </a:t>
            </a:r>
            <a:r>
              <a:rPr lang="en-GB" sz="1800" b="1"/>
              <a:t>Activity – Starting an Emergency Fund </a:t>
            </a:r>
            <a:r>
              <a:rPr lang="en-GB" sz="1800"/>
              <a:t>page in the workbook.</a:t>
            </a:r>
          </a:p>
          <a:p>
            <a:endParaRPr lang="en-GB" sz="1800"/>
          </a:p>
          <a:p>
            <a:r>
              <a:rPr lang="en-GB" sz="1800"/>
              <a:t>Work out how much each person could put away into their emergency fund each month.</a:t>
            </a:r>
          </a:p>
        </p:txBody>
      </p:sp>
    </p:spTree>
    <p:extLst>
      <p:ext uri="{BB962C8B-B14F-4D97-AF65-F5344CB8AC3E}">
        <p14:creationId xmlns:p14="http://schemas.microsoft.com/office/powerpoint/2010/main" val="38257939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p:blipFill>
        <p:spPr>
          <a:xfrm>
            <a:off x="4572000" y="0"/>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Budgeting Essentials Recap</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949016"/>
            <a:ext cx="4140000" cy="3145476"/>
          </a:xfrm>
        </p:spPr>
        <p:txBody>
          <a:bodyPr anchor="t"/>
          <a:lstStyle/>
          <a:p>
            <a:pPr>
              <a:spcAft>
                <a:spcPts val="1200"/>
              </a:spcAft>
            </a:pPr>
            <a:r>
              <a:rPr lang="en-GB" sz="1800"/>
              <a:t>You should now be able to:</a:t>
            </a:r>
          </a:p>
          <a:p>
            <a:pPr marL="285750" indent="-285750">
              <a:spcAft>
                <a:spcPts val="1200"/>
              </a:spcAft>
              <a:buFont typeface="Arial" panose="020B0604020202020204" pitchFamily="34" charset="0"/>
              <a:buChar char="•"/>
            </a:pPr>
            <a:r>
              <a:rPr lang="en-GB" sz="1800" kern="0"/>
              <a:t>Explain what we mean by " budget" and explore the benefits </a:t>
            </a:r>
          </a:p>
          <a:p>
            <a:pPr marL="285750" indent="-285750">
              <a:spcAft>
                <a:spcPts val="1200"/>
              </a:spcAft>
              <a:buFont typeface="Arial" panose="020B0604020202020204" pitchFamily="34" charset="0"/>
              <a:buChar char="•"/>
            </a:pPr>
            <a:r>
              <a:rPr lang="en-GB" sz="1800" kern="0"/>
              <a:t>Create a budget</a:t>
            </a:r>
          </a:p>
          <a:p>
            <a:pPr marL="285750" indent="-285750">
              <a:spcAft>
                <a:spcPts val="1200"/>
              </a:spcAft>
              <a:buFont typeface="Arial" panose="020B0604020202020204" pitchFamily="34" charset="0"/>
              <a:buChar char="•"/>
            </a:pPr>
            <a:r>
              <a:rPr lang="en-GB" sz="1800" kern="0"/>
              <a:t>Explore the types of online budgeting tools available</a:t>
            </a:r>
          </a:p>
          <a:p>
            <a:pPr marL="285750" indent="-285750">
              <a:spcAft>
                <a:spcPts val="1200"/>
              </a:spcAft>
              <a:buFont typeface="Arial" panose="020B0604020202020204" pitchFamily="34" charset="0"/>
              <a:buChar char="•"/>
            </a:pPr>
            <a:r>
              <a:rPr lang="en-GB" sz="1800" kern="0"/>
              <a:t>List the benefits of having an emergency fund</a:t>
            </a:r>
          </a:p>
        </p:txBody>
      </p:sp>
    </p:spTree>
    <p:extLst>
      <p:ext uri="{BB962C8B-B14F-4D97-AF65-F5344CB8AC3E}">
        <p14:creationId xmlns:p14="http://schemas.microsoft.com/office/powerpoint/2010/main" val="5907523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p:txBody>
          <a:bodyPr/>
          <a:lstStyle/>
          <a:p>
            <a:pPr algn="ctr"/>
            <a:r>
              <a:rPr lang="en-US" sz="3600"/>
              <a:t>Any questions?</a:t>
            </a:r>
          </a:p>
        </p:txBody>
      </p:sp>
    </p:spTree>
    <p:extLst>
      <p:ext uri="{BB962C8B-B14F-4D97-AF65-F5344CB8AC3E}">
        <p14:creationId xmlns:p14="http://schemas.microsoft.com/office/powerpoint/2010/main" val="1341436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5347A-A712-33F6-B66C-713C1D749E57}"/>
              </a:ext>
            </a:extLst>
          </p:cNvPr>
          <p:cNvSpPr>
            <a:spLocks noGrp="1"/>
          </p:cNvSpPr>
          <p:nvPr>
            <p:ph type="title"/>
          </p:nvPr>
        </p:nvSpPr>
        <p:spPr>
          <a:xfrm>
            <a:off x="1219455" y="2176463"/>
            <a:ext cx="3082896" cy="1089529"/>
          </a:xfrm>
        </p:spPr>
        <p:txBody>
          <a:bodyPr/>
          <a:lstStyle/>
          <a:p>
            <a:r>
              <a:rPr lang="en-GB" sz="2400" dirty="0"/>
              <a:t>Thank you!</a:t>
            </a:r>
            <a:br>
              <a:rPr lang="en-GB" sz="2400" dirty="0"/>
            </a:br>
            <a:br>
              <a:rPr lang="en-GB" sz="2400" dirty="0"/>
            </a:br>
            <a:r>
              <a:rPr lang="en-GB" sz="2400" dirty="0"/>
              <a:t>Tell us what you think</a:t>
            </a:r>
          </a:p>
        </p:txBody>
      </p:sp>
      <p:pic>
        <p:nvPicPr>
          <p:cNvPr id="4" name="Picture 3" descr="A qr code on a black background&#10;&#10;AI-generated content may be incorrect.">
            <a:extLst>
              <a:ext uri="{FF2B5EF4-FFF2-40B4-BE49-F238E27FC236}">
                <a16:creationId xmlns:a16="http://schemas.microsoft.com/office/drawing/2014/main" id="{F375ACEA-24F0-AB15-C8B9-E0DC7EF37646}"/>
              </a:ext>
            </a:extLst>
          </p:cNvPr>
          <p:cNvPicPr>
            <a:picLocks noChangeAspect="1"/>
          </p:cNvPicPr>
          <p:nvPr/>
        </p:nvPicPr>
        <p:blipFill>
          <a:blip r:embed="rId3"/>
          <a:srcRect l="25976" t="36396" r="25495" b="14114"/>
          <a:stretch/>
        </p:blipFill>
        <p:spPr>
          <a:xfrm>
            <a:off x="5715001" y="1522679"/>
            <a:ext cx="2057400" cy="2098141"/>
          </a:xfrm>
          <a:prstGeom prst="rect">
            <a:avLst/>
          </a:prstGeom>
        </p:spPr>
      </p:pic>
    </p:spTree>
    <p:extLst>
      <p:ext uri="{BB962C8B-B14F-4D97-AF65-F5344CB8AC3E}">
        <p14:creationId xmlns:p14="http://schemas.microsoft.com/office/powerpoint/2010/main" val="14004441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340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AAE5D18-16CA-E043-81EC-3F9D4BC033AB}"/>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l="68" r="68"/>
          <a:stretch/>
        </p:blipFill>
        <p:spPr/>
      </p:pic>
      <p:sp>
        <p:nvSpPr>
          <p:cNvPr id="5" name="Content Placeholder 7">
            <a:extLst>
              <a:ext uri="{FF2B5EF4-FFF2-40B4-BE49-F238E27FC236}">
                <a16:creationId xmlns:a16="http://schemas.microsoft.com/office/drawing/2014/main" id="{9382B94B-BD07-44FA-8466-9A1B96644FAD}"/>
              </a:ext>
            </a:extLst>
          </p:cNvPr>
          <p:cNvSpPr txBox="1">
            <a:spLocks/>
          </p:cNvSpPr>
          <p:nvPr/>
        </p:nvSpPr>
        <p:spPr bwMode="auto">
          <a:xfrm>
            <a:off x="252000" y="1300394"/>
            <a:ext cx="4140000" cy="12003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gn="ctr"/>
            <a:r>
              <a:rPr lang="en-GB" sz="2400" kern="0">
                <a:latin typeface="Source Sans Pro" panose="020B0503030403020204" pitchFamily="34" charset="0"/>
                <a:ea typeface="Source Sans Pro" panose="020B0503030403020204" pitchFamily="34" charset="0"/>
              </a:rPr>
              <a:t>What words come to mind when you hear the word </a:t>
            </a:r>
            <a:r>
              <a:rPr lang="en-GB" sz="2400">
                <a:latin typeface="Source Sans Pro" panose="020B0503030403020204" pitchFamily="34" charset="0"/>
                <a:ea typeface="Source Sans Pro" panose="020B0503030403020204" pitchFamily="34" charset="0"/>
              </a:rPr>
              <a:t>"</a:t>
            </a:r>
            <a:r>
              <a:rPr lang="en-GB" sz="2400" kern="0">
                <a:latin typeface="Source Sans Pro" panose="020B0503030403020204" pitchFamily="34" charset="0"/>
                <a:ea typeface="Source Sans Pro" panose="020B0503030403020204" pitchFamily="34" charset="0"/>
              </a:rPr>
              <a:t>budget</a:t>
            </a:r>
            <a:r>
              <a:rPr lang="en-GB" sz="2400">
                <a:latin typeface="Source Sans Pro" panose="020B0503030403020204" pitchFamily="34" charset="0"/>
                <a:ea typeface="Source Sans Pro" panose="020B0503030403020204" pitchFamily="34" charset="0"/>
              </a:rPr>
              <a:t>"</a:t>
            </a:r>
            <a:r>
              <a:rPr lang="en-GB" sz="2400" kern="0">
                <a:latin typeface="Source Sans Pro" panose="020B0503030403020204" pitchFamily="34" charset="0"/>
                <a:ea typeface="Source Sans Pro" panose="020B0503030403020204" pitchFamily="34" charset="0"/>
              </a:rPr>
              <a:t>?</a:t>
            </a:r>
          </a:p>
        </p:txBody>
      </p:sp>
    </p:spTree>
    <p:extLst>
      <p:ext uri="{BB962C8B-B14F-4D97-AF65-F5344CB8AC3E}">
        <p14:creationId xmlns:p14="http://schemas.microsoft.com/office/powerpoint/2010/main" val="1561509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AAE5D18-16CA-E043-81EC-3F9D4BC033AB}"/>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l="68" r="68"/>
          <a:stretch/>
        </p:blipFill>
        <p:spPr/>
      </p:pic>
      <p:sp>
        <p:nvSpPr>
          <p:cNvPr id="9" name="Content Placeholder 7">
            <a:extLst>
              <a:ext uri="{FF2B5EF4-FFF2-40B4-BE49-F238E27FC236}">
                <a16:creationId xmlns:a16="http://schemas.microsoft.com/office/drawing/2014/main" id="{2F1D46CC-A54C-447B-AD84-975625E65C10}"/>
              </a:ext>
            </a:extLst>
          </p:cNvPr>
          <p:cNvSpPr txBox="1">
            <a:spLocks/>
          </p:cNvSpPr>
          <p:nvPr/>
        </p:nvSpPr>
        <p:spPr bwMode="auto">
          <a:xfrm>
            <a:off x="252000" y="3158784"/>
            <a:ext cx="4140000"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gn="ctr"/>
            <a:r>
              <a:rPr lang="en-GB" sz="2400" kern="0">
                <a:latin typeface="Source Sans Pro" panose="020B0503030403020204" pitchFamily="34" charset="0"/>
                <a:ea typeface="Source Sans Pro" panose="020B0503030403020204" pitchFamily="34" charset="0"/>
              </a:rPr>
              <a:t>Budgets are a plan for how you spend your money</a:t>
            </a:r>
          </a:p>
        </p:txBody>
      </p:sp>
      <p:sp>
        <p:nvSpPr>
          <p:cNvPr id="2" name="Content Placeholder 7">
            <a:extLst>
              <a:ext uri="{FF2B5EF4-FFF2-40B4-BE49-F238E27FC236}">
                <a16:creationId xmlns:a16="http://schemas.microsoft.com/office/drawing/2014/main" id="{BE3681E1-517B-B38E-64A1-1FD808E28A75}"/>
              </a:ext>
            </a:extLst>
          </p:cNvPr>
          <p:cNvSpPr txBox="1">
            <a:spLocks/>
          </p:cNvSpPr>
          <p:nvPr/>
        </p:nvSpPr>
        <p:spPr bwMode="auto">
          <a:xfrm>
            <a:off x="252000" y="1300394"/>
            <a:ext cx="4140000" cy="12003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gn="ctr"/>
            <a:r>
              <a:rPr lang="en-GB" sz="2400" kern="0">
                <a:latin typeface="Source Sans Pro" panose="020B0503030403020204" pitchFamily="34" charset="0"/>
                <a:ea typeface="Source Sans Pro" panose="020B0503030403020204" pitchFamily="34" charset="0"/>
              </a:rPr>
              <a:t>What words come to mind when you hear the word </a:t>
            </a:r>
            <a:r>
              <a:rPr lang="en-GB" sz="2400">
                <a:latin typeface="Source Sans Pro" panose="020B0503030403020204" pitchFamily="34" charset="0"/>
                <a:ea typeface="Source Sans Pro" panose="020B0503030403020204" pitchFamily="34" charset="0"/>
              </a:rPr>
              <a:t>"</a:t>
            </a:r>
            <a:r>
              <a:rPr lang="en-GB" sz="2400" kern="0">
                <a:latin typeface="Source Sans Pro" panose="020B0503030403020204" pitchFamily="34" charset="0"/>
                <a:ea typeface="Source Sans Pro" panose="020B0503030403020204" pitchFamily="34" charset="0"/>
              </a:rPr>
              <a:t>budget</a:t>
            </a:r>
            <a:r>
              <a:rPr lang="en-GB" sz="2400">
                <a:latin typeface="Source Sans Pro" panose="020B0503030403020204" pitchFamily="34" charset="0"/>
                <a:ea typeface="Source Sans Pro" panose="020B0503030403020204" pitchFamily="34" charset="0"/>
              </a:rPr>
              <a:t>"</a:t>
            </a:r>
            <a:r>
              <a:rPr lang="en-GB" sz="2400" kern="0">
                <a:latin typeface="Source Sans Pro" panose="020B0503030403020204" pitchFamily="34" charset="0"/>
                <a:ea typeface="Source Sans Pro" panose="020B0503030403020204" pitchFamily="34" charset="0"/>
              </a:rPr>
              <a:t>?</a:t>
            </a:r>
          </a:p>
        </p:txBody>
      </p:sp>
    </p:spTree>
    <p:extLst>
      <p:ext uri="{BB962C8B-B14F-4D97-AF65-F5344CB8AC3E}">
        <p14:creationId xmlns:p14="http://schemas.microsoft.com/office/powerpoint/2010/main" val="716752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1728_BRT_LBG438_HALIFAX_Module1_FINAL.mp4">
            <a:hlinkClick r:id="" action="ppaction://media"/>
            <a:extLst>
              <a:ext uri="{FF2B5EF4-FFF2-40B4-BE49-F238E27FC236}">
                <a16:creationId xmlns:a16="http://schemas.microsoft.com/office/drawing/2014/main" id="{7F63D3B1-B66D-7763-04AF-DAF9D492D25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72219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2968AF2-FE8A-1B31-964C-B388C9619322}"/>
              </a:ext>
            </a:extLst>
          </p:cNvPr>
          <p:cNvSpPr>
            <a:spLocks noGrp="1"/>
          </p:cNvSpPr>
          <p:nvPr>
            <p:ph type="pic" sz="quarter" idx="10"/>
          </p:nvPr>
        </p:nvSpPr>
        <p:spPr/>
        <p:txBody>
          <a:bodyPr/>
          <a:lstStyle/>
          <a:p>
            <a:endParaRPr lang="en-GB"/>
          </a:p>
        </p:txBody>
      </p:sp>
      <p:sp>
        <p:nvSpPr>
          <p:cNvPr id="5" name="Content Placeholder 7">
            <a:extLst>
              <a:ext uri="{FF2B5EF4-FFF2-40B4-BE49-F238E27FC236}">
                <a16:creationId xmlns:a16="http://schemas.microsoft.com/office/drawing/2014/main" id="{9382B94B-BD07-44FA-8466-9A1B96644FAD}"/>
              </a:ext>
            </a:extLst>
          </p:cNvPr>
          <p:cNvSpPr txBox="1">
            <a:spLocks/>
          </p:cNvSpPr>
          <p:nvPr/>
        </p:nvSpPr>
        <p:spPr bwMode="auto">
          <a:xfrm>
            <a:off x="252000" y="1300394"/>
            <a:ext cx="4140000"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gn="ctr"/>
            <a:r>
              <a:rPr lang="en-GB" sz="2400" kern="0">
                <a:latin typeface="Source Sans Pro" panose="020B0503030403020204" pitchFamily="34" charset="0"/>
                <a:ea typeface="Source Sans Pro" panose="020B0503030403020204" pitchFamily="34" charset="0"/>
              </a:rPr>
              <a:t>Why is having a budget important?</a:t>
            </a:r>
          </a:p>
        </p:txBody>
      </p:sp>
      <p:pic>
        <p:nvPicPr>
          <p:cNvPr id="4" name="Picture Placeholder 10">
            <a:extLst>
              <a:ext uri="{FF2B5EF4-FFF2-40B4-BE49-F238E27FC236}">
                <a16:creationId xmlns:a16="http://schemas.microsoft.com/office/drawing/2014/main" id="{DF376AD6-6CA9-5271-3841-69B7B9B0380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11"/>
          <a:stretch/>
        </p:blipFill>
        <p:spPr bwMode="auto">
          <a:xfrm>
            <a:off x="4572000" y="0"/>
            <a:ext cx="4572000" cy="4665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1940861807"/>
      </p:ext>
    </p:extLst>
  </p:cSld>
  <p:clrMapOvr>
    <a:masterClrMapping/>
  </p:clrMapOvr>
</p:sld>
</file>

<file path=ppt/theme/theme1.xml><?xml version="1.0" encoding="utf-8"?>
<a:theme xmlns:a="http://schemas.openxmlformats.org/drawingml/2006/main" name="Custom Design">
  <a:themeElements>
    <a:clrScheme name="Lloyds Retail">
      <a:dk1>
        <a:srgbClr val="313233"/>
      </a:dk1>
      <a:lt1>
        <a:srgbClr val="FFFFFF"/>
      </a:lt1>
      <a:dk2>
        <a:srgbClr val="014731"/>
      </a:dk2>
      <a:lt2>
        <a:srgbClr val="FFFFFF"/>
      </a:lt2>
      <a:accent1>
        <a:srgbClr val="014731"/>
      </a:accent1>
      <a:accent2>
        <a:srgbClr val="01684D"/>
      </a:accent2>
      <a:accent3>
        <a:srgbClr val="659D01"/>
      </a:accent3>
      <a:accent4>
        <a:srgbClr val="2176AE"/>
      </a:accent4>
      <a:accent5>
        <a:srgbClr val="0D5493"/>
      </a:accent5>
      <a:accent6>
        <a:srgbClr val="461367"/>
      </a:accent6>
      <a:hlink>
        <a:srgbClr val="0D5493"/>
      </a:hlink>
      <a:folHlink>
        <a:srgbClr val="2176AE"/>
      </a:folHlink>
    </a:clrScheme>
    <a:fontScheme name="Custom Design">
      <a:majorFont>
        <a:latin typeface="Arial"/>
        <a:ea typeface="Geneva"/>
        <a:cs typeface="Arial"/>
      </a:majorFont>
      <a:minorFont>
        <a:latin typeface="Arial"/>
        <a:ea typeface="Geneva"/>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739ABC"/>
        </a:dk2>
        <a:lt2>
          <a:srgbClr val="FFFFFF"/>
        </a:lt2>
        <a:accent1>
          <a:srgbClr val="002F5F"/>
        </a:accent1>
        <a:accent2>
          <a:srgbClr val="E98300"/>
        </a:accent2>
        <a:accent3>
          <a:srgbClr val="BCCADA"/>
        </a:accent3>
        <a:accent4>
          <a:srgbClr val="DADADA"/>
        </a:accent4>
        <a:accent5>
          <a:srgbClr val="AAADB6"/>
        </a:accent5>
        <a:accent6>
          <a:srgbClr val="D37600"/>
        </a:accent6>
        <a:hlink>
          <a:srgbClr val="FECB00"/>
        </a:hlink>
        <a:folHlink>
          <a:srgbClr val="0073C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OS">
  <a:themeElements>
    <a:clrScheme name="BOS">
      <a:dk1>
        <a:srgbClr val="00084D"/>
      </a:dk1>
      <a:lt1>
        <a:srgbClr val="FFFFFF"/>
      </a:lt1>
      <a:dk2>
        <a:srgbClr val="05276A"/>
      </a:dk2>
      <a:lt2>
        <a:srgbClr val="FFFFFF"/>
      </a:lt2>
      <a:accent1>
        <a:srgbClr val="00084D"/>
      </a:accent1>
      <a:accent2>
        <a:srgbClr val="05276A"/>
      </a:accent2>
      <a:accent3>
        <a:srgbClr val="005BA2"/>
      </a:accent3>
      <a:accent4>
        <a:srgbClr val="167DB2"/>
      </a:accent4>
      <a:accent5>
        <a:srgbClr val="028061"/>
      </a:accent5>
      <a:accent6>
        <a:srgbClr val="CB4D06"/>
      </a:accent6>
      <a:hlink>
        <a:srgbClr val="05276A"/>
      </a:hlink>
      <a:folHlink>
        <a:srgbClr val="005BA2"/>
      </a:folHlink>
    </a:clrScheme>
    <a:fontScheme name="Custom Design">
      <a:majorFont>
        <a:latin typeface="Arial"/>
        <a:ea typeface="Geneva"/>
        <a:cs typeface="Arial"/>
      </a:majorFont>
      <a:minorFont>
        <a:latin typeface="Arial"/>
        <a:ea typeface="Geneva"/>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739ABC"/>
        </a:dk2>
        <a:lt2>
          <a:srgbClr val="FFFFFF"/>
        </a:lt2>
        <a:accent1>
          <a:srgbClr val="002F5F"/>
        </a:accent1>
        <a:accent2>
          <a:srgbClr val="E98300"/>
        </a:accent2>
        <a:accent3>
          <a:srgbClr val="BCCADA"/>
        </a:accent3>
        <a:accent4>
          <a:srgbClr val="DADADA"/>
        </a:accent4>
        <a:accent5>
          <a:srgbClr val="AAADB6"/>
        </a:accent5>
        <a:accent6>
          <a:srgbClr val="D37600"/>
        </a:accent6>
        <a:hlink>
          <a:srgbClr val="FECB00"/>
        </a:hlink>
        <a:folHlink>
          <a:srgbClr val="0073C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OS" id="{71C33A1E-89C7-B348-9A0F-6CCFE1C4E9CA}" vid="{AD252FD8-60FB-B442-9163-1878E5ABDC31}"/>
    </a:ext>
  </a:extLst>
</a:theme>
</file>

<file path=ppt/theme/theme3.xml><?xml version="1.0" encoding="utf-8"?>
<a:theme xmlns:a="http://schemas.openxmlformats.org/drawingml/2006/main" name="Halifax">
  <a:themeElements>
    <a:clrScheme name="Halifax">
      <a:dk1>
        <a:srgbClr val="081E47"/>
      </a:dk1>
      <a:lt1>
        <a:srgbClr val="FFFFFF"/>
      </a:lt1>
      <a:dk2>
        <a:srgbClr val="005EB8"/>
      </a:dk2>
      <a:lt2>
        <a:srgbClr val="FFFFFF"/>
      </a:lt2>
      <a:accent1>
        <a:srgbClr val="005EB8"/>
      </a:accent1>
      <a:accent2>
        <a:srgbClr val="4697EA"/>
      </a:accent2>
      <a:accent3>
        <a:srgbClr val="04A1B2"/>
      </a:accent3>
      <a:accent4>
        <a:srgbClr val="081E47"/>
      </a:accent4>
      <a:accent5>
        <a:srgbClr val="B77DC4"/>
      </a:accent5>
      <a:accent6>
        <a:srgbClr val="F9D773"/>
      </a:accent6>
      <a:hlink>
        <a:srgbClr val="081E47"/>
      </a:hlink>
      <a:folHlink>
        <a:srgbClr val="005EB8"/>
      </a:folHlink>
    </a:clrScheme>
    <a:fontScheme name="Custom Design">
      <a:majorFont>
        <a:latin typeface="Arial"/>
        <a:ea typeface="Geneva"/>
        <a:cs typeface="Arial"/>
      </a:majorFont>
      <a:minorFont>
        <a:latin typeface="Arial"/>
        <a:ea typeface="Geneva"/>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739ABC"/>
        </a:dk2>
        <a:lt2>
          <a:srgbClr val="FFFFFF"/>
        </a:lt2>
        <a:accent1>
          <a:srgbClr val="002F5F"/>
        </a:accent1>
        <a:accent2>
          <a:srgbClr val="E98300"/>
        </a:accent2>
        <a:accent3>
          <a:srgbClr val="BCCADA"/>
        </a:accent3>
        <a:accent4>
          <a:srgbClr val="DADADA"/>
        </a:accent4>
        <a:accent5>
          <a:srgbClr val="AAADB6"/>
        </a:accent5>
        <a:accent6>
          <a:srgbClr val="D37600"/>
        </a:accent6>
        <a:hlink>
          <a:srgbClr val="FECB00"/>
        </a:hlink>
        <a:folHlink>
          <a:srgbClr val="0073C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alifax" id="{4A2458D3-CBEB-7D4B-81B2-EC1E52EAB11D}" vid="{FDCD0452-2955-B94F-895B-7DBB4B10BE47}"/>
    </a:ext>
  </a:extLst>
</a:theme>
</file>

<file path=ppt/theme/theme4.xml><?xml version="1.0" encoding="utf-8"?>
<a:theme xmlns:a="http://schemas.openxmlformats.org/drawingml/2006/main" name="1_Halifax">
  <a:themeElements>
    <a:clrScheme name="Halifax">
      <a:dk1>
        <a:srgbClr val="081E47"/>
      </a:dk1>
      <a:lt1>
        <a:srgbClr val="FFFFFF"/>
      </a:lt1>
      <a:dk2>
        <a:srgbClr val="005EB8"/>
      </a:dk2>
      <a:lt2>
        <a:srgbClr val="FFFFFF"/>
      </a:lt2>
      <a:accent1>
        <a:srgbClr val="005EB8"/>
      </a:accent1>
      <a:accent2>
        <a:srgbClr val="4697EA"/>
      </a:accent2>
      <a:accent3>
        <a:srgbClr val="04A1B2"/>
      </a:accent3>
      <a:accent4>
        <a:srgbClr val="081E47"/>
      </a:accent4>
      <a:accent5>
        <a:srgbClr val="B77DC4"/>
      </a:accent5>
      <a:accent6>
        <a:srgbClr val="F9D773"/>
      </a:accent6>
      <a:hlink>
        <a:srgbClr val="081E47"/>
      </a:hlink>
      <a:folHlink>
        <a:srgbClr val="005EB8"/>
      </a:folHlink>
    </a:clrScheme>
    <a:fontScheme name="Custom Design">
      <a:majorFont>
        <a:latin typeface="Arial"/>
        <a:ea typeface="Geneva"/>
        <a:cs typeface="Arial"/>
      </a:majorFont>
      <a:minorFont>
        <a:latin typeface="Arial"/>
        <a:ea typeface="Geneva"/>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739ABC"/>
        </a:dk2>
        <a:lt2>
          <a:srgbClr val="FFFFFF"/>
        </a:lt2>
        <a:accent1>
          <a:srgbClr val="002F5F"/>
        </a:accent1>
        <a:accent2>
          <a:srgbClr val="E98300"/>
        </a:accent2>
        <a:accent3>
          <a:srgbClr val="BCCADA"/>
        </a:accent3>
        <a:accent4>
          <a:srgbClr val="DADADA"/>
        </a:accent4>
        <a:accent5>
          <a:srgbClr val="AAADB6"/>
        </a:accent5>
        <a:accent6>
          <a:srgbClr val="D37600"/>
        </a:accent6>
        <a:hlink>
          <a:srgbClr val="FECB00"/>
        </a:hlink>
        <a:folHlink>
          <a:srgbClr val="0073C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alifax" id="{4A2458D3-CBEB-7D4B-81B2-EC1E52EAB11D}" vid="{FDCD0452-2955-B94F-895B-7DBB4B10BE4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44CB9857E5E2A4892872DEF097EB12C" ma:contentTypeVersion="21" ma:contentTypeDescription="Create a new document." ma:contentTypeScope="" ma:versionID="e4dce802189f7704fe265617150c4b5d">
  <xsd:schema xmlns:xsd="http://www.w3.org/2001/XMLSchema" xmlns:xs="http://www.w3.org/2001/XMLSchema" xmlns:p="http://schemas.microsoft.com/office/2006/metadata/properties" xmlns:ns1="http://schemas.microsoft.com/sharepoint/v3" xmlns:ns2="8296b18e-8234-4d94-91b1-3ed3998a7eb5" xmlns:ns3="a26ea033-2852-474a-8cc8-30d2b3b4aa0f" targetNamespace="http://schemas.microsoft.com/office/2006/metadata/properties" ma:root="true" ma:fieldsID="f88e079e89394f35e984a99745177792" ns1:_="" ns2:_="" ns3:_="">
    <xsd:import namespace="http://schemas.microsoft.com/sharepoint/v3"/>
    <xsd:import namespace="8296b18e-8234-4d94-91b1-3ed3998a7eb5"/>
    <xsd:import namespace="a26ea033-2852-474a-8cc8-30d2b3b4aa0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1:_ip_UnifiedCompliancePolicyProperties" minOccurs="0"/>
                <xsd:element ref="ns1:_ip_UnifiedCompliancePolicyUIAction"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96b18e-8234-4d94-91b1-3ed3998a7e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ee4fd0a-b474-4a32-a144-dd33b07833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26ea033-2852-474a-8cc8-30d2b3b4aa0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2000b0b-4e1f-41bc-b48d-12705301c158}" ma:internalName="TaxCatchAll" ma:showField="CatchAllData" ma:web="a26ea033-2852-474a-8cc8-30d2b3b4aa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a26ea033-2852-474a-8cc8-30d2b3b4aa0f">
      <UserInfo>
        <DisplayName>Williams, Nicola ((Group Customer Inclusion))</DisplayName>
        <AccountId>20</AccountId>
        <AccountType/>
      </UserInfo>
    </SharedWithUsers>
    <TaxCatchAll xmlns="a26ea033-2852-474a-8cc8-30d2b3b4aa0f" xsi:nil="true"/>
    <lcf76f155ced4ddcb4097134ff3c332f xmlns="8296b18e-8234-4d94-91b1-3ed3998a7eb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C8A315-7899-43E0-8C11-B7FAFE4C2D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296b18e-8234-4d94-91b1-3ed3998a7eb5"/>
    <ds:schemaRef ds:uri="a26ea033-2852-474a-8cc8-30d2b3b4aa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CEB8AD5-77CB-4D22-9CD0-9152A0B318D6}">
  <ds:schemaRefs>
    <ds:schemaRef ds:uri="http://schemas.microsoft.com/office/2006/metadata/properties"/>
    <ds:schemaRef ds:uri="http://schemas.microsoft.com/office/2006/documentManagement/types"/>
    <ds:schemaRef ds:uri="http://schemas.microsoft.com/sharepoint/v3"/>
    <ds:schemaRef ds:uri="http://purl.org/dc/dcmitype/"/>
    <ds:schemaRef ds:uri="http://schemas.microsoft.com/office/infopath/2007/PartnerControls"/>
    <ds:schemaRef ds:uri="8296b18e-8234-4d94-91b1-3ed3998a7eb5"/>
    <ds:schemaRef ds:uri="http://www.w3.org/XML/1998/namespace"/>
    <ds:schemaRef ds:uri="http://schemas.openxmlformats.org/package/2006/metadata/core-properties"/>
    <ds:schemaRef ds:uri="a26ea033-2852-474a-8cc8-30d2b3b4aa0f"/>
    <ds:schemaRef ds:uri="http://purl.org/dc/terms/"/>
    <ds:schemaRef ds:uri="http://purl.org/dc/elements/1.1/"/>
  </ds:schemaRefs>
</ds:datastoreItem>
</file>

<file path=customXml/itemProps3.xml><?xml version="1.0" encoding="utf-8"?>
<ds:datastoreItem xmlns:ds="http://schemas.openxmlformats.org/officeDocument/2006/customXml" ds:itemID="{081639B7-2667-4BAB-8292-26BB4AD80B33}">
  <ds:schemaRefs>
    <ds:schemaRef ds:uri="http://schemas.microsoft.com/sharepoint/v3/contenttype/forms"/>
  </ds:schemaRefs>
</ds:datastoreItem>
</file>

<file path=docMetadata/LabelInfo.xml><?xml version="1.0" encoding="utf-8"?>
<clbl:labelList xmlns:clbl="http://schemas.microsoft.com/office/2020/mipLabelMetadata">
  <clbl:label id="{7bc792f8-6d75-423a-9981-629281829092}" enabled="1" method="Privileged" siteId="{3ded2960-214a-46ff-8cf4-611f125e2398}" removed="0"/>
</clbl:labelList>
</file>

<file path=docProps/app.xml><?xml version="1.0" encoding="utf-8"?>
<Properties xmlns="http://schemas.openxmlformats.org/officeDocument/2006/extended-properties" xmlns:vt="http://schemas.openxmlformats.org/officeDocument/2006/docPropsVTypes">
  <TotalTime>0</TotalTime>
  <Words>5596</Words>
  <Application>Microsoft Office PowerPoint</Application>
  <PresentationFormat>On-screen Show (16:9)</PresentationFormat>
  <Paragraphs>729</Paragraphs>
  <Slides>58</Slides>
  <Notes>58</Notes>
  <HiddenSlides>1</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58</vt:i4>
      </vt:variant>
    </vt:vector>
  </HeadingPairs>
  <TitlesOfParts>
    <vt:vector size="76" baseType="lpstr">
      <vt:lpstr>Helvetica Neue</vt:lpstr>
      <vt:lpstr>WordVisiCarriageReturn_MSFontService</vt:lpstr>
      <vt:lpstr>Source Sans Pro</vt:lpstr>
      <vt:lpstr>Symbol</vt:lpstr>
      <vt:lpstr>Source Sans Pro Light</vt:lpstr>
      <vt:lpstr>Calibri</vt:lpstr>
      <vt:lpstr>Segoe UI</vt:lpstr>
      <vt:lpstr>Lloyds Bank Jack</vt:lpstr>
      <vt:lpstr>Times New Roman</vt:lpstr>
      <vt:lpstr>AvenirNext LT Pro Regular</vt:lpstr>
      <vt:lpstr>Source Sans Pro SemiBold</vt:lpstr>
      <vt:lpstr>Courier New</vt:lpstr>
      <vt:lpstr>Arial</vt:lpstr>
      <vt:lpstr>BoS Pill Gothic</vt:lpstr>
      <vt:lpstr>Custom Design</vt:lpstr>
      <vt:lpstr>BOS</vt:lpstr>
      <vt:lpstr>Halifax</vt:lpstr>
      <vt:lpstr>1_Halifax</vt:lpstr>
      <vt:lpstr>Budgeting Essentials Workshop</vt:lpstr>
      <vt:lpstr>Welcome</vt:lpstr>
      <vt:lpstr>Introductions</vt:lpstr>
      <vt:lpstr>Objectives</vt:lpstr>
      <vt:lpstr>Today’s Session</vt:lpstr>
      <vt:lpstr>PowerPoint Presentation</vt:lpstr>
      <vt:lpstr>PowerPoint Presentation</vt:lpstr>
      <vt:lpstr>PowerPoint Presentation</vt:lpstr>
      <vt:lpstr>PowerPoint Presentation</vt:lpstr>
      <vt:lpstr>PowerPoint Presentation</vt:lpstr>
      <vt:lpstr>Creating a Budget</vt:lpstr>
      <vt:lpstr>Working out your budget</vt:lpstr>
      <vt:lpstr>Working out your budget</vt:lpstr>
      <vt:lpstr>Income</vt:lpstr>
      <vt:lpstr>Ishan</vt:lpstr>
      <vt:lpstr>Ishan's calculations</vt:lpstr>
      <vt:lpstr>Ishan's calculations</vt:lpstr>
      <vt:lpstr>Ishan's calculations</vt:lpstr>
      <vt:lpstr>Beth</vt:lpstr>
      <vt:lpstr>Beth's outgoings</vt:lpstr>
      <vt:lpstr>Alek</vt:lpstr>
      <vt:lpstr>Alek's outgoings</vt:lpstr>
      <vt:lpstr>Jo</vt:lpstr>
      <vt:lpstr>Activity: Jo’s income</vt:lpstr>
      <vt:lpstr>Activity: Jo’s income</vt:lpstr>
      <vt:lpstr>Activity: Jo’s outgoings</vt:lpstr>
      <vt:lpstr>Activity: Jo’s outgoings</vt:lpstr>
      <vt:lpstr>Activity: Jo’s budget</vt:lpstr>
      <vt:lpstr>Activity: Jo’s budget</vt:lpstr>
      <vt:lpstr>Lee</vt:lpstr>
      <vt:lpstr>Activity: Lee’s income</vt:lpstr>
      <vt:lpstr>Activity: Lee’s income</vt:lpstr>
      <vt:lpstr>Activity: Lee’s outgoings</vt:lpstr>
      <vt:lpstr>Activity: Lee’s outgoings</vt:lpstr>
      <vt:lpstr>Activity: Lee’s budget</vt:lpstr>
      <vt:lpstr>Activity: Lee’s budget</vt:lpstr>
      <vt:lpstr>Tony</vt:lpstr>
      <vt:lpstr>Activity: Tony’s income</vt:lpstr>
      <vt:lpstr>Activity: Tony’s income</vt:lpstr>
      <vt:lpstr>Activity: Tony’s outgoings</vt:lpstr>
      <vt:lpstr>Activity: Tony’s outgoings</vt:lpstr>
      <vt:lpstr>Activity: Tony’s budget</vt:lpstr>
      <vt:lpstr>Activity: Tony’s budget</vt:lpstr>
      <vt:lpstr>Activity: Marc’s budget</vt:lpstr>
      <vt:lpstr>Activity: Sam's budget</vt:lpstr>
      <vt:lpstr>Online Tools</vt:lpstr>
      <vt:lpstr>PowerPoint Presentation</vt:lpstr>
      <vt:lpstr>PowerPoint Presentation</vt:lpstr>
      <vt:lpstr>Online tools – questions to ask</vt:lpstr>
      <vt:lpstr>Emergency Fund</vt:lpstr>
      <vt:lpstr>PowerPoint Presentation</vt:lpstr>
      <vt:lpstr>Which of the following amounts should you  try to save for your emergency fund?</vt:lpstr>
      <vt:lpstr>Discussion</vt:lpstr>
      <vt:lpstr>Activity:  Starting an Emergency Fund</vt:lpstr>
      <vt:lpstr>Budgeting Essentials Recap</vt:lpstr>
      <vt:lpstr>Any questions?</vt:lpstr>
      <vt:lpstr>Thank you!  Tell us what you think</vt:lpstr>
      <vt:lpstr>PowerPoint Presentation</vt:lpstr>
    </vt:vector>
  </TitlesOfParts>
  <Company>Ministry of Defence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MonkD504</dc:creator>
  <cp:lastModifiedBy>Finnie, Sinead (Group Corporate Affairs)</cp:lastModifiedBy>
  <cp:revision>8</cp:revision>
  <dcterms:created xsi:type="dcterms:W3CDTF">2011-07-15T10:12:05Z</dcterms:created>
  <dcterms:modified xsi:type="dcterms:W3CDTF">2025-04-29T13:18:13Z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0x010100544CB9857E5E2A4892872DEF097EB12C</vt:lpwstr>
  </property>
  <property fmtid="{D5CDD505-2E9C-101B-9397-08002B2CF9AE}" pid="3" name="MSIP_Label_7bc792f8-6d75-423a-9981-629281829092_Enabled">
    <vt:lpwstr>true</vt:lpwstr>
  </property>
  <property fmtid="{D5CDD505-2E9C-101B-9397-08002B2CF9AE}" pid="4" name="MSIP_Label_7bc792f8-6d75-423a-9981-629281829092_SetDate">
    <vt:lpwstr>2022-11-29T18:16:51Z</vt:lpwstr>
  </property>
  <property fmtid="{D5CDD505-2E9C-101B-9397-08002B2CF9AE}" pid="5" name="MSIP_Label_7bc792f8-6d75-423a-9981-629281829092_Method">
    <vt:lpwstr>Privileged</vt:lpwstr>
  </property>
  <property fmtid="{D5CDD505-2E9C-101B-9397-08002B2CF9AE}" pid="6" name="MSIP_Label_7bc792f8-6d75-423a-9981-629281829092_Name">
    <vt:lpwstr>7bc792f8-6d75-423a-9981-629281829092</vt:lpwstr>
  </property>
  <property fmtid="{D5CDD505-2E9C-101B-9397-08002B2CF9AE}" pid="7" name="MSIP_Label_7bc792f8-6d75-423a-9981-629281829092_SiteId">
    <vt:lpwstr>3ded2960-214a-46ff-8cf4-611f125e2398</vt:lpwstr>
  </property>
  <property fmtid="{D5CDD505-2E9C-101B-9397-08002B2CF9AE}" pid="8" name="MSIP_Label_7bc792f8-6d75-423a-9981-629281829092_ActionId">
    <vt:lpwstr>cd56a7ce-f8b2-4d7e-88b2-a0064199caac</vt:lpwstr>
  </property>
  <property fmtid="{D5CDD505-2E9C-101B-9397-08002B2CF9AE}" pid="9" name="MSIP_Label_7bc792f8-6d75-423a-9981-629281829092_ContentBits">
    <vt:lpwstr>1</vt:lpwstr>
  </property>
  <property fmtid="{D5CDD505-2E9C-101B-9397-08002B2CF9AE}" pid="10" name="MediaServiceImageTags">
    <vt:lpwstr/>
  </property>
</Properties>
</file>