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15.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authors.xml" ContentType="application/vnd.ms-powerpoint.authors+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ppt/revisionInfo.xml" ContentType="application/vnd.ms-powerpoint.revisioninfo+xml"/>
  <Override PartName="/ppt/metadata" ContentType="application/binary"/>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5"/>
  </p:notesMasterIdLst>
  <p:sldIdLst>
    <p:sldId id="281" r:id="rId2"/>
    <p:sldId id="288" r:id="rId3"/>
    <p:sldId id="282" r:id="rId4"/>
    <p:sldId id="296" r:id="rId5"/>
    <p:sldId id="271" r:id="rId6"/>
    <p:sldId id="272" r:id="rId7"/>
    <p:sldId id="273" r:id="rId8"/>
    <p:sldId id="274" r:id="rId9"/>
    <p:sldId id="297" r:id="rId10"/>
    <p:sldId id="298" r:id="rId11"/>
    <p:sldId id="299" r:id="rId12"/>
    <p:sldId id="300" r:id="rId13"/>
    <p:sldId id="275" r:id="rId14"/>
    <p:sldId id="276" r:id="rId15"/>
    <p:sldId id="289" r:id="rId16"/>
    <p:sldId id="283" r:id="rId17"/>
    <p:sldId id="301" r:id="rId18"/>
    <p:sldId id="277" r:id="rId19"/>
    <p:sldId id="278" r:id="rId20"/>
    <p:sldId id="279" r:id="rId21"/>
    <p:sldId id="302" r:id="rId22"/>
    <p:sldId id="304" r:id="rId23"/>
    <p:sldId id="303" r:id="rId24"/>
  </p:sldIdLst>
  <p:sldSz cx="12192000" cy="6858000"/>
  <p:notesSz cx="6858000" cy="9144000"/>
  <p:embeddedFontLst>
    <p:embeddedFont>
      <p:font typeface="Lloyds Bank Jack" panose="02000503040000020004" pitchFamily="50" charset="0"/>
      <p:regular r:id="rId26"/>
      <p:bold r:id="rId27"/>
      <p:italic r:id="rId28"/>
      <p:boldItalic r:id="rId29"/>
    </p:embeddedFont>
    <p:embeddedFont>
      <p:font typeface="Lloyds Bank Jack Medium" panose="02000606060000020004" pitchFamily="50" charset="0"/>
      <p:regular r:id="rId30"/>
      <p:italic r:id="rId31"/>
    </p:embeddedFont>
    <p:embeddedFont>
      <p:font typeface="Source Sans Pro" panose="020B0503030403020204" pitchFamily="34" charset="0"/>
      <p:regular r:id="rId32"/>
    </p:embeddedFont>
    <p:embeddedFont>
      <p:font typeface="Source Sans Pro SemiBold" panose="020B0603030403020204" pitchFamily="34" charset="0"/>
      <p:bold r:id="rId3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modifyVerifier cryptProviderType="rsaAES" cryptAlgorithmClass="hash" cryptAlgorithmType="typeAny" cryptAlgorithmSid="14" spinCount="100000" saltData="ZnHPoJdOiuTWkzcwgkcs5A==" hashData="mwypw1HbLJmZp9MHjYohn4qrUQhCzeIRnjcrns4Ic6rgSimwN4AvOlyo9fcjygHRT13wL9in907DWnPkuxvw/Q=="/>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4" roundtripDataSignature="AMtx7miWnm6n336r4jiqKe4fhIrtiQOfTw=="/>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E89991A-96E8-9BD5-B4C7-EADB6A7FD99B}" name="Sarah Mason" initials="SM" userId="0b920c53a0328f72" providerId="Windows Live"/>
  <p188:author id="{65707E21-31D3-9688-986D-B28A774CFEB5}" name="Williams, Nicola ((Group Customer Inclusion))" initials="WI" userId="S::nicola.williams1@lloydsbanking.com::16f7d3d4-dd13-4ea8-9aba-d2692b196d41" providerId="AD"/>
  <p188:author id="{88BD1F5F-381C-5B3F-626F-EFE170E9BC0C}" name="Franklin, Chris (Customer Inclusion, Customer Channels)" initials="FC" userId="S::chris.franklin@lloydsbanking.com::826ee402-fbdb-4034-a7c7-db309b41606d" providerId="AD"/>
  <p188:author id="{D166ADA9-AF04-E283-5A99-A5910D57E2C5}" name="Michael Osborne" initials="" userId="S::mike@upskilldigital.com::9c0de20d-36c4-4497-93c0-fd6961c417d7" providerId="AD"/>
  <p188:author id="{865A1CD2-5D88-1B70-DA30-1BDDB54B120C}" name="Franklin, Chris (Customer Inclusion, Customer Channels)" initials="" userId="S::Chris.Franklin@lloydsbanking.com::826ee402-fbdb-4034-a7c7-db309b41606d"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2260B3"/>
    <a:srgbClr val="005EB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CC78C87-9D66-409B-B16F-980FAF0EA9FE}" v="2" dt="2024-05-15T13:59:46.00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849"/>
    <p:restoredTop sz="44848"/>
  </p:normalViewPr>
  <p:slideViewPr>
    <p:cSldViewPr snapToGrid="0">
      <p:cViewPr varScale="1">
        <p:scale>
          <a:sx n="71" d="100"/>
          <a:sy n="71" d="100"/>
        </p:scale>
        <p:origin x="324"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1.fntdata"/><Relationship Id="rId39" Type="http://schemas.microsoft.com/office/2015/10/relationships/revisionInfo" Target="revisionInfo.xml"/><Relationship Id="rId21" Type="http://schemas.openxmlformats.org/officeDocument/2006/relationships/slide" Target="slides/slide20.xml"/><Relationship Id="rId34" Type="http://customschemas.google.com/relationships/presentationmetadata" Target="metadata"/><Relationship Id="rId42" Type="http://schemas.openxmlformats.org/officeDocument/2006/relationships/customXml" Target="../customXml/item2.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4.fntdata"/><Relationship Id="rId41"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7.fntdata"/><Relationship Id="rId37" Type="http://schemas.openxmlformats.org/officeDocument/2006/relationships/theme" Target="theme/theme1.xml"/><Relationship Id="rId40"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3.fntdata"/><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presProps" Target="presProps.xml"/><Relationship Id="rId43" Type="http://schemas.openxmlformats.org/officeDocument/2006/relationships/customXml" Target="../customXml/item3.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openxmlformats.org/officeDocument/2006/relationships/font" Target="fonts/font8.fntdata"/><Relationship Id="rId3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dirty="0"/>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Source Sans Pro" panose="020B0503030403020204" pitchFamily="34" charset="0"/>
        <a:ea typeface="Source Sans Pro" panose="020B0503030403020204" pitchFamily="34" charset="0"/>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8" Type="http://schemas.openxmlformats.org/officeDocument/2006/relationships/hyperlink" Target="https://www.which.co.uk/" TargetMode="External"/><Relationship Id="rId3" Type="http://schemas.openxmlformats.org/officeDocument/2006/relationships/hyperlink" Target="https://www.confused.com/" TargetMode="External"/><Relationship Id="rId7" Type="http://schemas.openxmlformats.org/officeDocument/2006/relationships/hyperlink" Target="https://www.uswitch.com/" TargetMode="External"/><Relationship Id="rId2" Type="http://schemas.openxmlformats.org/officeDocument/2006/relationships/slide" Target="../slides/slide16.xml"/><Relationship Id="rId1" Type="http://schemas.openxmlformats.org/officeDocument/2006/relationships/notesMaster" Target="../notesMasters/notesMaster1.xml"/><Relationship Id="rId6" Type="http://schemas.openxmlformats.org/officeDocument/2006/relationships/hyperlink" Target="https://www.gocompare.com/" TargetMode="External"/><Relationship Id="rId5" Type="http://schemas.openxmlformats.org/officeDocument/2006/relationships/hyperlink" Target="https://www.comparethemarket.com/" TargetMode="External"/><Relationship Id="rId4" Type="http://schemas.openxmlformats.org/officeDocument/2006/relationships/hyperlink" Target="https://www.moneysupermarket.com/" TargetMode="External"/><Relationship Id="rId9" Type="http://schemas.openxmlformats.org/officeDocument/2006/relationships/hyperlink" Target="https://uk.trustpilot.com/" TargetMode="Externa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hugoenergyapp.co.uk/"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www.lloydsbankacademy.co.uk/learn-for-life-new/get-started-online/managing-your-bills-and-utilities/"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342900" lvl="0" indent="-342900">
              <a:lnSpc>
                <a:spcPct val="120000"/>
              </a:lnSpc>
              <a:buFont typeface="Symbol" pitchFamily="2" charset="2"/>
              <a:buChar char=""/>
            </a:pPr>
            <a:r>
              <a:rPr lang="en-GB" sz="1800" dirty="0">
                <a:solidFill>
                  <a:srgbClr val="313233"/>
                </a:solidFill>
                <a:effectLst/>
                <a:ea typeface="Arial" panose="020B0604020202020204" pitchFamily="34" charset="0"/>
                <a:cs typeface="Arial" panose="020B0604020202020204" pitchFamily="34" charset="0"/>
              </a:rPr>
              <a:t>Check what Wi-Fi network is available, its name and any password required; write up / make available to the learners</a:t>
            </a:r>
          </a:p>
          <a:p>
            <a:pPr marL="342900" lvl="0" indent="-342900">
              <a:lnSpc>
                <a:spcPct val="120000"/>
              </a:lnSpc>
              <a:buFont typeface="Symbol" pitchFamily="2" charset="2"/>
              <a:buChar char=""/>
            </a:pPr>
            <a:r>
              <a:rPr lang="en-GB" sz="1800" dirty="0">
                <a:solidFill>
                  <a:srgbClr val="313233"/>
                </a:solidFill>
                <a:effectLst/>
                <a:ea typeface="Arial" panose="020B0604020202020204" pitchFamily="34" charset="0"/>
                <a:cs typeface="Arial" panose="020B0604020202020204" pitchFamily="34" charset="0"/>
              </a:rPr>
              <a:t>Welcome people into the room</a:t>
            </a:r>
          </a:p>
          <a:p>
            <a:pPr marL="342900" lvl="0" indent="-342900">
              <a:lnSpc>
                <a:spcPct val="120000"/>
              </a:lnSpc>
              <a:buFont typeface="Symbol" pitchFamily="2" charset="2"/>
              <a:buChar char=""/>
            </a:pPr>
            <a:r>
              <a:rPr lang="en-GB" sz="1800" dirty="0">
                <a:solidFill>
                  <a:srgbClr val="313233"/>
                </a:solidFill>
                <a:effectLst/>
                <a:ea typeface="Arial" panose="020B0604020202020204" pitchFamily="34" charset="0"/>
                <a:cs typeface="Arial" panose="020B0604020202020204" pitchFamily="34" charset="0"/>
              </a:rPr>
              <a:t>Introduce yourself</a:t>
            </a:r>
          </a:p>
          <a:p>
            <a:pPr marL="342900" lvl="0" indent="-342900">
              <a:lnSpc>
                <a:spcPct val="120000"/>
              </a:lnSpc>
              <a:buFont typeface="Symbol" pitchFamily="2" charset="2"/>
              <a:buChar char=""/>
            </a:pPr>
            <a:r>
              <a:rPr lang="en-GB" sz="1800" dirty="0">
                <a:solidFill>
                  <a:srgbClr val="313233"/>
                </a:solidFill>
                <a:effectLst/>
                <a:ea typeface="Arial" panose="020B0604020202020204" pitchFamily="34" charset="0"/>
                <a:cs typeface="Arial" panose="020B0604020202020204" pitchFamily="34" charset="0"/>
              </a:rPr>
              <a:t>Make sure everyone is comfortable</a:t>
            </a:r>
          </a:p>
          <a:p>
            <a:pPr marL="342900" lvl="0" indent="-342900">
              <a:lnSpc>
                <a:spcPct val="120000"/>
              </a:lnSpc>
              <a:spcAft>
                <a:spcPts val="1200"/>
              </a:spcAft>
              <a:buFont typeface="Symbol" pitchFamily="2" charset="2"/>
              <a:buChar char=""/>
            </a:pPr>
            <a:r>
              <a:rPr lang="en-GB" sz="1800" dirty="0">
                <a:solidFill>
                  <a:srgbClr val="313233"/>
                </a:solidFill>
                <a:effectLst/>
                <a:ea typeface="Arial" panose="020B0604020202020204" pitchFamily="34" charset="0"/>
                <a:cs typeface="Arial" panose="020B0604020202020204" pitchFamily="34" charset="0"/>
              </a:rPr>
              <a:t>Go to the next slide when you’re ready to start the lesson</a:t>
            </a:r>
          </a:p>
        </p:txBody>
      </p:sp>
      <p:sp>
        <p:nvSpPr>
          <p:cNvPr id="4" name="Slide Number Placeholder 3"/>
          <p:cNvSpPr>
            <a:spLocks noGrp="1"/>
          </p:cNvSpPr>
          <p:nvPr>
            <p:ph type="sldNum" sz="quarter" idx="5"/>
          </p:nvPr>
        </p:nvSpPr>
        <p:spPr/>
        <p:txBody>
          <a:bodyPr/>
          <a:lstStyle/>
          <a:p>
            <a:fld id="{5EBEBF41-136C-406D-8E2D-B112DBFA8C1A}" type="slidenum">
              <a:rPr lang="en-GB" smtClean="0">
                <a:latin typeface="Source Sans Pro" panose="020B0503030403020204" pitchFamily="34" charset="0"/>
              </a:rPr>
              <a:t>1</a:t>
            </a:fld>
            <a:endParaRPr lang="en-GB">
              <a:latin typeface="Source Sans Pro" panose="020B0503030403020204" pitchFamily="34" charset="0"/>
            </a:endParaRPr>
          </a:p>
        </p:txBody>
      </p:sp>
    </p:spTree>
    <p:extLst>
      <p:ext uri="{BB962C8B-B14F-4D97-AF65-F5344CB8AC3E}">
        <p14:creationId xmlns:p14="http://schemas.microsoft.com/office/powerpoint/2010/main" val="27927794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342900" lvl="0" indent="-342900">
              <a:lnSpc>
                <a:spcPct val="120000"/>
              </a:lnSpc>
              <a:buFont typeface="Arial" panose="020B0604020202020204" pitchFamily="34" charset="0"/>
              <a:buChar char="•"/>
            </a:pPr>
            <a:r>
              <a:rPr lang="en-GB" sz="1800" i="1" dirty="0">
                <a:solidFill>
                  <a:srgbClr val="313233"/>
                </a:solidFill>
                <a:effectLst/>
                <a:ea typeface="Arial" panose="020B0604020202020204" pitchFamily="34" charset="0"/>
                <a:cs typeface="Arial" panose="020B0604020202020204" pitchFamily="34" charset="0"/>
              </a:rPr>
              <a:t>Look for the "Sign Up" or "Create an Account" option. Click (or tap) on it to begin the registration process</a:t>
            </a:r>
          </a:p>
        </p:txBody>
      </p:sp>
      <p:sp>
        <p:nvSpPr>
          <p:cNvPr id="4" name="Slide Number Placeholder 3"/>
          <p:cNvSpPr>
            <a:spLocks noGrp="1"/>
          </p:cNvSpPr>
          <p:nvPr>
            <p:ph type="sldNum" sz="quarter" idx="5"/>
          </p:nvPr>
        </p:nvSpPr>
        <p:spPr/>
        <p:txBody>
          <a:bodyPr/>
          <a:lstStyle/>
          <a:p>
            <a:fld id="{5EBEBF41-136C-406D-8E2D-B112DBFA8C1A}" type="slidenum">
              <a:rPr lang="en-GB" smtClean="0">
                <a:latin typeface="Source Sans Pro" panose="020B0503030403020204" pitchFamily="34" charset="0"/>
              </a:rPr>
              <a:t>10</a:t>
            </a:fld>
            <a:endParaRPr lang="en-GB">
              <a:latin typeface="Source Sans Pro" panose="020B0503030403020204" pitchFamily="34" charset="0"/>
            </a:endParaRPr>
          </a:p>
        </p:txBody>
      </p:sp>
    </p:spTree>
    <p:extLst>
      <p:ext uri="{BB962C8B-B14F-4D97-AF65-F5344CB8AC3E}">
        <p14:creationId xmlns:p14="http://schemas.microsoft.com/office/powerpoint/2010/main" val="26401262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342900" lvl="0" indent="-342900">
              <a:lnSpc>
                <a:spcPct val="120000"/>
              </a:lnSpc>
              <a:buFont typeface="Arial" panose="020B0604020202020204" pitchFamily="34" charset="0"/>
              <a:buChar char="•"/>
            </a:pPr>
            <a:r>
              <a:rPr lang="en-GB" sz="1800" i="1" dirty="0">
                <a:solidFill>
                  <a:srgbClr val="313233"/>
                </a:solidFill>
                <a:effectLst/>
                <a:ea typeface="Arial" panose="020B0604020202020204" pitchFamily="34" charset="0"/>
                <a:cs typeface="Arial" panose="020B0604020202020204" pitchFamily="34" charset="0"/>
              </a:rPr>
              <a:t>Set up your account</a:t>
            </a:r>
          </a:p>
          <a:p>
            <a:pPr marL="800100" lvl="1" indent="-342900">
              <a:lnSpc>
                <a:spcPct val="120000"/>
              </a:lnSpc>
              <a:buFont typeface="Courier New" panose="02070309020205020404" pitchFamily="49" charset="0"/>
              <a:buChar char="o"/>
            </a:pPr>
            <a:r>
              <a:rPr lang="en-GB" sz="1800" i="1" dirty="0">
                <a:solidFill>
                  <a:srgbClr val="313233"/>
                </a:solidFill>
                <a:effectLst/>
                <a:latin typeface="Source Sans Pro" panose="020B0503030403020204" pitchFamily="34" charset="0"/>
                <a:ea typeface="Arial" panose="020B0604020202020204" pitchFamily="34" charset="0"/>
                <a:cs typeface="Arial" panose="020B0604020202020204" pitchFamily="34" charset="0"/>
              </a:rPr>
              <a:t>You'll be asked to provide personal information, including your name, contact details, and sometimes your account or customer number</a:t>
            </a:r>
          </a:p>
          <a:p>
            <a:pPr marL="800100" lvl="1" indent="-342900">
              <a:lnSpc>
                <a:spcPct val="120000"/>
              </a:lnSpc>
              <a:buFont typeface="Courier New" panose="02070309020205020404" pitchFamily="49" charset="0"/>
              <a:buChar char="o"/>
            </a:pPr>
            <a:r>
              <a:rPr lang="en-GB" sz="1800" i="1" dirty="0">
                <a:solidFill>
                  <a:srgbClr val="313233"/>
                </a:solidFill>
                <a:effectLst/>
                <a:latin typeface="Source Sans Pro" panose="020B0503030403020204" pitchFamily="34" charset="0"/>
                <a:ea typeface="Arial" panose="020B0604020202020204" pitchFamily="34" charset="0"/>
                <a:cs typeface="Arial" panose="020B0604020202020204" pitchFamily="34" charset="0"/>
              </a:rPr>
              <a:t>Create a strong password for your account. It's important to choose a password that's unique and difficult for others to guess</a:t>
            </a:r>
          </a:p>
          <a:p>
            <a:pPr marL="800100" lvl="1" indent="-342900">
              <a:lnSpc>
                <a:spcPct val="120000"/>
              </a:lnSpc>
              <a:buFont typeface="Courier New" panose="02070309020205020404" pitchFamily="49" charset="0"/>
              <a:buChar char="o"/>
            </a:pPr>
            <a:r>
              <a:rPr lang="en-GB" sz="1800" i="1" dirty="0">
                <a:solidFill>
                  <a:srgbClr val="313233"/>
                </a:solidFill>
                <a:effectLst/>
                <a:latin typeface="Source Sans Pro" panose="020B0503030403020204" pitchFamily="34" charset="0"/>
                <a:ea typeface="Arial" panose="020B0604020202020204" pitchFamily="34" charset="0"/>
                <a:cs typeface="Arial" panose="020B0604020202020204" pitchFamily="34" charset="0"/>
              </a:rPr>
              <a:t>Some providers may send a verification code to your email or mobile number. Enter this code to confirm who you are</a:t>
            </a:r>
          </a:p>
          <a:p>
            <a:pPr marL="800100" lvl="1" indent="-342900">
              <a:lnSpc>
                <a:spcPct val="120000"/>
              </a:lnSpc>
              <a:buFont typeface="Courier New" panose="02070309020205020404" pitchFamily="49" charset="0"/>
              <a:buChar char="o"/>
            </a:pPr>
            <a:r>
              <a:rPr lang="en-GB" sz="1800" i="1" dirty="0">
                <a:solidFill>
                  <a:srgbClr val="313233"/>
                </a:solidFill>
                <a:effectLst/>
                <a:latin typeface="Source Sans Pro" panose="020B0503030403020204" pitchFamily="34" charset="0"/>
                <a:ea typeface="Arial" panose="020B0604020202020204" pitchFamily="34" charset="0"/>
                <a:cs typeface="Arial" panose="020B0604020202020204" pitchFamily="34" charset="0"/>
              </a:rPr>
              <a:t>Input your billing details, such as your bank account or credit card information</a:t>
            </a:r>
          </a:p>
          <a:p>
            <a:pPr marL="800100" lvl="1" indent="-342900">
              <a:lnSpc>
                <a:spcPct val="120000"/>
              </a:lnSpc>
              <a:buFont typeface="Courier New" panose="02070309020205020404" pitchFamily="49" charset="0"/>
              <a:buChar char="o"/>
            </a:pPr>
            <a:r>
              <a:rPr lang="en-GB" sz="1800" i="1" dirty="0">
                <a:solidFill>
                  <a:srgbClr val="313233"/>
                </a:solidFill>
                <a:effectLst/>
                <a:latin typeface="Source Sans Pro" panose="020B0503030403020204" pitchFamily="34" charset="0"/>
                <a:ea typeface="Arial" panose="020B0604020202020204" pitchFamily="34" charset="0"/>
                <a:cs typeface="Arial" panose="020B0604020202020204" pitchFamily="34" charset="0"/>
              </a:rPr>
              <a:t>Set your communication preferences. You can choose to get your bills and notifications through email or text message</a:t>
            </a:r>
          </a:p>
          <a:p>
            <a:pPr marL="800100" marR="0" lvl="1" indent="-342900" algn="l" defTabSz="914400" rtl="0" eaLnBrk="1" fontAlgn="auto" latinLnBrk="0" hangingPunct="1">
              <a:lnSpc>
                <a:spcPct val="120000"/>
              </a:lnSpc>
              <a:spcBef>
                <a:spcPts val="0"/>
              </a:spcBef>
              <a:spcAft>
                <a:spcPts val="0"/>
              </a:spcAft>
              <a:buClrTx/>
              <a:buSzTx/>
              <a:buFont typeface="Courier New" panose="02070309020205020404" pitchFamily="49" charset="0"/>
              <a:buChar char="o"/>
              <a:tabLst/>
              <a:defRPr/>
            </a:pPr>
            <a:r>
              <a:rPr lang="en-GB" sz="1800" i="1" dirty="0">
                <a:solidFill>
                  <a:srgbClr val="313233"/>
                </a:solidFill>
                <a:effectLst/>
                <a:latin typeface="Source Sans Pro" panose="020B0503030403020204" pitchFamily="34" charset="0"/>
                <a:ea typeface="Arial" panose="020B0604020202020204" pitchFamily="34" charset="0"/>
                <a:cs typeface="Arial" panose="020B0604020202020204" pitchFamily="34" charset="0"/>
              </a:rPr>
              <a:t>Double-check all the information you've provided, and once you're satisfied, confirm your registration. At this stage, your online account is now created, and you can log in with your email and password</a:t>
            </a:r>
          </a:p>
          <a:p>
            <a:pPr marL="457200" lvl="1" indent="0">
              <a:lnSpc>
                <a:spcPct val="120000"/>
              </a:lnSpc>
              <a:buFont typeface="Courier New" panose="02070309020205020404" pitchFamily="49" charset="0"/>
              <a:buNone/>
            </a:pPr>
            <a:endParaRPr lang="en-GB" sz="1800" dirty="0">
              <a:solidFill>
                <a:srgbClr val="313233"/>
              </a:solidFill>
              <a:effectLst/>
              <a:latin typeface="Source Sans Pro" panose="020B0503030403020204" pitchFamily="34" charset="0"/>
              <a:ea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5EBEBF41-136C-406D-8E2D-B112DBFA8C1A}" type="slidenum">
              <a:rPr lang="en-GB" smtClean="0">
                <a:latin typeface="Source Sans Pro" panose="020B0503030403020204" pitchFamily="34" charset="0"/>
              </a:rPr>
              <a:t>11</a:t>
            </a:fld>
            <a:endParaRPr lang="en-GB">
              <a:latin typeface="Source Sans Pro" panose="020B0503030403020204" pitchFamily="34" charset="0"/>
            </a:endParaRPr>
          </a:p>
        </p:txBody>
      </p:sp>
    </p:spTree>
    <p:extLst>
      <p:ext uri="{BB962C8B-B14F-4D97-AF65-F5344CB8AC3E}">
        <p14:creationId xmlns:p14="http://schemas.microsoft.com/office/powerpoint/2010/main" val="25365955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indent="-228600">
              <a:lnSpc>
                <a:spcPct val="120000"/>
              </a:lnSpc>
            </a:pPr>
            <a:r>
              <a:rPr lang="en-GB" sz="1800" i="1" dirty="0">
                <a:solidFill>
                  <a:srgbClr val="313233"/>
                </a:solidFill>
                <a:effectLst/>
                <a:ea typeface="Arial" panose="020B0604020202020204" pitchFamily="34" charset="0"/>
                <a:cs typeface="Arial" panose="020B0604020202020204" pitchFamily="34" charset="0"/>
              </a:rPr>
              <a:t>Once logged in, you can explore the various services offered by the provider, including paying your bills, monitoring your usage, and managing your account</a:t>
            </a:r>
          </a:p>
          <a:p>
            <a:pPr marL="228600" indent="0">
              <a:lnSpc>
                <a:spcPct val="120000"/>
              </a:lnSpc>
              <a:buNone/>
            </a:pPr>
            <a:r>
              <a:rPr lang="en-GB" sz="1800" dirty="0">
                <a:solidFill>
                  <a:srgbClr val="313233"/>
                </a:solidFill>
                <a:effectLst/>
                <a:ea typeface="Arial" panose="020B0604020202020204" pitchFamily="34" charset="0"/>
                <a:cs typeface="Arial" panose="020B0604020202020204" pitchFamily="34" charset="0"/>
              </a:rPr>
              <a:t> </a:t>
            </a:r>
          </a:p>
          <a:p>
            <a:pPr marL="228600" indent="0">
              <a:lnSpc>
                <a:spcPct val="120000"/>
              </a:lnSpc>
              <a:buNone/>
            </a:pPr>
            <a:r>
              <a:rPr lang="en-GB" sz="1800" dirty="0">
                <a:solidFill>
                  <a:srgbClr val="313233"/>
                </a:solidFill>
                <a:effectLst/>
                <a:ea typeface="Arial" panose="020B0604020202020204" pitchFamily="34" charset="0"/>
                <a:cs typeface="Arial" panose="020B0604020202020204" pitchFamily="34" charset="0"/>
              </a:rPr>
              <a:t>TRAINER NOTES – </a:t>
            </a:r>
          </a:p>
          <a:p>
            <a:pPr marL="342900" lvl="0" indent="-342900">
              <a:lnSpc>
                <a:spcPct val="120000"/>
              </a:lnSpc>
              <a:buFont typeface="Symbol" pitchFamily="2" charset="2"/>
              <a:buChar char=""/>
            </a:pPr>
            <a:r>
              <a:rPr lang="en-GB" sz="1800" i="1" dirty="0">
                <a:solidFill>
                  <a:srgbClr val="313233"/>
                </a:solidFill>
                <a:effectLst/>
                <a:ea typeface="Arial" panose="020B0604020202020204" pitchFamily="34" charset="0"/>
                <a:cs typeface="Arial" panose="020B0604020202020204" pitchFamily="34" charset="0"/>
              </a:rPr>
              <a:t>Emphasise that creating an online account is a one-time process that opens the door to easier and more flexible management of your utilities and services</a:t>
            </a:r>
          </a:p>
          <a:p>
            <a:pPr marL="342900" lvl="0" indent="-342900">
              <a:lnSpc>
                <a:spcPct val="120000"/>
              </a:lnSpc>
              <a:spcAft>
                <a:spcPts val="1200"/>
              </a:spcAft>
              <a:buFont typeface="Symbol" pitchFamily="2" charset="2"/>
              <a:buChar char=""/>
            </a:pPr>
            <a:r>
              <a:rPr lang="en-GB" sz="1800" i="1" dirty="0">
                <a:solidFill>
                  <a:srgbClr val="313233"/>
                </a:solidFill>
                <a:effectLst/>
                <a:ea typeface="Arial" panose="020B0604020202020204" pitchFamily="34" charset="0"/>
                <a:cs typeface="Arial" panose="020B0604020202020204" pitchFamily="34" charset="0"/>
              </a:rPr>
              <a:t>Encourage learners to ask questions or seek clarification if needed</a:t>
            </a:r>
            <a:r>
              <a:rPr lang="en-GB" i="1" dirty="0">
                <a:effectLst/>
              </a:rPr>
              <a:t> </a:t>
            </a:r>
            <a:r>
              <a:rPr lang="en-GB" sz="1800" i="1" dirty="0">
                <a:solidFill>
                  <a:srgbClr val="313233"/>
                </a:solidFill>
                <a:effectLst/>
                <a:ea typeface="Arial" panose="020B0604020202020204" pitchFamily="34" charset="0"/>
                <a:cs typeface="Arial" panose="020B0604020202020204" pitchFamily="34" charset="0"/>
              </a:rPr>
              <a:t> </a:t>
            </a:r>
          </a:p>
          <a:p>
            <a:pPr marL="342900" lvl="0" indent="-342900">
              <a:lnSpc>
                <a:spcPct val="120000"/>
              </a:lnSpc>
              <a:spcAft>
                <a:spcPts val="1200"/>
              </a:spcAft>
              <a:buFont typeface="Symbol" pitchFamily="2" charset="2"/>
              <a:buChar char=""/>
            </a:pPr>
            <a:r>
              <a:rPr lang="en-GB" sz="1800" i="1" dirty="0">
                <a:solidFill>
                  <a:srgbClr val="313233"/>
                </a:solidFill>
                <a:effectLst/>
                <a:ea typeface="Arial" panose="020B0604020202020204" pitchFamily="34" charset="0"/>
                <a:cs typeface="Arial" panose="020B0604020202020204" pitchFamily="34" charset="0"/>
              </a:rPr>
              <a:t>Note that they can use the app or website interchangeably </a:t>
            </a:r>
            <a:endParaRPr lang="en-GB" i="1" dirty="0"/>
          </a:p>
        </p:txBody>
      </p:sp>
      <p:sp>
        <p:nvSpPr>
          <p:cNvPr id="4" name="Slide Number Placeholder 3"/>
          <p:cNvSpPr>
            <a:spLocks noGrp="1"/>
          </p:cNvSpPr>
          <p:nvPr>
            <p:ph type="sldNum" sz="quarter" idx="5"/>
          </p:nvPr>
        </p:nvSpPr>
        <p:spPr/>
        <p:txBody>
          <a:bodyPr/>
          <a:lstStyle/>
          <a:p>
            <a:fld id="{5EBEBF41-136C-406D-8E2D-B112DBFA8C1A}" type="slidenum">
              <a:rPr lang="en-GB" smtClean="0">
                <a:latin typeface="Source Sans Pro" panose="020B0503030403020204" pitchFamily="34" charset="0"/>
              </a:rPr>
              <a:t>12</a:t>
            </a:fld>
            <a:endParaRPr lang="en-GB">
              <a:latin typeface="Source Sans Pro" panose="020B0503030403020204" pitchFamily="34" charset="0"/>
            </a:endParaRPr>
          </a:p>
        </p:txBody>
      </p:sp>
    </p:spTree>
    <p:extLst>
      <p:ext uri="{BB962C8B-B14F-4D97-AF65-F5344CB8AC3E}">
        <p14:creationId xmlns:p14="http://schemas.microsoft.com/office/powerpoint/2010/main" val="34862799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342900" lvl="0" indent="-342900">
              <a:lnSpc>
                <a:spcPct val="120000"/>
              </a:lnSpc>
              <a:spcAft>
                <a:spcPts val="1200"/>
              </a:spcAft>
              <a:buFont typeface="Symbol" pitchFamily="2" charset="2"/>
              <a:buChar char=""/>
            </a:pPr>
            <a:r>
              <a:rPr lang="en-GB" sz="1800" i="1" dirty="0">
                <a:solidFill>
                  <a:srgbClr val="313233"/>
                </a:solidFill>
                <a:effectLst/>
                <a:ea typeface="Arial" panose="020B0604020202020204" pitchFamily="34" charset="0"/>
                <a:cs typeface="Arial" panose="020B0604020202020204" pitchFamily="34" charset="0"/>
              </a:rPr>
              <a:t>Once you’re in these apps and websites, what do you think you'll be able to do there? </a:t>
            </a:r>
          </a:p>
          <a:p>
            <a:pPr marL="342900" lvl="0" indent="-342900">
              <a:lnSpc>
                <a:spcPct val="120000"/>
              </a:lnSpc>
              <a:spcAft>
                <a:spcPts val="1200"/>
              </a:spcAft>
              <a:buFont typeface="Symbol" pitchFamily="2" charset="2"/>
              <a:buChar char=""/>
            </a:pPr>
            <a:r>
              <a:rPr lang="en-GB" sz="1800" i="1" dirty="0">
                <a:solidFill>
                  <a:srgbClr val="313233"/>
                </a:solidFill>
                <a:effectLst/>
                <a:ea typeface="Arial" panose="020B0604020202020204" pitchFamily="34" charset="0"/>
                <a:cs typeface="Arial" panose="020B0604020202020204" pitchFamily="34" charset="0"/>
              </a:rPr>
              <a:t>Share your ideas and experiences</a:t>
            </a:r>
          </a:p>
          <a:p>
            <a:pPr>
              <a:lnSpc>
                <a:spcPct val="107000"/>
              </a:lnSpc>
              <a:spcAft>
                <a:spcPts val="800"/>
              </a:spcAft>
            </a:pPr>
            <a:endParaRPr lang="en-GB" sz="1800" dirty="0">
              <a:solidFill>
                <a:srgbClr val="313233"/>
              </a:solidFill>
              <a:effectLst/>
              <a:ea typeface="Arial" panose="020B0604020202020204" pitchFamily="34" charset="0"/>
              <a:cs typeface="Arial" panose="020B0604020202020204" pitchFamily="34" charset="0"/>
            </a:endParaRPr>
          </a:p>
          <a:p>
            <a:pPr marL="158750" indent="0">
              <a:lnSpc>
                <a:spcPct val="107000"/>
              </a:lnSpc>
              <a:spcAft>
                <a:spcPts val="800"/>
              </a:spcAft>
              <a:buNone/>
            </a:pPr>
            <a:r>
              <a:rPr lang="en-GB" sz="1800" dirty="0">
                <a:solidFill>
                  <a:srgbClr val="313233"/>
                </a:solidFill>
                <a:effectLst/>
                <a:ea typeface="Arial" panose="020B0604020202020204" pitchFamily="34" charset="0"/>
                <a:cs typeface="Arial" panose="020B0604020202020204" pitchFamily="34" charset="0"/>
              </a:rPr>
              <a:t>TRAINER NOTES – </a:t>
            </a:r>
          </a:p>
          <a:p>
            <a:pPr marL="342900" lvl="0" indent="-342900">
              <a:lnSpc>
                <a:spcPct val="120000"/>
              </a:lnSpc>
              <a:buFont typeface="Symbol" pitchFamily="2" charset="2"/>
              <a:buChar char=""/>
            </a:pPr>
            <a:r>
              <a:rPr lang="en-GB" sz="1800" dirty="0">
                <a:solidFill>
                  <a:srgbClr val="313233"/>
                </a:solidFill>
                <a:effectLst/>
                <a:ea typeface="Arial" panose="020B0604020202020204" pitchFamily="34" charset="0"/>
                <a:cs typeface="Arial" panose="020B0604020202020204" pitchFamily="34" charset="0"/>
              </a:rPr>
              <a:t>Run a short discussion/chat-based activity</a:t>
            </a:r>
          </a:p>
          <a:p>
            <a:pPr marL="342900" lvl="0" indent="-342900">
              <a:lnSpc>
                <a:spcPct val="120000"/>
              </a:lnSpc>
              <a:spcAft>
                <a:spcPts val="1200"/>
              </a:spcAft>
              <a:buFont typeface="Symbol" pitchFamily="2" charset="2"/>
              <a:buChar char=""/>
            </a:pPr>
            <a:r>
              <a:rPr lang="en-GB" sz="1800" dirty="0">
                <a:solidFill>
                  <a:srgbClr val="313233"/>
                </a:solidFill>
                <a:effectLst/>
                <a:ea typeface="Arial" panose="020B0604020202020204" pitchFamily="34" charset="0"/>
                <a:cs typeface="Arial" panose="020B0604020202020204" pitchFamily="34" charset="0"/>
              </a:rPr>
              <a:t>Encourage group discussion (ask open-ended questions)</a:t>
            </a:r>
          </a:p>
          <a:p>
            <a:pPr marL="342900" lvl="0" indent="-342900">
              <a:lnSpc>
                <a:spcPct val="120000"/>
              </a:lnSpc>
              <a:spcAft>
                <a:spcPts val="1200"/>
              </a:spcAft>
              <a:buFont typeface="Symbol" pitchFamily="2" charset="2"/>
              <a:buChar char=""/>
            </a:pPr>
            <a:r>
              <a:rPr lang="en-GB" sz="1800" dirty="0">
                <a:solidFill>
                  <a:srgbClr val="313233"/>
                </a:solidFill>
                <a:effectLst/>
                <a:ea typeface="Arial" panose="020B0604020202020204" pitchFamily="34" charset="0"/>
                <a:cs typeface="Arial" panose="020B0604020202020204" pitchFamily="34" charset="0"/>
              </a:rPr>
              <a:t>Guide the discussion, if required, by getting the learners to think about what they may currently do offline (e.g. check paper account statements, phone to change their details or change tariff, etc.) and use these as examples of things that can be done digitally</a:t>
            </a:r>
            <a:r>
              <a:rPr lang="en-GB" sz="2800" dirty="0">
                <a:effectLst/>
              </a:rPr>
              <a:t> </a:t>
            </a:r>
            <a:endParaRPr lang="en-GB" sz="1800" dirty="0">
              <a:solidFill>
                <a:srgbClr val="313233"/>
              </a:solidFill>
              <a:effectLst/>
              <a:ea typeface="Arial" panose="020B0604020202020204" pitchFamily="34" charset="0"/>
              <a:cs typeface="Arial" panose="020B0604020202020204" pitchFamily="34" charset="0"/>
            </a:endParaRPr>
          </a:p>
          <a:p>
            <a:pPr marL="158750" indent="0">
              <a:lnSpc>
                <a:spcPct val="107000"/>
              </a:lnSpc>
              <a:spcAft>
                <a:spcPts val="800"/>
              </a:spcAft>
              <a:buNone/>
            </a:pPr>
            <a:r>
              <a:rPr lang="en-GB" sz="1800" dirty="0">
                <a:solidFill>
                  <a:srgbClr val="313233"/>
                </a:solidFill>
                <a:effectLst/>
                <a:ea typeface="Arial" panose="020B0604020202020204" pitchFamily="34" charset="0"/>
                <a:cs typeface="Arial" panose="020B0604020202020204" pitchFamily="34" charset="0"/>
              </a:rPr>
              <a:t> </a:t>
            </a:r>
          </a:p>
          <a:p>
            <a:pPr marL="342900" lvl="0" indent="-342900">
              <a:lnSpc>
                <a:spcPct val="120000"/>
              </a:lnSpc>
              <a:spcAft>
                <a:spcPts val="1200"/>
              </a:spcAft>
              <a:buFont typeface="Symbol" pitchFamily="2" charset="2"/>
              <a:buChar char=""/>
            </a:pPr>
            <a:r>
              <a:rPr lang="en-GB" sz="1800" i="1" dirty="0">
                <a:solidFill>
                  <a:srgbClr val="313233"/>
                </a:solidFill>
                <a:effectLst/>
                <a:ea typeface="Arial" panose="020B0604020202020204" pitchFamily="34" charset="0"/>
                <a:cs typeface="Arial" panose="020B0604020202020204" pitchFamily="34" charset="0"/>
              </a:rPr>
              <a:t>So let’s look at some of the most popular things you can use these apps and sites for… </a:t>
            </a:r>
            <a:r>
              <a:rPr lang="en-GB" sz="1800" i="0" dirty="0">
                <a:solidFill>
                  <a:srgbClr val="313233"/>
                </a:solidFill>
                <a:effectLst/>
                <a:ea typeface="Arial" panose="020B0604020202020204" pitchFamily="34" charset="0"/>
                <a:cs typeface="Arial" panose="020B0604020202020204" pitchFamily="34" charset="0"/>
              </a:rPr>
              <a:t>(leads into next slide)</a:t>
            </a:r>
          </a:p>
        </p:txBody>
      </p:sp>
      <p:sp>
        <p:nvSpPr>
          <p:cNvPr id="4" name="Slide Number Placeholder 3"/>
          <p:cNvSpPr>
            <a:spLocks noGrp="1"/>
          </p:cNvSpPr>
          <p:nvPr>
            <p:ph type="sldNum" sz="quarter" idx="5"/>
          </p:nvPr>
        </p:nvSpPr>
        <p:spPr/>
        <p:txBody>
          <a:bodyPr/>
          <a:lstStyle/>
          <a:p>
            <a:fld id="{5EBEBF41-136C-406D-8E2D-B112DBFA8C1A}" type="slidenum">
              <a:rPr lang="en-GB" smtClean="0">
                <a:latin typeface="Source Sans Pro" panose="020B0503030403020204" pitchFamily="34" charset="0"/>
              </a:rPr>
              <a:t>13</a:t>
            </a:fld>
            <a:endParaRPr lang="en-GB">
              <a:latin typeface="Source Sans Pro" panose="020B0503030403020204" pitchFamily="34" charset="0"/>
            </a:endParaRPr>
          </a:p>
        </p:txBody>
      </p:sp>
    </p:spTree>
    <p:extLst>
      <p:ext uri="{BB962C8B-B14F-4D97-AF65-F5344CB8AC3E}">
        <p14:creationId xmlns:p14="http://schemas.microsoft.com/office/powerpoint/2010/main" val="14847665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lnSpc>
                <a:spcPct val="107000"/>
              </a:lnSpc>
              <a:spcAft>
                <a:spcPts val="800"/>
              </a:spcAft>
              <a:buNone/>
            </a:pPr>
            <a:r>
              <a:rPr lang="en-GB" sz="1800" dirty="0">
                <a:solidFill>
                  <a:srgbClr val="313233"/>
                </a:solidFill>
                <a:effectLst/>
                <a:ea typeface="Arial" panose="020B0604020202020204" pitchFamily="34" charset="0"/>
                <a:cs typeface="Arial" panose="020B0604020202020204" pitchFamily="34" charset="0"/>
              </a:rPr>
              <a:t>TRAINER NOTE – List the actions you can perform online, demonstrating/pointing out on the page where you can take actions, talking through them as you go</a:t>
            </a:r>
          </a:p>
          <a:p>
            <a:pPr marL="158750" indent="0">
              <a:lnSpc>
                <a:spcPct val="107000"/>
              </a:lnSpc>
              <a:spcAft>
                <a:spcPts val="800"/>
              </a:spcAft>
              <a:buNone/>
            </a:pPr>
            <a:r>
              <a:rPr lang="en-GB" sz="1800" dirty="0">
                <a:solidFill>
                  <a:srgbClr val="313233"/>
                </a:solidFill>
                <a:effectLst/>
                <a:ea typeface="Arial" panose="020B0604020202020204" pitchFamily="34" charset="0"/>
                <a:cs typeface="Arial" panose="020B0604020202020204" pitchFamily="34" charset="0"/>
              </a:rPr>
              <a:t> </a:t>
            </a:r>
          </a:p>
          <a:p>
            <a:pPr marL="342900" lvl="0" indent="-342900">
              <a:lnSpc>
                <a:spcPct val="120000"/>
              </a:lnSpc>
              <a:buFont typeface="Symbol" pitchFamily="2" charset="2"/>
              <a:buChar char=""/>
            </a:pPr>
            <a:r>
              <a:rPr lang="en-GB" sz="1800" i="1" dirty="0">
                <a:solidFill>
                  <a:srgbClr val="313233"/>
                </a:solidFill>
                <a:effectLst/>
                <a:ea typeface="Arial" panose="020B0604020202020204" pitchFamily="34" charset="0"/>
                <a:cs typeface="Arial" panose="020B0604020202020204" pitchFamily="34" charset="0"/>
              </a:rPr>
              <a:t>For most online services, you can perform the following actions</a:t>
            </a:r>
          </a:p>
          <a:p>
            <a:pPr marL="342900" lvl="0" indent="-342900">
              <a:lnSpc>
                <a:spcPct val="120000"/>
              </a:lnSpc>
              <a:buFont typeface="Symbol" pitchFamily="2" charset="2"/>
              <a:buChar char=""/>
            </a:pPr>
            <a:r>
              <a:rPr lang="en-GB" sz="1800" i="1" dirty="0">
                <a:solidFill>
                  <a:srgbClr val="313233"/>
                </a:solidFill>
                <a:effectLst/>
                <a:ea typeface="Arial" panose="020B0604020202020204" pitchFamily="34" charset="0"/>
                <a:cs typeface="Arial" panose="020B0604020202020204" pitchFamily="34" charset="0"/>
              </a:rPr>
              <a:t>View account – This is where you can see details about your account, like your billing history and usage</a:t>
            </a:r>
          </a:p>
          <a:p>
            <a:pPr marL="342900" lvl="0" indent="-342900">
              <a:lnSpc>
                <a:spcPct val="120000"/>
              </a:lnSpc>
              <a:buFont typeface="Symbol" pitchFamily="2" charset="2"/>
              <a:buChar char=""/>
            </a:pPr>
            <a:r>
              <a:rPr lang="en-GB" sz="1800" i="1" dirty="0">
                <a:solidFill>
                  <a:srgbClr val="313233"/>
                </a:solidFill>
                <a:effectLst/>
                <a:ea typeface="Arial" panose="020B0604020202020204" pitchFamily="34" charset="0"/>
                <a:cs typeface="Arial" panose="020B0604020202020204" pitchFamily="34" charset="0"/>
              </a:rPr>
              <a:t>Pay a bill – Use this option to pay your bills online without the need for paper checks or postal services</a:t>
            </a:r>
          </a:p>
          <a:p>
            <a:pPr marL="342900" lvl="0" indent="-342900">
              <a:lnSpc>
                <a:spcPct val="120000"/>
              </a:lnSpc>
              <a:buFont typeface="Symbol" pitchFamily="2" charset="2"/>
              <a:buChar char=""/>
            </a:pPr>
            <a:r>
              <a:rPr lang="en-GB" sz="1800" i="1" dirty="0">
                <a:solidFill>
                  <a:srgbClr val="313233"/>
                </a:solidFill>
                <a:effectLst/>
                <a:ea typeface="Arial" panose="020B0604020202020204" pitchFamily="34" charset="0"/>
                <a:cs typeface="Arial" panose="020B0604020202020204" pitchFamily="34" charset="0"/>
              </a:rPr>
              <a:t>Make changes – If you want to modify your plan, update your personal information, or change your preferences, this is where you can do it</a:t>
            </a:r>
          </a:p>
          <a:p>
            <a:pPr marL="342900" lvl="0" indent="-342900">
              <a:lnSpc>
                <a:spcPct val="120000"/>
              </a:lnSpc>
              <a:buFont typeface="Symbol" pitchFamily="2" charset="2"/>
              <a:buChar char=""/>
            </a:pPr>
            <a:r>
              <a:rPr lang="en-GB" sz="1800" i="1" dirty="0">
                <a:solidFill>
                  <a:srgbClr val="313233"/>
                </a:solidFill>
                <a:effectLst/>
                <a:ea typeface="Arial" panose="020B0604020202020204" pitchFamily="34" charset="0"/>
                <a:cs typeface="Arial" panose="020B0604020202020204" pitchFamily="34" charset="0"/>
              </a:rPr>
              <a:t>Compare options – Use this feature to explore different plans, services, or products to find what best suits your needs</a:t>
            </a:r>
          </a:p>
          <a:p>
            <a:pPr marL="342900" lvl="0" indent="-342900">
              <a:lnSpc>
                <a:spcPct val="120000"/>
              </a:lnSpc>
              <a:spcAft>
                <a:spcPts val="1200"/>
              </a:spcAft>
              <a:buFont typeface="Symbol" pitchFamily="2" charset="2"/>
              <a:buChar char=""/>
            </a:pPr>
            <a:r>
              <a:rPr lang="en-GB" sz="1800" i="1" dirty="0">
                <a:solidFill>
                  <a:srgbClr val="313233"/>
                </a:solidFill>
                <a:effectLst/>
                <a:ea typeface="Arial" panose="020B0604020202020204" pitchFamily="34" charset="0"/>
                <a:cs typeface="Arial" panose="020B0604020202020204" pitchFamily="34" charset="0"/>
              </a:rPr>
              <a:t>Get help – It's important to know where you can find help options online. Knowing where to find help will make your online experience smoother and more relaxed. Let’s look at how to find this kind of info now</a:t>
            </a:r>
            <a:r>
              <a:rPr lang="en-GB" sz="1800" dirty="0">
                <a:solidFill>
                  <a:srgbClr val="313233"/>
                </a:solidFill>
                <a:effectLst/>
                <a:ea typeface="Arial" panose="020B0604020202020204" pitchFamily="34" charset="0"/>
                <a:cs typeface="Arial" panose="020B0604020202020204" pitchFamily="34" charset="0"/>
              </a:rPr>
              <a:t>… (leads into next slide)</a:t>
            </a:r>
          </a:p>
          <a:p>
            <a:pPr marL="0" lvl="0" indent="0">
              <a:lnSpc>
                <a:spcPct val="120000"/>
              </a:lnSpc>
              <a:spcAft>
                <a:spcPts val="1200"/>
              </a:spcAft>
              <a:buFont typeface="Symbol" pitchFamily="2" charset="2"/>
              <a:buNone/>
            </a:pPr>
            <a:endParaRPr lang="en-GB" sz="1800" dirty="0">
              <a:solidFill>
                <a:srgbClr val="313233"/>
              </a:solidFill>
              <a:effectLst/>
              <a:ea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5EBEBF41-136C-406D-8E2D-B112DBFA8C1A}" type="slidenum">
              <a:rPr lang="en-GB" smtClean="0">
                <a:latin typeface="Source Sans Pro" panose="020B0503030403020204" pitchFamily="34" charset="0"/>
              </a:rPr>
              <a:t>14</a:t>
            </a:fld>
            <a:endParaRPr lang="en-GB">
              <a:latin typeface="Source Sans Pro" panose="020B0503030403020204" pitchFamily="34" charset="0"/>
            </a:endParaRPr>
          </a:p>
        </p:txBody>
      </p:sp>
    </p:spTree>
    <p:extLst>
      <p:ext uri="{BB962C8B-B14F-4D97-AF65-F5344CB8AC3E}">
        <p14:creationId xmlns:p14="http://schemas.microsoft.com/office/powerpoint/2010/main" val="38606593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lnSpc>
                <a:spcPct val="107000"/>
              </a:lnSpc>
              <a:spcAft>
                <a:spcPts val="800"/>
              </a:spcAft>
              <a:buNone/>
            </a:pPr>
            <a:r>
              <a:rPr lang="en-GB" sz="1800" dirty="0">
                <a:solidFill>
                  <a:srgbClr val="313233"/>
                </a:solidFill>
                <a:effectLst/>
                <a:ea typeface="Arial" panose="020B0604020202020204" pitchFamily="34" charset="0"/>
                <a:cs typeface="Arial" panose="020B0604020202020204" pitchFamily="34" charset="0"/>
              </a:rPr>
              <a:t>TRAINER NOTE – Demonstrate (point out) where to find the options for online help for:</a:t>
            </a:r>
          </a:p>
          <a:p>
            <a:pPr>
              <a:lnSpc>
                <a:spcPct val="107000"/>
              </a:lnSpc>
              <a:spcAft>
                <a:spcPts val="800"/>
              </a:spcAft>
            </a:pPr>
            <a:endParaRPr lang="en-GB" sz="1800" dirty="0">
              <a:solidFill>
                <a:srgbClr val="313233"/>
              </a:solidFill>
              <a:effectLst/>
              <a:ea typeface="Arial" panose="020B0604020202020204" pitchFamily="34" charset="0"/>
              <a:cs typeface="Arial" panose="020B0604020202020204" pitchFamily="34" charset="0"/>
            </a:endParaRPr>
          </a:p>
          <a:p>
            <a:pPr marL="342900" lvl="0" indent="-342900">
              <a:lnSpc>
                <a:spcPct val="120000"/>
              </a:lnSpc>
              <a:buFont typeface="Symbol" pitchFamily="2" charset="2"/>
              <a:buChar char=""/>
            </a:pPr>
            <a:r>
              <a:rPr lang="en-GB" sz="1800" i="1" dirty="0">
                <a:solidFill>
                  <a:srgbClr val="313233"/>
                </a:solidFill>
                <a:effectLst/>
                <a:ea typeface="Arial" panose="020B0604020202020204" pitchFamily="34" charset="0"/>
                <a:cs typeface="Arial" panose="020B0604020202020204" pitchFamily="34" charset="0"/>
              </a:rPr>
              <a:t>FAQs – Frequently Asked Questions can provide quick answers to questions commonly asked by other customers. They're often found under the 'Help' or 'Support' section</a:t>
            </a:r>
          </a:p>
          <a:p>
            <a:pPr marL="342900" lvl="0" indent="-342900">
              <a:lnSpc>
                <a:spcPct val="120000"/>
              </a:lnSpc>
              <a:spcAft>
                <a:spcPts val="1200"/>
              </a:spcAft>
              <a:buFont typeface="Symbol" pitchFamily="2" charset="2"/>
              <a:buChar char=""/>
            </a:pPr>
            <a:r>
              <a:rPr lang="en-GB" sz="1800" i="1" dirty="0">
                <a:solidFill>
                  <a:srgbClr val="313233"/>
                </a:solidFill>
                <a:effectLst/>
                <a:ea typeface="Arial" panose="020B0604020202020204" pitchFamily="34" charset="0"/>
                <a:cs typeface="Arial" panose="020B0604020202020204" pitchFamily="34" charset="0"/>
              </a:rPr>
              <a:t>Chatbots – Some services offer chat support that allows you to interact with a virtual assistant for immediate assistance</a:t>
            </a:r>
          </a:p>
          <a:p>
            <a:pPr marL="342900" lvl="0" indent="-342900">
              <a:lnSpc>
                <a:spcPct val="120000"/>
              </a:lnSpc>
              <a:spcAft>
                <a:spcPts val="1200"/>
              </a:spcAft>
              <a:buFont typeface="Symbol" pitchFamily="2" charset="2"/>
              <a:buChar char=""/>
            </a:pPr>
            <a:r>
              <a:rPr lang="en-GB" sz="1800" i="1" dirty="0">
                <a:solidFill>
                  <a:srgbClr val="313233"/>
                </a:solidFill>
                <a:effectLst/>
                <a:ea typeface="Arial" panose="020B0604020202020204" pitchFamily="34" charset="0"/>
                <a:cs typeface="Arial" panose="020B0604020202020204" pitchFamily="34" charset="0"/>
              </a:rPr>
              <a:t>Help section – This is like having a user guide for the service. It may have more detailed information than in the FAQ section. Look for the help icon – this is sometimes shown as a question mark</a:t>
            </a:r>
          </a:p>
          <a:p>
            <a:pPr marL="342900" lvl="0" indent="-342900">
              <a:lnSpc>
                <a:spcPct val="120000"/>
              </a:lnSpc>
              <a:spcAft>
                <a:spcPts val="1200"/>
              </a:spcAft>
              <a:buFont typeface="Symbol" pitchFamily="2" charset="2"/>
              <a:buChar char=""/>
            </a:pPr>
            <a:r>
              <a:rPr lang="en-GB" sz="1800" i="1" dirty="0">
                <a:solidFill>
                  <a:srgbClr val="313233"/>
                </a:solidFill>
                <a:effectLst/>
                <a:cs typeface="Arial" panose="020B0604020202020204" pitchFamily="34" charset="0"/>
              </a:rPr>
              <a:t>Contact Us – If you have a query that’s not in the FAQs, or just want support that is more tailored to your needs, you might want to reach out by phone or email. Look for the ‘Contact Us’ option. Be aware that different providers give different contact details – for example, they may not all give out phone numbers, and some have online forms to complete rather than giving an email address</a:t>
            </a:r>
            <a:endParaRPr lang="en-GB" i="1" dirty="0"/>
          </a:p>
        </p:txBody>
      </p:sp>
      <p:sp>
        <p:nvSpPr>
          <p:cNvPr id="4" name="Slide Number Placeholder 3"/>
          <p:cNvSpPr>
            <a:spLocks noGrp="1"/>
          </p:cNvSpPr>
          <p:nvPr>
            <p:ph type="sldNum" sz="quarter" idx="5"/>
          </p:nvPr>
        </p:nvSpPr>
        <p:spPr/>
        <p:txBody>
          <a:bodyPr/>
          <a:lstStyle/>
          <a:p>
            <a:fld id="{5EBEBF41-136C-406D-8E2D-B112DBFA8C1A}" type="slidenum">
              <a:rPr lang="en-GB" smtClean="0">
                <a:latin typeface="Source Sans Pro" panose="020B0503030403020204" pitchFamily="34" charset="0"/>
              </a:rPr>
              <a:t>15</a:t>
            </a:fld>
            <a:endParaRPr lang="en-GB">
              <a:latin typeface="Source Sans Pro" panose="020B0503030403020204" pitchFamily="34" charset="0"/>
            </a:endParaRPr>
          </a:p>
        </p:txBody>
      </p:sp>
    </p:spTree>
    <p:extLst>
      <p:ext uri="{BB962C8B-B14F-4D97-AF65-F5344CB8AC3E}">
        <p14:creationId xmlns:p14="http://schemas.microsoft.com/office/powerpoint/2010/main" val="17692535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342900" lvl="0" indent="-342900">
              <a:lnSpc>
                <a:spcPct val="120000"/>
              </a:lnSpc>
              <a:spcAft>
                <a:spcPts val="1200"/>
              </a:spcAft>
              <a:buFont typeface="Symbol" pitchFamily="2" charset="2"/>
              <a:buChar char=""/>
            </a:pPr>
            <a:r>
              <a:rPr lang="en-GB" sz="1200" i="1" u="none" dirty="0">
                <a:solidFill>
                  <a:srgbClr val="313233"/>
                </a:solidFill>
                <a:effectLst/>
                <a:ea typeface="Arial" panose="020B0604020202020204" pitchFamily="34" charset="0"/>
                <a:cs typeface="Arial" panose="020B0604020202020204" pitchFamily="34" charset="0"/>
              </a:rPr>
              <a:t>When looking for new providers, comparison and review sites are your best friends. They help you find the best deals on various services like phones, insurance, broadband, and more. Here's how these sites can save you money:</a:t>
            </a:r>
            <a:r>
              <a:rPr lang="en-US" sz="800" i="1" u="none" dirty="0">
                <a:solidFill>
                  <a:srgbClr val="313233"/>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GB" sz="1100" i="1" u="none" dirty="0">
              <a:solidFill>
                <a:srgbClr val="313233"/>
              </a:solidFill>
              <a:effectLst/>
              <a:ea typeface="Arial" panose="020B0604020202020204" pitchFamily="34" charset="0"/>
              <a:cs typeface="Arial" panose="020B0604020202020204" pitchFamily="34" charset="0"/>
            </a:endParaRPr>
          </a:p>
          <a:p>
            <a:pPr marL="158750" indent="0">
              <a:lnSpc>
                <a:spcPct val="107000"/>
              </a:lnSpc>
              <a:spcAft>
                <a:spcPts val="800"/>
              </a:spcAft>
              <a:buNone/>
            </a:pPr>
            <a:r>
              <a:rPr lang="en-GB" sz="1200" u="none" dirty="0">
                <a:solidFill>
                  <a:srgbClr val="313233"/>
                </a:solidFill>
                <a:effectLst/>
                <a:ea typeface="Arial" panose="020B0604020202020204" pitchFamily="34" charset="0"/>
                <a:cs typeface="Arial" panose="020B0604020202020204" pitchFamily="34" charset="0"/>
              </a:rPr>
              <a:t> </a:t>
            </a:r>
            <a:endParaRPr lang="en-GB" sz="1400" u="none" dirty="0">
              <a:solidFill>
                <a:srgbClr val="313233"/>
              </a:solidFill>
              <a:effectLst/>
              <a:ea typeface="Arial" panose="020B0604020202020204" pitchFamily="34" charset="0"/>
              <a:cs typeface="Arial" panose="020B0604020202020204" pitchFamily="34" charset="0"/>
            </a:endParaRPr>
          </a:p>
          <a:p>
            <a:pPr marL="158750" indent="0">
              <a:lnSpc>
                <a:spcPct val="107000"/>
              </a:lnSpc>
              <a:spcAft>
                <a:spcPts val="800"/>
              </a:spcAft>
              <a:buNone/>
            </a:pPr>
            <a:r>
              <a:rPr lang="en-GB" sz="1200" u="none" dirty="0">
                <a:solidFill>
                  <a:srgbClr val="313233"/>
                </a:solidFill>
                <a:effectLst/>
                <a:ea typeface="Arial" panose="020B0604020202020204" pitchFamily="34" charset="0"/>
                <a:cs typeface="Arial" panose="020B0604020202020204" pitchFamily="34" charset="0"/>
              </a:rPr>
              <a:t>TRAINER NOTES – </a:t>
            </a:r>
            <a:endParaRPr lang="en-GB" sz="1400" u="none" dirty="0">
              <a:solidFill>
                <a:srgbClr val="313233"/>
              </a:solidFill>
              <a:effectLst/>
              <a:ea typeface="Arial" panose="020B0604020202020204" pitchFamily="34" charset="0"/>
              <a:cs typeface="Arial" panose="020B0604020202020204" pitchFamily="34" charset="0"/>
            </a:endParaRPr>
          </a:p>
          <a:p>
            <a:pPr marL="342900" lvl="0" indent="-342900">
              <a:lnSpc>
                <a:spcPct val="120000"/>
              </a:lnSpc>
              <a:buFont typeface="Symbol" pitchFamily="2" charset="2"/>
              <a:buChar char=""/>
            </a:pPr>
            <a:r>
              <a:rPr lang="en-GB" sz="1200" u="none" dirty="0">
                <a:solidFill>
                  <a:srgbClr val="313233"/>
                </a:solidFill>
                <a:effectLst/>
                <a:ea typeface="Arial" panose="020B0604020202020204" pitchFamily="34" charset="0"/>
                <a:cs typeface="Arial" panose="020B0604020202020204" pitchFamily="34" charset="0"/>
              </a:rPr>
              <a:t>Encourage learners to consider how they can save money with these tips</a:t>
            </a:r>
            <a:endParaRPr lang="en-GB" sz="1100" u="none" dirty="0">
              <a:solidFill>
                <a:srgbClr val="313233"/>
              </a:solidFill>
              <a:effectLst/>
              <a:ea typeface="Arial" panose="020B0604020202020204" pitchFamily="34" charset="0"/>
              <a:cs typeface="Arial" panose="020B0604020202020204" pitchFamily="34" charset="0"/>
            </a:endParaRPr>
          </a:p>
          <a:p>
            <a:pPr marL="342900" lvl="0" indent="-342900">
              <a:lnSpc>
                <a:spcPct val="120000"/>
              </a:lnSpc>
              <a:spcAft>
                <a:spcPts val="1200"/>
              </a:spcAft>
              <a:buFont typeface="Symbol" pitchFamily="2" charset="2"/>
              <a:buChar char=""/>
            </a:pPr>
            <a:r>
              <a:rPr lang="en-GB" sz="1200" u="none" dirty="0">
                <a:solidFill>
                  <a:srgbClr val="313233"/>
                </a:solidFill>
                <a:effectLst/>
                <a:ea typeface="Arial" panose="020B0604020202020204" pitchFamily="34" charset="0"/>
                <a:cs typeface="Arial" panose="020B0604020202020204" pitchFamily="34" charset="0"/>
              </a:rPr>
              <a:t>Emphasise the choice and level of control learners have in managing their expenses online</a:t>
            </a:r>
            <a:endParaRPr lang="en-GB" sz="1100" u="none" dirty="0">
              <a:solidFill>
                <a:srgbClr val="313233"/>
              </a:solidFill>
              <a:effectLst/>
              <a:ea typeface="Arial" panose="020B0604020202020204" pitchFamily="34" charset="0"/>
              <a:cs typeface="Arial" panose="020B0604020202020204" pitchFamily="34" charset="0"/>
            </a:endParaRPr>
          </a:p>
          <a:p>
            <a:pPr marL="158750" indent="0">
              <a:lnSpc>
                <a:spcPct val="107000"/>
              </a:lnSpc>
              <a:spcAft>
                <a:spcPts val="800"/>
              </a:spcAft>
              <a:buNone/>
            </a:pPr>
            <a:r>
              <a:rPr lang="en-GB" sz="1200" u="none" dirty="0">
                <a:solidFill>
                  <a:srgbClr val="313233"/>
                </a:solidFill>
                <a:effectLst/>
                <a:ea typeface="Arial" panose="020B0604020202020204" pitchFamily="34" charset="0"/>
                <a:cs typeface="Arial" panose="020B0604020202020204" pitchFamily="34" charset="0"/>
              </a:rPr>
              <a:t> </a:t>
            </a:r>
            <a:endParaRPr lang="en-GB" sz="1400" u="none" dirty="0">
              <a:solidFill>
                <a:srgbClr val="313233"/>
              </a:solidFill>
              <a:effectLst/>
              <a:ea typeface="Arial" panose="020B0604020202020204" pitchFamily="34" charset="0"/>
              <a:cs typeface="Arial" panose="020B0604020202020204" pitchFamily="34" charset="0"/>
            </a:endParaRPr>
          </a:p>
          <a:p>
            <a:pPr marL="342900" lvl="0" indent="-342900">
              <a:lnSpc>
                <a:spcPct val="120000"/>
              </a:lnSpc>
              <a:buFont typeface="Symbol" pitchFamily="2" charset="2"/>
              <a:buChar char=""/>
            </a:pPr>
            <a:r>
              <a:rPr lang="en-GB" sz="1200" i="1" u="none" dirty="0">
                <a:solidFill>
                  <a:srgbClr val="313233"/>
                </a:solidFill>
                <a:effectLst/>
                <a:ea typeface="Arial" panose="020B0604020202020204" pitchFamily="34" charset="0"/>
                <a:cs typeface="Arial" panose="020B0604020202020204" pitchFamily="34" charset="0"/>
              </a:rPr>
              <a:t>Compare products and providers to find the best product for you, at the lowest cost.  Think of comparison sites like online shopping malls. They gather options from different companies, showing you what's cheaper or better. There are some well-known ones like </a:t>
            </a:r>
            <a:r>
              <a:rPr lang="en-GB" sz="1200" i="1" u="none" dirty="0">
                <a:solidFill>
                  <a:srgbClr val="313233"/>
                </a:solidFill>
                <a:effectLst/>
                <a:ea typeface="Arial" panose="020B0604020202020204" pitchFamily="34" charset="0"/>
                <a:cs typeface="Arial" panose="020B0604020202020204" pitchFamily="34" charset="0"/>
                <a:hlinkClick r:id="rId3"/>
              </a:rPr>
              <a:t>Confused.com</a:t>
            </a:r>
            <a:r>
              <a:rPr lang="en-GB" sz="1200" i="1" u="none" dirty="0">
                <a:solidFill>
                  <a:srgbClr val="313233"/>
                </a:solidFill>
                <a:effectLst/>
                <a:ea typeface="Arial" panose="020B0604020202020204" pitchFamily="34" charset="0"/>
                <a:cs typeface="Arial" panose="020B0604020202020204" pitchFamily="34" charset="0"/>
              </a:rPr>
              <a:t>, </a:t>
            </a:r>
            <a:r>
              <a:rPr lang="en-GB" sz="1200" i="1" u="none" dirty="0">
                <a:solidFill>
                  <a:srgbClr val="313233"/>
                </a:solidFill>
                <a:effectLst/>
                <a:ea typeface="Arial" panose="020B0604020202020204" pitchFamily="34" charset="0"/>
                <a:cs typeface="Arial" panose="020B0604020202020204" pitchFamily="34" charset="0"/>
                <a:hlinkClick r:id="rId4"/>
              </a:rPr>
              <a:t>MoneySuperMarket</a:t>
            </a:r>
            <a:r>
              <a:rPr lang="en-GB" sz="1200" i="1" u="none" dirty="0">
                <a:solidFill>
                  <a:srgbClr val="313233"/>
                </a:solidFill>
                <a:effectLst/>
                <a:ea typeface="Arial" panose="020B0604020202020204" pitchFamily="34" charset="0"/>
                <a:cs typeface="Arial" panose="020B0604020202020204" pitchFamily="34" charset="0"/>
              </a:rPr>
              <a:t>, </a:t>
            </a:r>
            <a:r>
              <a:rPr lang="en-GB" sz="1200" i="1" u="none" dirty="0">
                <a:solidFill>
                  <a:srgbClr val="313233"/>
                </a:solidFill>
                <a:effectLst/>
                <a:ea typeface="Arial" panose="020B0604020202020204" pitchFamily="34" charset="0"/>
                <a:cs typeface="Arial" panose="020B0604020202020204" pitchFamily="34" charset="0"/>
                <a:hlinkClick r:id="rId5"/>
              </a:rPr>
              <a:t>Compare the Market</a:t>
            </a:r>
            <a:r>
              <a:rPr lang="en-GB" sz="1200" i="1" u="none" dirty="0">
                <a:solidFill>
                  <a:srgbClr val="313233"/>
                </a:solidFill>
                <a:effectLst/>
                <a:ea typeface="Arial" panose="020B0604020202020204" pitchFamily="34" charset="0"/>
                <a:cs typeface="Arial" panose="020B0604020202020204" pitchFamily="34" charset="0"/>
              </a:rPr>
              <a:t>, </a:t>
            </a:r>
            <a:r>
              <a:rPr lang="en-GB" sz="1200" i="1" u="none" dirty="0">
                <a:solidFill>
                  <a:srgbClr val="313233"/>
                </a:solidFill>
                <a:effectLst/>
                <a:ea typeface="Arial" panose="020B0604020202020204" pitchFamily="34" charset="0"/>
                <a:cs typeface="Arial" panose="020B0604020202020204" pitchFamily="34" charset="0"/>
                <a:hlinkClick r:id="rId6"/>
              </a:rPr>
              <a:t>GoCompare</a:t>
            </a:r>
            <a:r>
              <a:rPr lang="en-GB" sz="1200" i="1" u="none" dirty="0">
                <a:solidFill>
                  <a:srgbClr val="313233"/>
                </a:solidFill>
                <a:effectLst/>
                <a:ea typeface="Arial" panose="020B0604020202020204" pitchFamily="34" charset="0"/>
                <a:cs typeface="Arial" panose="020B0604020202020204" pitchFamily="34" charset="0"/>
              </a:rPr>
              <a:t> and </a:t>
            </a:r>
            <a:r>
              <a:rPr lang="en-GB" sz="1200" i="1" u="none" dirty="0">
                <a:solidFill>
                  <a:srgbClr val="313233"/>
                </a:solidFill>
                <a:effectLst/>
                <a:ea typeface="Arial" panose="020B0604020202020204" pitchFamily="34" charset="0"/>
                <a:cs typeface="Arial" panose="020B0604020202020204" pitchFamily="34" charset="0"/>
                <a:hlinkClick r:id="rId7"/>
              </a:rPr>
              <a:t>uSwitch</a:t>
            </a:r>
            <a:r>
              <a:rPr lang="en-GB" sz="1200" i="1" u="none" dirty="0">
                <a:solidFill>
                  <a:srgbClr val="313233"/>
                </a:solidFill>
                <a:effectLst/>
                <a:ea typeface="Arial" panose="020B0604020202020204" pitchFamily="34" charset="0"/>
                <a:cs typeface="Arial" panose="020B0604020202020204" pitchFamily="34" charset="0"/>
              </a:rPr>
              <a:t>. They show you options that might be cheaper or better than what you currently have</a:t>
            </a:r>
            <a:r>
              <a:rPr lang="en-US" sz="800" i="1" u="none" dirty="0">
                <a:solidFill>
                  <a:srgbClr val="313233"/>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GB" sz="1100" i="1" u="none" dirty="0">
              <a:solidFill>
                <a:srgbClr val="313233"/>
              </a:solidFill>
              <a:effectLst/>
              <a:ea typeface="Arial" panose="020B0604020202020204" pitchFamily="34" charset="0"/>
              <a:cs typeface="Arial" panose="020B0604020202020204" pitchFamily="34" charset="0"/>
            </a:endParaRPr>
          </a:p>
          <a:p>
            <a:pPr marL="342900" lvl="0" indent="-342900">
              <a:lnSpc>
                <a:spcPct val="120000"/>
              </a:lnSpc>
              <a:buFont typeface="Symbol" pitchFamily="2" charset="2"/>
              <a:buChar char=""/>
            </a:pPr>
            <a:r>
              <a:rPr lang="en-GB" sz="1200" i="1" u="none" dirty="0">
                <a:solidFill>
                  <a:srgbClr val="313233"/>
                </a:solidFill>
                <a:effectLst/>
                <a:ea typeface="Arial" panose="020B0604020202020204" pitchFamily="34" charset="0"/>
                <a:cs typeface="Arial" panose="020B0604020202020204" pitchFamily="34" charset="0"/>
              </a:rPr>
              <a:t>See what others are saying – Look into review sites to know what people are saying about products and providers. Check out places like </a:t>
            </a:r>
            <a:r>
              <a:rPr lang="en-GB" sz="1200" i="1" u="none" dirty="0">
                <a:solidFill>
                  <a:srgbClr val="313233"/>
                </a:solidFill>
                <a:effectLst/>
                <a:ea typeface="Arial" panose="020B0604020202020204" pitchFamily="34" charset="0"/>
                <a:cs typeface="Arial" panose="020B0604020202020204" pitchFamily="34" charset="0"/>
                <a:hlinkClick r:id="rId8"/>
              </a:rPr>
              <a:t>Which?</a:t>
            </a:r>
            <a:r>
              <a:rPr lang="en-GB" sz="1200" i="1" u="none" dirty="0">
                <a:solidFill>
                  <a:srgbClr val="313233"/>
                </a:solidFill>
                <a:effectLst/>
                <a:ea typeface="Arial" panose="020B0604020202020204" pitchFamily="34" charset="0"/>
                <a:cs typeface="Arial" panose="020B0604020202020204" pitchFamily="34" charset="0"/>
              </a:rPr>
              <a:t> and </a:t>
            </a:r>
            <a:r>
              <a:rPr lang="en-GB" sz="1200" i="1" u="none" dirty="0">
                <a:solidFill>
                  <a:srgbClr val="313233"/>
                </a:solidFill>
                <a:effectLst/>
                <a:ea typeface="Arial" panose="020B0604020202020204" pitchFamily="34" charset="0"/>
                <a:cs typeface="Arial" panose="020B0604020202020204" pitchFamily="34" charset="0"/>
                <a:hlinkClick r:id="rId9"/>
              </a:rPr>
              <a:t>Trustpilot</a:t>
            </a:r>
            <a:r>
              <a:rPr lang="en-GB" sz="1200" i="1" u="none" dirty="0">
                <a:solidFill>
                  <a:srgbClr val="313233"/>
                </a:solidFill>
                <a:effectLst/>
                <a:ea typeface="Arial" panose="020B0604020202020204" pitchFamily="34" charset="0"/>
                <a:cs typeface="Arial" panose="020B0604020202020204" pitchFamily="34" charset="0"/>
              </a:rPr>
              <a:t>. These websites share thoughts from real users, helping you choose wisely.</a:t>
            </a:r>
            <a:endParaRPr lang="en-GB" sz="1100" i="1" u="none" dirty="0">
              <a:solidFill>
                <a:srgbClr val="313233"/>
              </a:solidFill>
              <a:effectLst/>
              <a:ea typeface="Arial" panose="020B0604020202020204" pitchFamily="34" charset="0"/>
              <a:cs typeface="Arial" panose="020B0604020202020204" pitchFamily="34" charset="0"/>
            </a:endParaRPr>
          </a:p>
          <a:p>
            <a:pPr marL="742950" lvl="1" indent="-285750">
              <a:lnSpc>
                <a:spcPct val="120000"/>
              </a:lnSpc>
              <a:buFont typeface="Courier New" panose="02070309020205020404" pitchFamily="49" charset="0"/>
              <a:buChar char="o"/>
            </a:pPr>
            <a:r>
              <a:rPr lang="en-GB" sz="1200" i="1" u="none" dirty="0">
                <a:solidFill>
                  <a:srgbClr val="313233"/>
                </a:solidFill>
                <a:effectLst/>
                <a:latin typeface="Source Sans Pro" panose="020B0503030403020204" pitchFamily="34" charset="0"/>
                <a:ea typeface="Arial" panose="020B0604020202020204" pitchFamily="34" charset="0"/>
                <a:cs typeface="Arial" panose="020B0604020202020204" pitchFamily="34" charset="0"/>
              </a:rPr>
              <a:t>When using these sites, look at things like people’s experiences, customer service, and how happy they are overall</a:t>
            </a:r>
            <a:endParaRPr lang="en-GB" sz="1100" i="1" u="none" dirty="0">
              <a:solidFill>
                <a:srgbClr val="313233"/>
              </a:solidFill>
              <a:effectLst/>
              <a:latin typeface="Source Sans Pro" panose="020B0503030403020204" pitchFamily="34" charset="0"/>
              <a:ea typeface="Arial" panose="020B0604020202020204" pitchFamily="34" charset="0"/>
              <a:cs typeface="Arial" panose="020B0604020202020204" pitchFamily="34" charset="0"/>
            </a:endParaRPr>
          </a:p>
          <a:p>
            <a:pPr marL="742950" lvl="1" indent="-285750">
              <a:lnSpc>
                <a:spcPct val="120000"/>
              </a:lnSpc>
              <a:buFont typeface="Courier New" panose="02070309020205020404" pitchFamily="49" charset="0"/>
              <a:buChar char="o"/>
            </a:pPr>
            <a:r>
              <a:rPr lang="en-GB" sz="1200" i="1" u="none" dirty="0">
                <a:solidFill>
                  <a:srgbClr val="313233"/>
                </a:solidFill>
                <a:effectLst/>
                <a:latin typeface="Source Sans Pro" panose="020B0503030403020204" pitchFamily="34" charset="0"/>
                <a:ea typeface="Arial" panose="020B0604020202020204" pitchFamily="34" charset="0"/>
                <a:cs typeface="Arial" panose="020B0604020202020204" pitchFamily="34" charset="0"/>
              </a:rPr>
              <a:t>Watch out for fake reviews: Not all reviews are from real people. Some might be fake or a bit too one-sided. When using review sites, look for patterns in reviews and get a feel for what people are generally saying. If something sounds too good to be true, it could be a good idea to dig a bit deeper. Genuine reviews usually tell you the good and not-so-good bits. If all reviews are all positives without any downsides, it's a bit odd. If this happens, double-check info from different places. If a service or product gets the thumbs up on different review sites, that's a good sign. But if reviews are all over the place, think twice about the info</a:t>
            </a:r>
            <a:endParaRPr lang="en-GB" sz="1100" i="1" u="none" dirty="0">
              <a:solidFill>
                <a:srgbClr val="313233"/>
              </a:solidFill>
              <a:effectLst/>
              <a:latin typeface="Source Sans Pro" panose="020B0503030403020204" pitchFamily="34" charset="0"/>
              <a:ea typeface="Arial" panose="020B0604020202020204" pitchFamily="34" charset="0"/>
              <a:cs typeface="Arial" panose="020B0604020202020204" pitchFamily="34" charset="0"/>
            </a:endParaRPr>
          </a:p>
          <a:p>
            <a:pPr marL="342900" lvl="0" indent="-342900">
              <a:lnSpc>
                <a:spcPct val="120000"/>
              </a:lnSpc>
              <a:buFont typeface="Symbol" pitchFamily="2" charset="2"/>
              <a:buChar char=""/>
            </a:pPr>
            <a:r>
              <a:rPr lang="en-GB" sz="1200" i="1" u="none" dirty="0">
                <a:solidFill>
                  <a:srgbClr val="313233"/>
                </a:solidFill>
                <a:effectLst/>
                <a:ea typeface="Arial" panose="020B0604020202020204" pitchFamily="34" charset="0"/>
                <a:cs typeface="Arial" panose="020B0604020202020204" pitchFamily="34" charset="0"/>
              </a:rPr>
              <a:t>Switch over easily:</a:t>
            </a:r>
            <a:endParaRPr lang="en-GB" sz="1100" i="1" u="none" dirty="0">
              <a:solidFill>
                <a:srgbClr val="313233"/>
              </a:solidFill>
              <a:effectLst/>
              <a:ea typeface="Arial" panose="020B0604020202020204" pitchFamily="34" charset="0"/>
              <a:cs typeface="Arial" panose="020B0604020202020204" pitchFamily="34" charset="0"/>
            </a:endParaRPr>
          </a:p>
          <a:p>
            <a:pPr marL="742950" lvl="1" indent="-285750">
              <a:lnSpc>
                <a:spcPct val="120000"/>
              </a:lnSpc>
              <a:buFont typeface="Courier New" panose="02070309020205020404" pitchFamily="49" charset="0"/>
              <a:buChar char="o"/>
            </a:pPr>
            <a:r>
              <a:rPr lang="en-GB" sz="1200" i="1" u="none" dirty="0">
                <a:solidFill>
                  <a:srgbClr val="313233"/>
                </a:solidFill>
                <a:effectLst/>
                <a:latin typeface="Source Sans Pro" panose="020B0503030403020204" pitchFamily="34" charset="0"/>
                <a:ea typeface="Arial" panose="020B0604020202020204" pitchFamily="34" charset="0"/>
                <a:cs typeface="Arial" panose="020B0604020202020204" pitchFamily="34" charset="0"/>
              </a:rPr>
              <a:t>You can usually complete your switch on the comparison site – No need to jump from one provider's website to another. Some sites will take you to the provider's page, but they should have all your information already. Just make sure everything's correct before you hit that 'buy' button</a:t>
            </a:r>
            <a:endParaRPr lang="en-GB" sz="1100" i="1" u="none" dirty="0">
              <a:solidFill>
                <a:srgbClr val="313233"/>
              </a:solidFill>
              <a:effectLst/>
              <a:latin typeface="Source Sans Pro" panose="020B0503030403020204" pitchFamily="34" charset="0"/>
              <a:ea typeface="Arial" panose="020B0604020202020204" pitchFamily="34" charset="0"/>
              <a:cs typeface="Arial" panose="020B0604020202020204" pitchFamily="34" charset="0"/>
            </a:endParaRPr>
          </a:p>
          <a:p>
            <a:pPr marL="742950" lvl="1" indent="-285750">
              <a:lnSpc>
                <a:spcPct val="120000"/>
              </a:lnSpc>
              <a:spcAft>
                <a:spcPts val="1200"/>
              </a:spcAft>
              <a:buFont typeface="Courier New" panose="02070309020205020404" pitchFamily="49" charset="0"/>
              <a:buChar char="o"/>
            </a:pPr>
            <a:r>
              <a:rPr lang="en-GB" sz="1200" i="1" u="none" dirty="0">
                <a:solidFill>
                  <a:srgbClr val="313233"/>
                </a:solidFill>
                <a:effectLst/>
                <a:latin typeface="Source Sans Pro" panose="020B0503030403020204" pitchFamily="34" charset="0"/>
                <a:ea typeface="Arial" panose="020B0604020202020204" pitchFamily="34" charset="0"/>
                <a:cs typeface="Arial" panose="020B0604020202020204" pitchFamily="34" charset="0"/>
              </a:rPr>
              <a:t>Check with your old provider – In most cases, your switch will handle cancelling your old policy or account. But sometimes, you might need to reach out to your old provider to cancel yourself. It's always a good idea to double-check</a:t>
            </a:r>
            <a:r>
              <a:rPr lang="en-US" sz="800" i="1" u="none" dirty="0">
                <a:solidFill>
                  <a:srgbClr val="313233"/>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GB" sz="1100" i="1" u="none" dirty="0">
              <a:solidFill>
                <a:srgbClr val="313233"/>
              </a:solidFill>
              <a:effectLst/>
              <a:latin typeface="Source Sans Pro" panose="020B0503030403020204" pitchFamily="34" charset="0"/>
              <a:ea typeface="Times New Roman" panose="02020603050405020304" pitchFamily="18" charset="0"/>
              <a:cs typeface="Arial" panose="020B0604020202020204" pitchFamily="34" charset="0"/>
            </a:endParaRPr>
          </a:p>
          <a:p>
            <a:pPr marL="285750" lvl="0" indent="-285750">
              <a:lnSpc>
                <a:spcPct val="120000"/>
              </a:lnSpc>
              <a:spcAft>
                <a:spcPts val="1200"/>
              </a:spcAft>
              <a:buFont typeface="Courier New" panose="02070309020205020404" pitchFamily="49" charset="0"/>
              <a:buChar char="o"/>
            </a:pPr>
            <a:r>
              <a:rPr lang="en-GB" sz="1200" i="1" u="none" dirty="0">
                <a:solidFill>
                  <a:srgbClr val="313233"/>
                </a:solidFill>
                <a:effectLst/>
                <a:ea typeface="Arial" panose="020B0604020202020204" pitchFamily="34" charset="0"/>
                <a:cs typeface="Arial" panose="020B0604020202020204" pitchFamily="34" charset="0"/>
              </a:rPr>
              <a:t>These sites allow you not only to find the best deals but also to make choices based on real user experiences. Take advantage of the tools available to make informed decisions for your needs</a:t>
            </a:r>
            <a:r>
              <a:rPr lang="en-GB" i="1" u="none" dirty="0">
                <a:effectLst/>
              </a:rPr>
              <a:t> </a:t>
            </a:r>
            <a:r>
              <a:rPr lang="en-US" sz="800" i="1" u="none" dirty="0">
                <a:solidFill>
                  <a:srgbClr val="313233"/>
                </a:solidFill>
                <a:effectLst/>
                <a:latin typeface="Times New Roman" panose="02020603050405020304" pitchFamily="18" charset="0"/>
                <a:ea typeface="Times New Roman" panose="02020603050405020304" pitchFamily="18" charset="0"/>
              </a:rPr>
              <a:t> </a:t>
            </a:r>
            <a:endParaRPr lang="en-GB" sz="1000" i="1" u="none" dirty="0">
              <a:solidFill>
                <a:srgbClr val="313233"/>
              </a:solidFill>
              <a:effectLst/>
              <a:latin typeface="Times New Roman" panose="02020603050405020304" pitchFamily="18" charset="0"/>
              <a:ea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5EBEBF41-136C-406D-8E2D-B112DBFA8C1A}" type="slidenum">
              <a:rPr lang="en-GB" smtClean="0">
                <a:latin typeface="Source Sans Pro" panose="020B0503030403020204" pitchFamily="34" charset="0"/>
              </a:rPr>
              <a:t>16</a:t>
            </a:fld>
            <a:endParaRPr lang="en-GB">
              <a:latin typeface="Source Sans Pro" panose="020B0503030403020204" pitchFamily="34" charset="0"/>
            </a:endParaRPr>
          </a:p>
        </p:txBody>
      </p:sp>
    </p:spTree>
    <p:extLst>
      <p:ext uri="{BB962C8B-B14F-4D97-AF65-F5344CB8AC3E}">
        <p14:creationId xmlns:p14="http://schemas.microsoft.com/office/powerpoint/2010/main" val="808976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nSpc>
                <a:spcPct val="107000"/>
              </a:lnSpc>
              <a:spcAft>
                <a:spcPts val="800"/>
              </a:spcAft>
            </a:pPr>
            <a:endParaRPr lang="en-GB" i="1" dirty="0">
              <a:solidFill>
                <a:srgbClr val="313233"/>
              </a:solidFill>
              <a:effectLst/>
              <a:ea typeface="Arial" panose="020B0604020202020204" pitchFamily="34" charset="0"/>
              <a:cs typeface="Arial" panose="020B0604020202020204" pitchFamily="34" charset="0"/>
            </a:endParaRPr>
          </a:p>
          <a:p>
            <a:pPr marL="285750" lvl="0" indent="-285750">
              <a:lnSpc>
                <a:spcPct val="120000"/>
              </a:lnSpc>
              <a:buFont typeface="Courier New" panose="02070309020205020404" pitchFamily="49" charset="0"/>
              <a:buChar char="o"/>
            </a:pPr>
            <a:r>
              <a:rPr lang="en-GB" sz="1200" i="1" dirty="0">
                <a:solidFill>
                  <a:srgbClr val="313233"/>
                </a:solidFill>
                <a:effectLst/>
                <a:ea typeface="Arial" panose="020B0604020202020204" pitchFamily="34" charset="0"/>
                <a:cs typeface="Arial" panose="020B0604020202020204" pitchFamily="34" charset="0"/>
              </a:rPr>
              <a:t>Know exactly what you're spending </a:t>
            </a:r>
          </a:p>
          <a:p>
            <a:pPr marL="285750" lvl="0" indent="-285750">
              <a:lnSpc>
                <a:spcPct val="120000"/>
              </a:lnSpc>
              <a:buFont typeface="Courier New" panose="02070309020205020404" pitchFamily="49" charset="0"/>
              <a:buChar char="o"/>
            </a:pPr>
            <a:r>
              <a:rPr lang="en-GB" sz="1200" i="1" dirty="0">
                <a:solidFill>
                  <a:srgbClr val="313233"/>
                </a:solidFill>
                <a:effectLst/>
                <a:ea typeface="Arial" panose="020B0604020202020204" pitchFamily="34" charset="0"/>
                <a:cs typeface="Arial" panose="020B0604020202020204" pitchFamily="34" charset="0"/>
              </a:rPr>
              <a:t>Smart meters and energy apps, like Ivie (https://ivie.co.uk) , Hugo Energy </a:t>
            </a:r>
            <a:r>
              <a:rPr lang="en-GB" i="1" dirty="0">
                <a:hlinkClick r:id="rId3"/>
              </a:rPr>
              <a:t>(hugoenergyapp.co.uk)</a:t>
            </a:r>
            <a:r>
              <a:rPr lang="en-GB" sz="1200" i="1" dirty="0">
                <a:solidFill>
                  <a:srgbClr val="313233"/>
                </a:solidFill>
                <a:effectLst/>
                <a:ea typeface="Arial" panose="020B0604020202020204" pitchFamily="34" charset="0"/>
                <a:cs typeface="Arial" panose="020B0604020202020204" pitchFamily="34" charset="0"/>
              </a:rPr>
              <a:t> and </a:t>
            </a:r>
            <a:r>
              <a:rPr lang="en-GB" sz="1200" i="1" dirty="0" err="1">
                <a:solidFill>
                  <a:srgbClr val="313233"/>
                </a:solidFill>
                <a:effectLst/>
                <a:ea typeface="Arial" panose="020B0604020202020204" pitchFamily="34" charset="0"/>
                <a:cs typeface="Arial" panose="020B0604020202020204" pitchFamily="34" charset="0"/>
              </a:rPr>
              <a:t>Utrack</a:t>
            </a:r>
            <a:r>
              <a:rPr lang="en-GB" sz="1200" i="1" dirty="0">
                <a:solidFill>
                  <a:srgbClr val="313233"/>
                </a:solidFill>
                <a:effectLst/>
                <a:ea typeface="Arial" panose="020B0604020202020204" pitchFamily="34" charset="0"/>
                <a:cs typeface="Arial" panose="020B0604020202020204" pitchFamily="34" charset="0"/>
              </a:rPr>
              <a:t> (</a:t>
            </a:r>
            <a:r>
              <a:rPr lang="en-GB" i="1" dirty="0"/>
              <a:t>www.uswitch.com/mobile-app) </a:t>
            </a:r>
            <a:r>
              <a:rPr lang="en-GB" sz="1200" i="1" dirty="0">
                <a:solidFill>
                  <a:srgbClr val="313233"/>
                </a:solidFill>
                <a:effectLst/>
                <a:ea typeface="Arial" panose="020B0604020202020204" pitchFamily="34" charset="0"/>
                <a:cs typeface="Arial" panose="020B0604020202020204" pitchFamily="34" charset="0"/>
              </a:rPr>
              <a:t>help you see what you're spending on energy, and offer personalised tips to save money based on your usage. All these apps are free and work with whatever smart meter you have – they’re not tied to any specific energy provider. You can set alerts for usage limits and even compare tariffs from different providers.</a:t>
            </a:r>
          </a:p>
          <a:p>
            <a:pPr marL="285750" lvl="0" indent="-285750">
              <a:lnSpc>
                <a:spcPct val="120000"/>
              </a:lnSpc>
              <a:buFont typeface="Courier New" panose="02070309020205020404" pitchFamily="49" charset="0"/>
              <a:buChar char="o"/>
            </a:pPr>
            <a:r>
              <a:rPr lang="en-GB" sz="1200" i="1" dirty="0">
                <a:solidFill>
                  <a:srgbClr val="313233"/>
                </a:solidFill>
                <a:effectLst/>
                <a:ea typeface="Arial" panose="020B0604020202020204" pitchFamily="34" charset="0"/>
                <a:cs typeface="Arial" panose="020B0604020202020204" pitchFamily="34" charset="0"/>
              </a:rPr>
              <a:t>Online accounts are useful for your other services and bills, too. Keep an eye on them to understand your habits, make changes, and save money on future bills. With o</a:t>
            </a:r>
            <a:r>
              <a:rPr lang="en-GB" sz="1100" i="1" dirty="0">
                <a:solidFill>
                  <a:srgbClr val="313233"/>
                </a:solidFill>
                <a:effectLst/>
                <a:ea typeface="Arial" panose="020B0604020202020204" pitchFamily="34" charset="0"/>
                <a:cs typeface="Arial" panose="020B0604020202020204" pitchFamily="34" charset="0"/>
              </a:rPr>
              <a:t>nline access, you can keep an eye on payments too. </a:t>
            </a:r>
          </a:p>
          <a:p>
            <a:pPr marL="285750" lvl="0" indent="-285750">
              <a:lnSpc>
                <a:spcPct val="120000"/>
              </a:lnSpc>
              <a:buFont typeface="Courier New" panose="02070309020205020404" pitchFamily="49" charset="0"/>
              <a:buChar char="o"/>
            </a:pPr>
            <a:r>
              <a:rPr lang="en-GB" sz="1100" i="1" dirty="0">
                <a:solidFill>
                  <a:srgbClr val="313233"/>
                </a:solidFill>
                <a:effectLst/>
                <a:ea typeface="Arial" panose="020B0604020202020204" pitchFamily="34" charset="0"/>
                <a:cs typeface="Arial" panose="020B0604020202020204" pitchFamily="34" charset="0"/>
              </a:rPr>
              <a:t>And c</a:t>
            </a:r>
            <a:r>
              <a:rPr lang="en-GB" sz="1200" i="1" dirty="0">
                <a:solidFill>
                  <a:srgbClr val="313233"/>
                </a:solidFill>
                <a:effectLst/>
                <a:ea typeface="Arial" panose="020B0604020202020204" pitchFamily="34" charset="0"/>
                <a:cs typeface="Arial" panose="020B0604020202020204" pitchFamily="34" charset="0"/>
              </a:rPr>
              <a:t>heck your banking site or app for any payments or subscriptions for things you don’t need any more. Don't pay for stuff you're not using</a:t>
            </a:r>
            <a:endParaRPr lang="en-GB" sz="1100" i="1" dirty="0">
              <a:solidFill>
                <a:srgbClr val="313233"/>
              </a:solidFill>
              <a:effectLst/>
              <a:ea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5EBEBF41-136C-406D-8E2D-B112DBFA8C1A}" type="slidenum">
              <a:rPr lang="en-GB" smtClean="0">
                <a:latin typeface="Source Sans Pro" panose="020B0503030403020204" pitchFamily="34" charset="0"/>
              </a:rPr>
              <a:t>17</a:t>
            </a:fld>
            <a:endParaRPr lang="en-GB">
              <a:latin typeface="Source Sans Pro" panose="020B0503030403020204" pitchFamily="34" charset="0"/>
            </a:endParaRPr>
          </a:p>
        </p:txBody>
      </p:sp>
    </p:spTree>
    <p:extLst>
      <p:ext uri="{BB962C8B-B14F-4D97-AF65-F5344CB8AC3E}">
        <p14:creationId xmlns:p14="http://schemas.microsoft.com/office/powerpoint/2010/main" val="40260531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lnSpc>
                <a:spcPct val="107000"/>
              </a:lnSpc>
              <a:spcAft>
                <a:spcPts val="800"/>
              </a:spcAft>
              <a:buNone/>
            </a:pPr>
            <a:r>
              <a:rPr lang="en-GB" sz="1200" dirty="0">
                <a:solidFill>
                  <a:srgbClr val="313233"/>
                </a:solidFill>
                <a:effectLst/>
                <a:ea typeface="Arial" panose="020B0604020202020204" pitchFamily="34" charset="0"/>
                <a:cs typeface="Arial" panose="020B0604020202020204" pitchFamily="34" charset="0"/>
              </a:rPr>
              <a:t>TRAINER NOTE – Emphasise the choice and level of control learners have in managing their accounts and bills online</a:t>
            </a:r>
            <a:endParaRPr lang="en-GB" sz="1400" dirty="0">
              <a:solidFill>
                <a:srgbClr val="313233"/>
              </a:solidFill>
              <a:effectLst/>
              <a:ea typeface="Arial" panose="020B0604020202020204" pitchFamily="34" charset="0"/>
              <a:cs typeface="Arial" panose="020B0604020202020204" pitchFamily="34" charset="0"/>
            </a:endParaRPr>
          </a:p>
          <a:p>
            <a:pPr marL="158750" indent="0">
              <a:lnSpc>
                <a:spcPct val="107000"/>
              </a:lnSpc>
              <a:spcAft>
                <a:spcPts val="800"/>
              </a:spcAft>
              <a:buNone/>
            </a:pPr>
            <a:r>
              <a:rPr lang="en-GB" sz="1200" dirty="0">
                <a:solidFill>
                  <a:srgbClr val="313233"/>
                </a:solidFill>
                <a:effectLst/>
                <a:ea typeface="Arial" panose="020B0604020202020204" pitchFamily="34" charset="0"/>
                <a:cs typeface="Arial" panose="020B0604020202020204" pitchFamily="34" charset="0"/>
              </a:rPr>
              <a:t> </a:t>
            </a:r>
            <a:endParaRPr lang="en-GB" sz="1400" dirty="0">
              <a:solidFill>
                <a:srgbClr val="313233"/>
              </a:solidFill>
              <a:effectLst/>
              <a:ea typeface="Arial" panose="020B0604020202020204" pitchFamily="34" charset="0"/>
              <a:cs typeface="Arial" panose="020B0604020202020204" pitchFamily="34" charset="0"/>
            </a:endParaRPr>
          </a:p>
          <a:p>
            <a:pPr marL="285750" lvl="0" indent="-285750">
              <a:lnSpc>
                <a:spcPct val="120000"/>
              </a:lnSpc>
              <a:spcAft>
                <a:spcPts val="1200"/>
              </a:spcAft>
              <a:buFont typeface="Courier New" panose="02070309020205020404" pitchFamily="49" charset="0"/>
              <a:buChar char="o"/>
            </a:pPr>
            <a:r>
              <a:rPr lang="en-GB" sz="1200" i="1" dirty="0">
                <a:solidFill>
                  <a:srgbClr val="313233"/>
                </a:solidFill>
                <a:effectLst/>
                <a:ea typeface="Arial" panose="020B0604020202020204" pitchFamily="34" charset="0"/>
                <a:cs typeface="Arial" panose="020B0604020202020204" pitchFamily="34" charset="0"/>
              </a:rPr>
              <a:t>Grab introductory offers – Companies often offer deals in the first year. You could take advantage of offers like free streaming or months of free service</a:t>
            </a:r>
            <a:endParaRPr lang="en-GB" sz="1100" i="1" dirty="0">
              <a:solidFill>
                <a:srgbClr val="313233"/>
              </a:solidFill>
              <a:effectLst/>
              <a:ea typeface="Arial" panose="020B0604020202020204" pitchFamily="34" charset="0"/>
              <a:cs typeface="Arial" panose="020B0604020202020204" pitchFamily="34" charset="0"/>
            </a:endParaRPr>
          </a:p>
          <a:p>
            <a:pPr marL="285750" lvl="0" indent="-285750">
              <a:lnSpc>
                <a:spcPct val="120000"/>
              </a:lnSpc>
              <a:spcAft>
                <a:spcPts val="1200"/>
              </a:spcAft>
              <a:buFont typeface="Courier New" panose="02070309020205020404" pitchFamily="49" charset="0"/>
              <a:buChar char="o"/>
            </a:pPr>
            <a:r>
              <a:rPr lang="en-GB" sz="1200" i="1" dirty="0">
                <a:solidFill>
                  <a:srgbClr val="313233"/>
                </a:solidFill>
                <a:effectLst/>
                <a:ea typeface="Arial" panose="020B0604020202020204" pitchFamily="34" charset="0"/>
                <a:cs typeface="Arial" panose="020B0604020202020204" pitchFamily="34" charset="0"/>
              </a:rPr>
              <a:t>Change to keep bills down – Don't let accounts auto-renew. Use comparison sites to find better deals. Ask your current provider to match or beat them</a:t>
            </a:r>
            <a:r>
              <a:rPr lang="en-GB" i="1" dirty="0">
                <a:effectLst/>
              </a:rPr>
              <a:t> </a:t>
            </a:r>
            <a:endParaRPr lang="en-GB" sz="1100" i="1" dirty="0">
              <a:solidFill>
                <a:srgbClr val="313233"/>
              </a:solidFill>
              <a:effectLst/>
              <a:ea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5EBEBF41-136C-406D-8E2D-B112DBFA8C1A}" type="slidenum">
              <a:rPr lang="en-GB" smtClean="0">
                <a:latin typeface="Source Sans Pro" panose="020B0503030403020204" pitchFamily="34" charset="0"/>
              </a:rPr>
              <a:t>18</a:t>
            </a:fld>
            <a:endParaRPr lang="en-GB">
              <a:latin typeface="Source Sans Pro" panose="020B0503030403020204" pitchFamily="34" charset="0"/>
            </a:endParaRPr>
          </a:p>
        </p:txBody>
      </p:sp>
    </p:spTree>
    <p:extLst>
      <p:ext uri="{BB962C8B-B14F-4D97-AF65-F5344CB8AC3E}">
        <p14:creationId xmlns:p14="http://schemas.microsoft.com/office/powerpoint/2010/main" val="20342820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342900" lvl="0" indent="-342900">
              <a:lnSpc>
                <a:spcPct val="120000"/>
              </a:lnSpc>
              <a:buFont typeface="Symbol" pitchFamily="2" charset="2"/>
              <a:buChar char=""/>
            </a:pPr>
            <a:r>
              <a:rPr lang="en-GB" sz="1800" i="1" dirty="0">
                <a:solidFill>
                  <a:srgbClr val="313233"/>
                </a:solidFill>
                <a:effectLst/>
                <a:ea typeface="Arial" panose="020B0604020202020204" pitchFamily="34" charset="0"/>
                <a:cs typeface="Arial" panose="020B0604020202020204" pitchFamily="34" charset="0"/>
              </a:rPr>
              <a:t>Now, let's look at how to keep yourself safe when managing your bills at utilities online. Here’s what you need to remember:</a:t>
            </a:r>
          </a:p>
          <a:p>
            <a:pPr marL="342900" lvl="0" indent="-342900">
              <a:lnSpc>
                <a:spcPct val="120000"/>
              </a:lnSpc>
              <a:buFont typeface="Symbol" pitchFamily="2" charset="2"/>
              <a:buChar char=""/>
            </a:pPr>
            <a:endParaRPr lang="en-GB" sz="1800" i="1" dirty="0">
              <a:solidFill>
                <a:srgbClr val="313233"/>
              </a:solidFill>
              <a:effectLst/>
              <a:ea typeface="Arial" panose="020B0604020202020204" pitchFamily="34" charset="0"/>
              <a:cs typeface="Arial" panose="020B0604020202020204" pitchFamily="34" charset="0"/>
            </a:endParaRPr>
          </a:p>
          <a:p>
            <a:pPr marL="0" marR="0" lvl="0" indent="0" algn="l" defTabSz="914400" rtl="0" eaLnBrk="1" fontAlgn="auto" latinLnBrk="0" hangingPunct="1">
              <a:lnSpc>
                <a:spcPct val="120000"/>
              </a:lnSpc>
              <a:spcBef>
                <a:spcPts val="0"/>
              </a:spcBef>
              <a:spcAft>
                <a:spcPts val="0"/>
              </a:spcAft>
              <a:buClrTx/>
              <a:buSzTx/>
              <a:buFont typeface="Symbol" pitchFamily="2" charset="2"/>
              <a:buNone/>
              <a:tabLst/>
              <a:defRPr/>
            </a:pPr>
            <a:r>
              <a:rPr lang="en-GB" sz="1800" dirty="0">
                <a:solidFill>
                  <a:srgbClr val="313233"/>
                </a:solidFill>
                <a:effectLst/>
                <a:ea typeface="Arial" panose="020B0604020202020204" pitchFamily="34" charset="0"/>
                <a:cs typeface="Arial" panose="020B0604020202020204" pitchFamily="34" charset="0"/>
              </a:rPr>
              <a:t>TRAINER NOTE – Ask if they've encountered suspicious sites before</a:t>
            </a:r>
          </a:p>
          <a:p>
            <a:pPr marL="342900" lvl="0" indent="-342900">
              <a:lnSpc>
                <a:spcPct val="120000"/>
              </a:lnSpc>
              <a:buFont typeface="Symbol" pitchFamily="2" charset="2"/>
              <a:buChar char=""/>
            </a:pPr>
            <a:endParaRPr lang="en-GB" sz="1800" dirty="0">
              <a:solidFill>
                <a:srgbClr val="313233"/>
              </a:solidFill>
              <a:effectLst/>
              <a:ea typeface="Arial" panose="020B0604020202020204" pitchFamily="34" charset="0"/>
              <a:cs typeface="Arial" panose="020B0604020202020204" pitchFamily="34" charset="0"/>
            </a:endParaRPr>
          </a:p>
          <a:p>
            <a:pPr marL="342900" lvl="0" indent="-342900">
              <a:lnSpc>
                <a:spcPct val="120000"/>
              </a:lnSpc>
              <a:buFont typeface="Symbol" pitchFamily="2" charset="2"/>
              <a:buChar char=""/>
              <a:tabLst>
                <a:tab pos="457200" algn="l"/>
              </a:tabLst>
            </a:pPr>
            <a:r>
              <a:rPr lang="en-GB" sz="1800" i="1" dirty="0">
                <a:solidFill>
                  <a:srgbClr val="313233"/>
                </a:solidFill>
                <a:effectLst/>
                <a:ea typeface="Arial" panose="020B0604020202020204" pitchFamily="34" charset="0"/>
                <a:cs typeface="Arial" panose="020B0604020202020204" pitchFamily="34" charset="0"/>
              </a:rPr>
              <a:t>Always make sure you're on the official website. Look for a padlock symbol in the browser's address. This, together with 'https' in the front of the URL, means it's a secure connection. It doesn't guarantee that the site is legit, just that the connection is secure </a:t>
            </a:r>
          </a:p>
          <a:p>
            <a:pPr marL="342900" lvl="0" indent="-342900">
              <a:lnSpc>
                <a:spcPct val="120000"/>
              </a:lnSpc>
              <a:spcAft>
                <a:spcPts val="1200"/>
              </a:spcAft>
              <a:buFont typeface="Symbol" pitchFamily="2" charset="2"/>
              <a:buChar char=""/>
              <a:tabLst>
                <a:tab pos="457200" algn="l"/>
              </a:tabLst>
            </a:pPr>
            <a:r>
              <a:rPr lang="en-GB" sz="1800" i="1" dirty="0">
                <a:solidFill>
                  <a:srgbClr val="313233"/>
                </a:solidFill>
                <a:effectLst/>
                <a:ea typeface="Arial" panose="020B0604020202020204" pitchFamily="34" charset="0"/>
                <a:cs typeface="Arial" panose="020B0604020202020204" pitchFamily="34" charset="0"/>
              </a:rPr>
              <a:t>If the site doesn't have both padlock and https, leave the site straight away. For the site name itself, do check the spelling and the format. If</a:t>
            </a:r>
            <a:r>
              <a:rPr lang="en-US" sz="1800" i="1" dirty="0">
                <a:solidFill>
                  <a:srgbClr val="313233"/>
                </a:solidFill>
                <a:effectLst/>
                <a:latin typeface="Times New Roman" panose="02020603050405020304" pitchFamily="18" charset="0"/>
                <a:ea typeface="Times New Roman" panose="02020603050405020304" pitchFamily="18" charset="0"/>
                <a:cs typeface="Arial" panose="020B0604020202020204" pitchFamily="34" charset="0"/>
              </a:rPr>
              <a:t> </a:t>
            </a:r>
            <a:r>
              <a:rPr lang="en-GB" sz="1800" i="1" dirty="0">
                <a:solidFill>
                  <a:srgbClr val="313233"/>
                </a:solidFill>
                <a:effectLst/>
                <a:ea typeface="Arial" panose="020B0604020202020204" pitchFamily="34" charset="0"/>
                <a:cs typeface="Arial" panose="020B0604020202020204" pitchFamily="34" charset="0"/>
              </a:rPr>
              <a:t> something seems off, trust your instincts</a:t>
            </a:r>
          </a:p>
          <a:p>
            <a:pPr marL="158750" indent="0">
              <a:lnSpc>
                <a:spcPct val="107000"/>
              </a:lnSpc>
              <a:spcAft>
                <a:spcPts val="800"/>
              </a:spcAft>
              <a:buNone/>
            </a:pPr>
            <a:r>
              <a:rPr lang="en-GB" sz="1800" dirty="0">
                <a:solidFill>
                  <a:srgbClr val="313233"/>
                </a:solidFill>
                <a:effectLst/>
                <a:ea typeface="Arial" panose="020B0604020202020204" pitchFamily="34" charset="0"/>
                <a:cs typeface="Arial" panose="020B0604020202020204" pitchFamily="34" charset="0"/>
              </a:rPr>
              <a:t>  </a:t>
            </a:r>
          </a:p>
          <a:p>
            <a:pPr marL="158750" indent="0">
              <a:lnSpc>
                <a:spcPct val="107000"/>
              </a:lnSpc>
              <a:spcAft>
                <a:spcPts val="800"/>
              </a:spcAft>
              <a:buNone/>
            </a:pPr>
            <a:r>
              <a:rPr lang="en-GB" sz="1800" dirty="0">
                <a:solidFill>
                  <a:srgbClr val="313233"/>
                </a:solidFill>
                <a:effectLst/>
                <a:ea typeface="Arial" panose="020B0604020202020204" pitchFamily="34" charset="0"/>
                <a:cs typeface="Arial" panose="020B0604020202020204" pitchFamily="34" charset="0"/>
              </a:rPr>
              <a:t>TRAINER NOTE – Point out the padlock symbol in the browser address bar</a:t>
            </a:r>
          </a:p>
          <a:p>
            <a:pPr marL="158750" indent="0">
              <a:lnSpc>
                <a:spcPct val="107000"/>
              </a:lnSpc>
              <a:spcAft>
                <a:spcPts val="800"/>
              </a:spcAft>
              <a:buNone/>
            </a:pPr>
            <a:r>
              <a:rPr lang="en-GB" sz="1800" dirty="0">
                <a:solidFill>
                  <a:srgbClr val="313233"/>
                </a:solidFill>
                <a:effectLst/>
                <a:ea typeface="Arial" panose="020B0604020202020204" pitchFamily="34" charset="0"/>
                <a:cs typeface="Arial" panose="020B0604020202020204" pitchFamily="34" charset="0"/>
              </a:rPr>
              <a:t> </a:t>
            </a:r>
          </a:p>
          <a:p>
            <a:pPr marL="342900" lvl="0" indent="-342900">
              <a:lnSpc>
                <a:spcPct val="120000"/>
              </a:lnSpc>
              <a:spcAft>
                <a:spcPts val="1200"/>
              </a:spcAft>
              <a:buFont typeface="Symbol" pitchFamily="2" charset="2"/>
              <a:buChar char=""/>
              <a:tabLst>
                <a:tab pos="457200" algn="l"/>
              </a:tabLst>
            </a:pPr>
            <a:r>
              <a:rPr lang="en-GB" sz="1800" i="1" dirty="0">
                <a:solidFill>
                  <a:srgbClr val="313233"/>
                </a:solidFill>
                <a:effectLst/>
                <a:ea typeface="Arial" panose="020B0604020202020204" pitchFamily="34" charset="0"/>
                <a:cs typeface="Arial" panose="020B0604020202020204" pitchFamily="34" charset="0"/>
              </a:rPr>
              <a:t>Keep your account details private. Try not to use the same usernames and passwords across different sites </a:t>
            </a:r>
          </a:p>
          <a:p>
            <a:pPr marL="158750" indent="0">
              <a:lnSpc>
                <a:spcPct val="107000"/>
              </a:lnSpc>
              <a:spcAft>
                <a:spcPts val="800"/>
              </a:spcAft>
              <a:buNone/>
            </a:pPr>
            <a:r>
              <a:rPr lang="en-GB" sz="1800" i="1" dirty="0">
                <a:solidFill>
                  <a:srgbClr val="313233"/>
                </a:solidFill>
                <a:effectLst/>
                <a:ea typeface="Arial" panose="020B0604020202020204" pitchFamily="34" charset="0"/>
                <a:cs typeface="Arial" panose="020B0604020202020204" pitchFamily="34" charset="0"/>
              </a:rPr>
              <a:t> </a:t>
            </a:r>
          </a:p>
          <a:p>
            <a:pPr marL="158750" indent="0">
              <a:lnSpc>
                <a:spcPct val="107000"/>
              </a:lnSpc>
              <a:spcAft>
                <a:spcPts val="800"/>
              </a:spcAft>
              <a:buNone/>
            </a:pPr>
            <a:r>
              <a:rPr lang="en-GB" sz="1800" dirty="0">
                <a:solidFill>
                  <a:srgbClr val="313233"/>
                </a:solidFill>
                <a:effectLst/>
                <a:ea typeface="Arial" panose="020B0604020202020204" pitchFamily="34" charset="0"/>
                <a:cs typeface="Arial" panose="020B0604020202020204" pitchFamily="34" charset="0"/>
              </a:rPr>
              <a:t>TRAINER NOTE – Encourage questions about password strength and security habits. Check whether learners know/remember what makes a strong password. If the answers are vague, quickly run through the following and write up an example if required</a:t>
            </a:r>
          </a:p>
          <a:p>
            <a:pPr>
              <a:lnSpc>
                <a:spcPct val="107000"/>
              </a:lnSpc>
              <a:spcAft>
                <a:spcPts val="800"/>
              </a:spcAft>
            </a:pPr>
            <a:endParaRPr lang="en-GB" sz="1800" dirty="0">
              <a:solidFill>
                <a:srgbClr val="313233"/>
              </a:solidFill>
              <a:effectLst/>
              <a:ea typeface="Arial" panose="020B0604020202020204" pitchFamily="34" charset="0"/>
              <a:cs typeface="Arial" panose="020B0604020202020204" pitchFamily="34" charset="0"/>
            </a:endParaRPr>
          </a:p>
          <a:p>
            <a:pPr marL="342900" lvl="0" indent="-342900">
              <a:lnSpc>
                <a:spcPct val="120000"/>
              </a:lnSpc>
              <a:buFont typeface="Symbol" pitchFamily="2" charset="2"/>
              <a:buChar char=""/>
              <a:tabLst>
                <a:tab pos="457200" algn="l"/>
              </a:tabLst>
            </a:pPr>
            <a:r>
              <a:rPr lang="en-GB" sz="1800" i="1" dirty="0">
                <a:solidFill>
                  <a:srgbClr val="313233"/>
                </a:solidFill>
                <a:effectLst/>
                <a:ea typeface="Arial" panose="020B0604020202020204" pitchFamily="34" charset="0"/>
                <a:cs typeface="Arial" panose="020B0604020202020204" pitchFamily="34" charset="0"/>
              </a:rPr>
              <a:t>For strong passwords, think of three short words. Join them all together, mixing in some numbers and symbols. </a:t>
            </a:r>
          </a:p>
          <a:p>
            <a:pPr marL="0" lvl="0" indent="0">
              <a:lnSpc>
                <a:spcPct val="120000"/>
              </a:lnSpc>
              <a:buFont typeface="Symbol" pitchFamily="2" charset="2"/>
              <a:buNone/>
              <a:tabLst>
                <a:tab pos="457200" algn="l"/>
              </a:tabLst>
            </a:pPr>
            <a:r>
              <a:rPr lang="en-GB" sz="1800" i="1" dirty="0">
                <a:solidFill>
                  <a:srgbClr val="313233"/>
                </a:solidFill>
                <a:effectLst/>
                <a:ea typeface="Arial" panose="020B0604020202020204" pitchFamily="34" charset="0"/>
                <a:cs typeface="Arial" panose="020B0604020202020204" pitchFamily="34" charset="0"/>
              </a:rPr>
              <a:t> </a:t>
            </a:r>
          </a:p>
          <a:p>
            <a:pPr marL="342900" indent="-342900">
              <a:buFont typeface="Arial" panose="020B0604020202020204" pitchFamily="34" charset="0"/>
              <a:buChar char="•"/>
            </a:pPr>
            <a:r>
              <a:rPr lang="en-GB" sz="1800" i="1" dirty="0">
                <a:solidFill>
                  <a:srgbClr val="313233"/>
                </a:solidFill>
                <a:effectLst/>
                <a:ea typeface="Arial" panose="020B0604020202020204" pitchFamily="34" charset="0"/>
                <a:cs typeface="Arial" panose="020B0604020202020204" pitchFamily="34" charset="0"/>
              </a:rPr>
              <a:t>Avoid sharing payment information when you’re on public Wi-Fi. Public Wi-Fi is generally less safe than private networks. So always use secure, private connections or your phone’s data when dealing with bills and utilities online</a:t>
            </a:r>
            <a:endParaRPr lang="en-GB" i="1" dirty="0"/>
          </a:p>
        </p:txBody>
      </p:sp>
      <p:sp>
        <p:nvSpPr>
          <p:cNvPr id="4" name="Slide Number Placeholder 3"/>
          <p:cNvSpPr>
            <a:spLocks noGrp="1"/>
          </p:cNvSpPr>
          <p:nvPr>
            <p:ph type="sldNum" sz="quarter" idx="5"/>
          </p:nvPr>
        </p:nvSpPr>
        <p:spPr/>
        <p:txBody>
          <a:bodyPr/>
          <a:lstStyle/>
          <a:p>
            <a:fld id="{5EBEBF41-136C-406D-8E2D-B112DBFA8C1A}" type="slidenum">
              <a:rPr lang="en-GB" smtClean="0">
                <a:latin typeface="Source Sans Pro" panose="020B0503030403020204" pitchFamily="34" charset="0"/>
              </a:rPr>
              <a:t>19</a:t>
            </a:fld>
            <a:endParaRPr lang="en-GB">
              <a:latin typeface="Source Sans Pro" panose="020B0503030403020204" pitchFamily="34" charset="0"/>
            </a:endParaRPr>
          </a:p>
        </p:txBody>
      </p:sp>
    </p:spTree>
    <p:extLst>
      <p:ext uri="{BB962C8B-B14F-4D97-AF65-F5344CB8AC3E}">
        <p14:creationId xmlns:p14="http://schemas.microsoft.com/office/powerpoint/2010/main" val="42001344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sz="1100" b="0" i="0" u="none" strike="noStrike" dirty="0">
                <a:solidFill>
                  <a:srgbClr val="000000"/>
                </a:solidFill>
                <a:effectLst/>
                <a:latin typeface="Calibri" panose="020F0502020204030204" pitchFamily="34" charset="0"/>
              </a:rPr>
              <a:t>Encourage learners to scan the QR code here and complete our short pre-session survey around levels of confidence in the session’s topics today, plus what they would like to get out of the session</a:t>
            </a:r>
            <a:endParaRPr lang="en-GB" dirty="0"/>
          </a:p>
        </p:txBody>
      </p:sp>
    </p:spTree>
    <p:extLst>
      <p:ext uri="{BB962C8B-B14F-4D97-AF65-F5344CB8AC3E}">
        <p14:creationId xmlns:p14="http://schemas.microsoft.com/office/powerpoint/2010/main" val="16768702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342900" lvl="0" indent="-342900">
              <a:lnSpc>
                <a:spcPct val="120000"/>
              </a:lnSpc>
              <a:buFont typeface="Symbol" pitchFamily="2" charset="2"/>
              <a:buChar char=""/>
            </a:pPr>
            <a:r>
              <a:rPr lang="en-GB" sz="1200" i="1" dirty="0">
                <a:solidFill>
                  <a:srgbClr val="313233"/>
                </a:solidFill>
                <a:effectLst/>
                <a:ea typeface="Arial" panose="020B0604020202020204" pitchFamily="34" charset="0"/>
                <a:cs typeface="Arial" panose="020B0604020202020204" pitchFamily="34" charset="0"/>
              </a:rPr>
              <a:t>Let's take a moment to reflect on what we’ve done today</a:t>
            </a:r>
            <a:endParaRPr lang="en-GB" sz="1100" i="1" dirty="0">
              <a:solidFill>
                <a:srgbClr val="313233"/>
              </a:solidFill>
              <a:effectLst/>
              <a:ea typeface="Arial" panose="020B0604020202020204" pitchFamily="34" charset="0"/>
              <a:cs typeface="Arial" panose="020B0604020202020204" pitchFamily="34" charset="0"/>
            </a:endParaRPr>
          </a:p>
          <a:p>
            <a:pPr marL="342900" lvl="0" indent="-342900">
              <a:lnSpc>
                <a:spcPct val="120000"/>
              </a:lnSpc>
              <a:spcAft>
                <a:spcPts val="1200"/>
              </a:spcAft>
              <a:buFont typeface="Symbol" pitchFamily="2" charset="2"/>
              <a:buChar char=""/>
            </a:pPr>
            <a:r>
              <a:rPr lang="en-GB" sz="1200" i="1" dirty="0">
                <a:solidFill>
                  <a:srgbClr val="313233"/>
                </a:solidFill>
                <a:effectLst/>
                <a:ea typeface="Arial" panose="020B0604020202020204" pitchFamily="34" charset="0"/>
                <a:cs typeface="Arial" panose="020B0604020202020204" pitchFamily="34" charset="0"/>
              </a:rPr>
              <a:t>You should now be able to</a:t>
            </a:r>
            <a:endParaRPr lang="en-GB" sz="1100" i="1" dirty="0">
              <a:solidFill>
                <a:srgbClr val="313233"/>
              </a:solidFill>
              <a:effectLst/>
              <a:ea typeface="Arial" panose="020B0604020202020204" pitchFamily="34" charset="0"/>
              <a:cs typeface="Arial" panose="020B0604020202020204" pitchFamily="34" charset="0"/>
            </a:endParaRPr>
          </a:p>
          <a:p>
            <a:pPr marL="742950" lvl="1" indent="-285750">
              <a:lnSpc>
                <a:spcPct val="120000"/>
              </a:lnSpc>
              <a:buFont typeface="Courier New" panose="02070309020205020404" pitchFamily="49" charset="0"/>
              <a:buChar char="o"/>
            </a:pPr>
            <a:r>
              <a:rPr lang="en-GB" sz="1200" i="1" dirty="0">
                <a:solidFill>
                  <a:srgbClr val="313233"/>
                </a:solidFill>
                <a:effectLst/>
                <a:latin typeface="Source Sans Pro" panose="020B0503030403020204" pitchFamily="34" charset="0"/>
                <a:ea typeface="Arial" panose="020B0604020202020204" pitchFamily="34" charset="0"/>
                <a:cs typeface="Arial" panose="020B0604020202020204" pitchFamily="34" charset="0"/>
              </a:rPr>
              <a:t>View and manage bills online (including utility accounts, council tax, insurance, entertainment bills, rent, and credit agreements, etc.)  – and can now save time and money in doing so</a:t>
            </a:r>
            <a:endParaRPr lang="en-GB" sz="1400" i="1" dirty="0">
              <a:solidFill>
                <a:srgbClr val="313233"/>
              </a:solidFill>
              <a:effectLst/>
              <a:latin typeface="Source Sans Pro" panose="020B0503030403020204" pitchFamily="34" charset="0"/>
              <a:ea typeface="Arial" panose="020B0604020202020204" pitchFamily="34" charset="0"/>
              <a:cs typeface="Arial" panose="020B0604020202020204" pitchFamily="34" charset="0"/>
            </a:endParaRPr>
          </a:p>
          <a:p>
            <a:pPr marL="742950" lvl="1" indent="-285750">
              <a:lnSpc>
                <a:spcPct val="120000"/>
              </a:lnSpc>
              <a:buFont typeface="Courier New" panose="02070309020205020404" pitchFamily="49" charset="0"/>
              <a:buChar char="o"/>
            </a:pPr>
            <a:r>
              <a:rPr lang="en-GB" sz="1200" i="1" dirty="0">
                <a:solidFill>
                  <a:srgbClr val="313233"/>
                </a:solidFill>
                <a:effectLst/>
                <a:latin typeface="Source Sans Pro" panose="020B0503030403020204" pitchFamily="34" charset="0"/>
                <a:ea typeface="Arial" panose="020B0604020202020204" pitchFamily="34" charset="0"/>
                <a:cs typeface="Arial" panose="020B0604020202020204" pitchFamily="34" charset="0"/>
              </a:rPr>
              <a:t>Access and manage various utility accounts online (including gas and electricity, water, phone bills, and internet/broadband, etc.)</a:t>
            </a:r>
            <a:endParaRPr lang="en-GB" sz="1400" i="1" dirty="0">
              <a:solidFill>
                <a:srgbClr val="313233"/>
              </a:solidFill>
              <a:effectLst/>
              <a:latin typeface="Source Sans Pro" panose="020B0503030403020204" pitchFamily="34" charset="0"/>
              <a:ea typeface="Arial" panose="020B0604020202020204" pitchFamily="34" charset="0"/>
              <a:cs typeface="Arial" panose="020B0604020202020204" pitchFamily="34" charset="0"/>
            </a:endParaRPr>
          </a:p>
          <a:p>
            <a:pPr marL="742950" lvl="1" indent="-285750">
              <a:lnSpc>
                <a:spcPct val="120000"/>
              </a:lnSpc>
              <a:buFont typeface="Courier New" panose="02070309020205020404" pitchFamily="49" charset="0"/>
              <a:buChar char="o"/>
            </a:pPr>
            <a:r>
              <a:rPr lang="en-GB" sz="1200" i="1" dirty="0">
                <a:solidFill>
                  <a:srgbClr val="313233"/>
                </a:solidFill>
                <a:effectLst/>
                <a:latin typeface="Source Sans Pro" panose="020B0503030403020204" pitchFamily="34" charset="0"/>
                <a:ea typeface="Arial" panose="020B0604020202020204" pitchFamily="34" charset="0"/>
                <a:cs typeface="Arial" panose="020B0604020202020204" pitchFamily="34" charset="0"/>
              </a:rPr>
              <a:t>Use comparison sites to save money and find the right provider for you</a:t>
            </a:r>
            <a:endParaRPr lang="en-GB" sz="1400" i="1" dirty="0">
              <a:solidFill>
                <a:srgbClr val="313233"/>
              </a:solidFill>
              <a:effectLst/>
              <a:latin typeface="Source Sans Pro" panose="020B0503030403020204" pitchFamily="34" charset="0"/>
              <a:ea typeface="Arial" panose="020B0604020202020204" pitchFamily="34" charset="0"/>
              <a:cs typeface="Arial" panose="020B0604020202020204" pitchFamily="34" charset="0"/>
            </a:endParaRPr>
          </a:p>
          <a:p>
            <a:pPr marL="342900" lvl="0" indent="-342900">
              <a:lnSpc>
                <a:spcPct val="120000"/>
              </a:lnSpc>
              <a:buFont typeface="Symbol" pitchFamily="2" charset="2"/>
              <a:buChar char=""/>
            </a:pPr>
            <a:r>
              <a:rPr lang="en-GB" sz="1200" i="1" dirty="0">
                <a:solidFill>
                  <a:srgbClr val="313233"/>
                </a:solidFill>
                <a:effectLst/>
                <a:ea typeface="Arial" panose="020B0604020202020204" pitchFamily="34" charset="0"/>
                <a:cs typeface="Arial" panose="020B0604020202020204" pitchFamily="34" charset="0"/>
              </a:rPr>
              <a:t>You've gained valuable skills! Now, it's your turn to put them into action. Try out what you've learned, and remember, we're here for any questions or feedback</a:t>
            </a:r>
            <a:endParaRPr lang="en-GB" sz="1400" i="1" dirty="0">
              <a:solidFill>
                <a:srgbClr val="313233"/>
              </a:solidFill>
              <a:effectLst/>
              <a:ea typeface="Arial" panose="020B0604020202020204" pitchFamily="34" charset="0"/>
              <a:cs typeface="Arial" panose="020B0604020202020204" pitchFamily="34" charset="0"/>
            </a:endParaRPr>
          </a:p>
          <a:p>
            <a:pPr marL="342900" lvl="0" indent="-342900">
              <a:lnSpc>
                <a:spcPct val="120000"/>
              </a:lnSpc>
              <a:spcAft>
                <a:spcPts val="1200"/>
              </a:spcAft>
              <a:buFont typeface="Symbol" pitchFamily="2" charset="2"/>
              <a:buChar char=""/>
            </a:pPr>
            <a:r>
              <a:rPr lang="en-GB" sz="1200" i="1" dirty="0">
                <a:solidFill>
                  <a:srgbClr val="313233"/>
                </a:solidFill>
                <a:effectLst/>
                <a:ea typeface="Arial" panose="020B0604020202020204" pitchFamily="34" charset="0"/>
                <a:cs typeface="Arial" panose="020B0604020202020204" pitchFamily="34" charset="0"/>
              </a:rPr>
              <a:t>If you need further assistance or want to explore more, visit our Academy site. We recommend you check out our ‘</a:t>
            </a:r>
            <a:r>
              <a:rPr lang="en-GB" sz="1200" i="1" u="sng" dirty="0">
                <a:solidFill>
                  <a:srgbClr val="313233"/>
                </a:solidFill>
                <a:effectLst/>
                <a:ea typeface="Arial" panose="020B0604020202020204" pitchFamily="34" charset="0"/>
                <a:cs typeface="Arial" panose="020B0604020202020204" pitchFamily="34" charset="0"/>
                <a:hlinkClick r:id="rId3"/>
              </a:rPr>
              <a:t>Managing your bills and utilities</a:t>
            </a:r>
            <a:r>
              <a:rPr lang="en-GB" sz="1200" i="1" dirty="0">
                <a:solidFill>
                  <a:srgbClr val="313233"/>
                </a:solidFill>
                <a:effectLst/>
                <a:ea typeface="Arial" panose="020B0604020202020204" pitchFamily="34" charset="0"/>
                <a:cs typeface="Arial" panose="020B0604020202020204" pitchFamily="34" charset="0"/>
              </a:rPr>
              <a:t>' lesson</a:t>
            </a:r>
            <a:endParaRPr lang="en-GB" sz="1400" i="1" dirty="0">
              <a:solidFill>
                <a:srgbClr val="313233"/>
              </a:solidFill>
              <a:effectLst/>
              <a:ea typeface="Arial" panose="020B0604020202020204" pitchFamily="34" charset="0"/>
              <a:cs typeface="Arial" panose="020B0604020202020204" pitchFamily="34" charset="0"/>
            </a:endParaRPr>
          </a:p>
          <a:p>
            <a:pPr marL="158750" indent="0">
              <a:lnSpc>
                <a:spcPct val="107000"/>
              </a:lnSpc>
              <a:spcAft>
                <a:spcPts val="800"/>
              </a:spcAft>
              <a:buNone/>
            </a:pPr>
            <a:endParaRPr lang="en-GB" sz="1200" dirty="0">
              <a:solidFill>
                <a:srgbClr val="313233"/>
              </a:solidFill>
              <a:effectLst/>
              <a:ea typeface="Arial" panose="020B0604020202020204" pitchFamily="34" charset="0"/>
              <a:cs typeface="Arial" panose="020B0604020202020204" pitchFamily="34" charset="0"/>
            </a:endParaRPr>
          </a:p>
          <a:p>
            <a:pPr marL="158750" indent="0">
              <a:lnSpc>
                <a:spcPct val="107000"/>
              </a:lnSpc>
              <a:spcAft>
                <a:spcPts val="800"/>
              </a:spcAft>
              <a:buNone/>
            </a:pPr>
            <a:r>
              <a:rPr lang="en-GB" sz="1200" dirty="0">
                <a:solidFill>
                  <a:srgbClr val="313233"/>
                </a:solidFill>
                <a:effectLst/>
                <a:ea typeface="Arial" panose="020B0604020202020204" pitchFamily="34" charset="0"/>
                <a:cs typeface="Arial" panose="020B0604020202020204" pitchFamily="34" charset="0"/>
              </a:rPr>
              <a:t>TRAINER NOTE – Prompt for any questions or feedback. Check their level of confidence in doing these in future, ask what they found most useful, anything they’d like to know more about (or to go through again before the lesson ends) and where they think they’ll need more practice</a:t>
            </a:r>
            <a:endParaRPr lang="en-GB" sz="1400" dirty="0">
              <a:solidFill>
                <a:srgbClr val="313233"/>
              </a:solidFill>
              <a:effectLst/>
              <a:ea typeface="Arial" panose="020B0604020202020204" pitchFamily="34" charset="0"/>
              <a:cs typeface="Arial" panose="020B0604020202020204" pitchFamily="34" charset="0"/>
            </a:endParaRPr>
          </a:p>
          <a:p>
            <a:pPr marL="158750" indent="0">
              <a:lnSpc>
                <a:spcPct val="107000"/>
              </a:lnSpc>
              <a:spcAft>
                <a:spcPts val="800"/>
              </a:spcAft>
              <a:buNone/>
            </a:pPr>
            <a:r>
              <a:rPr lang="en-GB" sz="1200" dirty="0">
                <a:solidFill>
                  <a:srgbClr val="313233"/>
                </a:solidFill>
                <a:effectLst/>
                <a:ea typeface="Arial" panose="020B0604020202020204" pitchFamily="34" charset="0"/>
                <a:cs typeface="Arial" panose="020B0604020202020204" pitchFamily="34" charset="0"/>
              </a:rPr>
              <a:t> </a:t>
            </a:r>
            <a:endParaRPr lang="en-GB" sz="1400" dirty="0">
              <a:solidFill>
                <a:srgbClr val="313233"/>
              </a:solidFill>
              <a:effectLst/>
              <a:ea typeface="Arial" panose="020B0604020202020204" pitchFamily="34" charset="0"/>
              <a:cs typeface="Arial" panose="020B0604020202020204" pitchFamily="34" charset="0"/>
            </a:endParaRPr>
          </a:p>
          <a:p>
            <a:pPr marL="0" indent="0">
              <a:buFont typeface="Arial" panose="020B0604020202020204" pitchFamily="34" charset="0"/>
              <a:buNone/>
            </a:pPr>
            <a:r>
              <a:rPr lang="en-GB" sz="1200" dirty="0">
                <a:solidFill>
                  <a:srgbClr val="313233"/>
                </a:solidFill>
                <a:effectLst/>
                <a:ea typeface="Arial" panose="020B0604020202020204" pitchFamily="34" charset="0"/>
                <a:cs typeface="Arial" panose="020B0604020202020204" pitchFamily="34" charset="0"/>
              </a:rPr>
              <a:t>MODERATOR NOTE – Share in chat: </a:t>
            </a:r>
          </a:p>
          <a:p>
            <a:pPr marL="171450" indent="-171450">
              <a:buFont typeface="Arial" panose="020B0604020202020204" pitchFamily="34" charset="0"/>
              <a:buChar char="•"/>
            </a:pPr>
            <a:r>
              <a:rPr lang="en-GB" sz="1200" u="sng" dirty="0">
                <a:solidFill>
                  <a:srgbClr val="313233"/>
                </a:solidFill>
                <a:effectLst/>
                <a:ea typeface="Arial" panose="020B0604020202020204" pitchFamily="34" charset="0"/>
                <a:cs typeface="Arial" panose="020B0604020202020204" pitchFamily="34" charset="0"/>
                <a:hlinkClick r:id="rId3"/>
              </a:rPr>
              <a:t>Managing your bills and utilities | </a:t>
            </a:r>
            <a:r>
              <a:rPr lang="en-GB" sz="1200" u="sng" dirty="0">
                <a:solidFill>
                  <a:srgbClr val="313233"/>
                </a:solidFill>
                <a:effectLst/>
                <a:ea typeface="Arial" panose="020B0604020202020204" pitchFamily="34" charset="0"/>
                <a:cs typeface="Arial" panose="020B0604020202020204" pitchFamily="34" charset="0"/>
              </a:rPr>
              <a:t>Learn with Halifax</a:t>
            </a:r>
            <a:endParaRPr lang="en-GB" sz="1200" u="sng" dirty="0">
              <a:solidFill>
                <a:srgbClr val="0000FF"/>
              </a:solidFill>
              <a:effectLst/>
              <a:ea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200" u="sng" dirty="0">
                <a:solidFill>
                  <a:srgbClr val="0000FF"/>
                </a:solidFill>
                <a:effectLst/>
                <a:ea typeface="Arial" panose="020B0604020202020204" pitchFamily="34" charset="0"/>
                <a:cs typeface="Arial" panose="020B0604020202020204" pitchFamily="34" charset="0"/>
              </a:rPr>
              <a:t>https://</a:t>
            </a:r>
            <a:r>
              <a:rPr lang="en-GB" sz="1200" u="sng" dirty="0" err="1">
                <a:solidFill>
                  <a:srgbClr val="0000FF"/>
                </a:solidFill>
                <a:effectLst/>
                <a:ea typeface="Arial" panose="020B0604020202020204" pitchFamily="34" charset="0"/>
                <a:cs typeface="Arial" panose="020B0604020202020204" pitchFamily="34" charset="0"/>
              </a:rPr>
              <a:t>www.learnwithhalifax.co.uk</a:t>
            </a:r>
            <a:r>
              <a:rPr lang="en-GB" sz="1200" u="sng" dirty="0">
                <a:solidFill>
                  <a:srgbClr val="0000FF"/>
                </a:solidFill>
                <a:effectLst/>
                <a:ea typeface="Arial" panose="020B0604020202020204" pitchFamily="34" charset="0"/>
                <a:cs typeface="Arial" panose="020B0604020202020204" pitchFamily="34" charset="0"/>
              </a:rPr>
              <a:t>/digital/</a:t>
            </a:r>
            <a:r>
              <a:rPr lang="en-GB" sz="1200" u="sng" dirty="0" err="1">
                <a:solidFill>
                  <a:srgbClr val="0000FF"/>
                </a:solidFill>
                <a:effectLst/>
                <a:ea typeface="Arial" panose="020B0604020202020204" pitchFamily="34" charset="0"/>
                <a:cs typeface="Arial" panose="020B0604020202020204" pitchFamily="34" charset="0"/>
              </a:rPr>
              <a:t>i</a:t>
            </a:r>
            <a:r>
              <a:rPr lang="en-GB" sz="1200" u="sng" dirty="0">
                <a:solidFill>
                  <a:srgbClr val="0000FF"/>
                </a:solidFill>
                <a:effectLst/>
                <a:ea typeface="Arial" panose="020B0604020202020204" pitchFamily="34" charset="0"/>
                <a:cs typeface="Arial" panose="020B0604020202020204" pitchFamily="34" charset="0"/>
              </a:rPr>
              <a:t>-want-to-use-the-internet-to-help-with-my-day-to-day/managing-your-bills-and-utilities</a:t>
            </a:r>
            <a:endParaRPr lang="en-GB" dirty="0"/>
          </a:p>
        </p:txBody>
      </p:sp>
      <p:sp>
        <p:nvSpPr>
          <p:cNvPr id="4" name="Slide Number Placeholder 3"/>
          <p:cNvSpPr>
            <a:spLocks noGrp="1"/>
          </p:cNvSpPr>
          <p:nvPr>
            <p:ph type="sldNum" sz="quarter" idx="5"/>
          </p:nvPr>
        </p:nvSpPr>
        <p:spPr/>
        <p:txBody>
          <a:bodyPr/>
          <a:lstStyle/>
          <a:p>
            <a:fld id="{5EBEBF41-136C-406D-8E2D-B112DBFA8C1A}" type="slidenum">
              <a:rPr lang="en-GB" smtClean="0">
                <a:latin typeface="Source Sans Pro" panose="020B0503030403020204" pitchFamily="34" charset="0"/>
              </a:rPr>
              <a:t>20</a:t>
            </a:fld>
            <a:endParaRPr lang="en-GB">
              <a:latin typeface="Source Sans Pro" panose="020B0503030403020204" pitchFamily="34" charset="0"/>
            </a:endParaRPr>
          </a:p>
        </p:txBody>
      </p:sp>
    </p:spTree>
    <p:extLst>
      <p:ext uri="{BB962C8B-B14F-4D97-AF65-F5344CB8AC3E}">
        <p14:creationId xmlns:p14="http://schemas.microsoft.com/office/powerpoint/2010/main" val="9093160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rgbClr val="313233"/>
                </a:solidFill>
                <a:effectLst/>
                <a:ea typeface="Arial" panose="020B0604020202020204" pitchFamily="34" charset="0"/>
                <a:cs typeface="Arial" panose="020B0604020202020204" pitchFamily="34" charset="0"/>
              </a:rPr>
              <a:t>TRAINER NOTE – Ask if they have any questions, comments or feedback that you can help with. You could consider this as an opportunity to check level of confidence in doing these in future, ask what they found most useful, anything they’d like to know more about (or to go through again before the lesson ends) and where they think they’ll need more practice.</a:t>
            </a:r>
            <a:endParaRPr lang="en-GB" dirty="0"/>
          </a:p>
          <a:p>
            <a:endParaRPr lang="en-GB" dirty="0"/>
          </a:p>
        </p:txBody>
      </p:sp>
      <p:sp>
        <p:nvSpPr>
          <p:cNvPr id="4" name="Slide Number Placeholder 3"/>
          <p:cNvSpPr>
            <a:spLocks noGrp="1"/>
          </p:cNvSpPr>
          <p:nvPr>
            <p:ph type="sldNum" sz="quarter" idx="5"/>
          </p:nvPr>
        </p:nvSpPr>
        <p:spPr/>
        <p:txBody>
          <a:bodyPr/>
          <a:lstStyle/>
          <a:p>
            <a:fld id="{5EBEBF41-136C-406D-8E2D-B112DBFA8C1A}" type="slidenum">
              <a:rPr lang="en-GB" smtClean="0">
                <a:latin typeface="Source Sans Pro" panose="020B0503030403020204" pitchFamily="34" charset="0"/>
              </a:rPr>
              <a:t>21</a:t>
            </a:fld>
            <a:endParaRPr lang="en-GB">
              <a:latin typeface="Source Sans Pro" panose="020B0503030403020204" pitchFamily="34" charset="0"/>
            </a:endParaRPr>
          </a:p>
        </p:txBody>
      </p:sp>
    </p:spTree>
    <p:extLst>
      <p:ext uri="{BB962C8B-B14F-4D97-AF65-F5344CB8AC3E}">
        <p14:creationId xmlns:p14="http://schemas.microsoft.com/office/powerpoint/2010/main" val="1800800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b="0" i="0" u="none" strike="noStrike" dirty="0">
                <a:solidFill>
                  <a:srgbClr val="000000"/>
                </a:solidFill>
                <a:effectLst/>
                <a:latin typeface="Calibri" panose="020F0502020204030204" pitchFamily="34" charset="0"/>
              </a:rPr>
              <a:t>Encourage learners to scan the QR code here and complete our short post-session survey around levels of confidence now they have completed the training, plus any other comments or feedback about the session</a:t>
            </a:r>
            <a:endParaRPr lang="en-GB" dirty="0"/>
          </a:p>
        </p:txBody>
      </p:sp>
    </p:spTree>
    <p:extLst>
      <p:ext uri="{BB962C8B-B14F-4D97-AF65-F5344CB8AC3E}">
        <p14:creationId xmlns:p14="http://schemas.microsoft.com/office/powerpoint/2010/main" val="14894782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rtl="0" fontAlgn="base">
              <a:spcBef>
                <a:spcPts val="0"/>
              </a:spcBef>
              <a:spcAft>
                <a:spcPts val="0"/>
              </a:spcAft>
              <a:buFont typeface="Arial" panose="020B0604020202020204" pitchFamily="34" charset="0"/>
              <a:buNone/>
            </a:pPr>
            <a:r>
              <a:rPr lang="en-ZA" sz="1100" u="none" strike="noStrike" dirty="0">
                <a:solidFill>
                  <a:srgbClr val="313233"/>
                </a:solidFill>
                <a:effectLst/>
              </a:rPr>
              <a:t>TRAINER NOTES</a:t>
            </a:r>
          </a:p>
          <a:p>
            <a:pPr rtl="0" fontAlgn="base">
              <a:spcBef>
                <a:spcPts val="0"/>
              </a:spcBef>
              <a:spcAft>
                <a:spcPts val="0"/>
              </a:spcAft>
              <a:buFont typeface="Arial" panose="020B0604020202020204" pitchFamily="34" charset="0"/>
              <a:buChar char="•"/>
            </a:pPr>
            <a:r>
              <a:rPr lang="en-ZA" sz="1100" u="none" strike="noStrike" dirty="0">
                <a:solidFill>
                  <a:srgbClr val="313233"/>
                </a:solidFill>
                <a:effectLst/>
              </a:rPr>
              <a:t>Signpost related content on the Academy website </a:t>
            </a:r>
            <a:r>
              <a:rPr lang="en-ZA" sz="1100" u="sng" strike="noStrike" dirty="0">
                <a:solidFill>
                  <a:srgbClr val="313233"/>
                </a:solidFill>
                <a:effectLst/>
              </a:rPr>
              <a:t>https://</a:t>
            </a:r>
            <a:r>
              <a:rPr lang="en-ZA" sz="1100" u="sng" strike="noStrike" dirty="0" err="1">
                <a:solidFill>
                  <a:srgbClr val="313233"/>
                </a:solidFill>
                <a:effectLst/>
              </a:rPr>
              <a:t>www.learnwithhalifax.co.uk</a:t>
            </a:r>
            <a:r>
              <a:rPr lang="en-ZA" sz="1100" u="sng" strike="noStrike" dirty="0">
                <a:solidFill>
                  <a:srgbClr val="313233"/>
                </a:solidFill>
                <a:effectLst/>
              </a:rPr>
              <a:t>/</a:t>
            </a:r>
          </a:p>
          <a:p>
            <a:pPr rtl="0" fontAlgn="base">
              <a:spcBef>
                <a:spcPts val="0"/>
              </a:spcBef>
              <a:spcAft>
                <a:spcPts val="0"/>
              </a:spcAft>
              <a:buFont typeface="Arial" panose="020B0604020202020204" pitchFamily="34" charset="0"/>
              <a:buChar char="•"/>
            </a:pPr>
            <a:r>
              <a:rPr lang="en-ZA" sz="1100" u="none" strike="noStrike" dirty="0">
                <a:solidFill>
                  <a:srgbClr val="313233"/>
                </a:solidFill>
                <a:effectLst/>
              </a:rPr>
              <a:t>Alternatively, they could use their phone cameras to scan the QR code here. </a:t>
            </a:r>
            <a:endParaRPr lang="en-ZA" sz="1100" u="none" strike="noStrike" dirty="0">
              <a:solidFill>
                <a:srgbClr val="313233"/>
              </a:solidFill>
              <a:effectLst/>
              <a:latin typeface="Noto Sans Symbols"/>
            </a:endParaRPr>
          </a:p>
          <a:p>
            <a:pPr rtl="0" fontAlgn="base">
              <a:spcBef>
                <a:spcPts val="0"/>
              </a:spcBef>
              <a:spcAft>
                <a:spcPts val="0"/>
              </a:spcAft>
              <a:buFont typeface="Arial" panose="020B0604020202020204" pitchFamily="34" charset="0"/>
              <a:buChar char="•"/>
            </a:pPr>
            <a:r>
              <a:rPr lang="en-ZA" sz="1100" u="none" strike="noStrike" dirty="0">
                <a:solidFill>
                  <a:srgbClr val="313233"/>
                </a:solidFill>
                <a:effectLst/>
              </a:rPr>
              <a:t>If they don’t feel comfortable using this yet, then suggest they take our other lessons: “Connecting to the internet” and “ Stay safe online”, if you don’t know the next dates for these or how to help them sign up then speak to the Academy team before your session.</a:t>
            </a:r>
            <a:endParaRPr lang="en-ZA" sz="1100" u="none" strike="noStrike" dirty="0">
              <a:solidFill>
                <a:srgbClr val="313233"/>
              </a:solidFill>
              <a:effectLst/>
              <a:latin typeface="Noto Sans Symbols"/>
            </a:endParaRPr>
          </a:p>
          <a:p>
            <a:pPr rtl="0" fontAlgn="base">
              <a:spcBef>
                <a:spcPts val="1200"/>
              </a:spcBef>
              <a:spcAft>
                <a:spcPts val="0"/>
              </a:spcAft>
              <a:buFont typeface="Arial" panose="020B0604020202020204" pitchFamily="34" charset="0"/>
              <a:buChar char="•"/>
            </a:pPr>
            <a:r>
              <a:rPr lang="en-ZA" sz="1100" u="none" strike="noStrike" dirty="0">
                <a:solidFill>
                  <a:srgbClr val="313233"/>
                </a:solidFill>
                <a:effectLst/>
              </a:rPr>
              <a:t>If part of a programme, share the date and topic of the next session</a:t>
            </a:r>
            <a:endParaRPr lang="en-ZA" sz="1100" u="none" strike="noStrike" dirty="0">
              <a:solidFill>
                <a:srgbClr val="313233"/>
              </a:solidFill>
              <a:effectLst/>
              <a:latin typeface="Noto Sans Symbols"/>
            </a:endParaRPr>
          </a:p>
          <a:p>
            <a:endParaRPr lang="en-US" dirty="0"/>
          </a:p>
        </p:txBody>
      </p:sp>
    </p:spTree>
    <p:extLst>
      <p:ext uri="{BB962C8B-B14F-4D97-AF65-F5344CB8AC3E}">
        <p14:creationId xmlns:p14="http://schemas.microsoft.com/office/powerpoint/2010/main" val="18008113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228600" indent="0">
              <a:lnSpc>
                <a:spcPct val="120000"/>
              </a:lnSpc>
              <a:buNone/>
            </a:pPr>
            <a:r>
              <a:rPr lang="en-GB" sz="1800" dirty="0">
                <a:solidFill>
                  <a:srgbClr val="313233"/>
                </a:solidFill>
                <a:effectLst/>
                <a:ea typeface="Arial" panose="020B0604020202020204" pitchFamily="34" charset="0"/>
                <a:cs typeface="Arial" panose="020B0604020202020204" pitchFamily="34" charset="0"/>
              </a:rPr>
              <a:t>TRAINER NOTES – </a:t>
            </a:r>
          </a:p>
          <a:p>
            <a:pPr marL="0" lvl="0" indent="0">
              <a:lnSpc>
                <a:spcPct val="120000"/>
              </a:lnSpc>
              <a:buFont typeface="Symbol" pitchFamily="2" charset="2"/>
              <a:buNone/>
            </a:pPr>
            <a:r>
              <a:rPr lang="en-GB" sz="1800" dirty="0">
                <a:solidFill>
                  <a:srgbClr val="313233"/>
                </a:solidFill>
                <a:effectLst/>
                <a:ea typeface="Arial" panose="020B0604020202020204" pitchFamily="34" charset="0"/>
                <a:cs typeface="Arial" panose="020B0604020202020204" pitchFamily="34" charset="0"/>
              </a:rPr>
              <a:t>If this lesson marks the start of a programme, welcome people to the programme</a:t>
            </a:r>
          </a:p>
          <a:p>
            <a:pPr marL="0" lvl="0" indent="0">
              <a:lnSpc>
                <a:spcPct val="120000"/>
              </a:lnSpc>
              <a:buFont typeface="Symbol" pitchFamily="2" charset="2"/>
              <a:buNone/>
            </a:pPr>
            <a:r>
              <a:rPr lang="en-GB" sz="1800" dirty="0">
                <a:solidFill>
                  <a:srgbClr val="313233"/>
                </a:solidFill>
                <a:effectLst/>
                <a:ea typeface="Arial" panose="020B0604020202020204" pitchFamily="34" charset="0"/>
                <a:cs typeface="Arial" panose="020B0604020202020204" pitchFamily="34" charset="0"/>
              </a:rPr>
              <a:t>If it is not, then welcome people to the lesson</a:t>
            </a:r>
          </a:p>
          <a:p>
            <a:pPr marL="228600" indent="0">
              <a:lnSpc>
                <a:spcPct val="120000"/>
              </a:lnSpc>
              <a:buNone/>
            </a:pPr>
            <a:r>
              <a:rPr lang="en-GB" sz="1800" dirty="0">
                <a:solidFill>
                  <a:srgbClr val="313233"/>
                </a:solidFill>
                <a:effectLst/>
                <a:ea typeface="Arial" panose="020B0604020202020204" pitchFamily="34" charset="0"/>
                <a:cs typeface="Arial" panose="020B0604020202020204" pitchFamily="34" charset="0"/>
              </a:rPr>
              <a:t> </a:t>
            </a:r>
          </a:p>
          <a:p>
            <a:pPr marL="342900" lvl="0" indent="-342900">
              <a:lnSpc>
                <a:spcPct val="120000"/>
              </a:lnSpc>
              <a:buFont typeface="Symbol" pitchFamily="2" charset="2"/>
              <a:buChar char=""/>
            </a:pPr>
            <a:r>
              <a:rPr lang="en-GB" sz="1800" i="1" dirty="0">
                <a:solidFill>
                  <a:srgbClr val="313233"/>
                </a:solidFill>
                <a:effectLst/>
                <a:ea typeface="Arial" panose="020B0604020202020204" pitchFamily="34" charset="0"/>
                <a:cs typeface="Arial" panose="020B0604020202020204" pitchFamily="34" charset="0"/>
              </a:rPr>
              <a:t>Welcome to today’s lesson on managing your bills at utilities online</a:t>
            </a:r>
          </a:p>
          <a:p>
            <a:pPr marL="342900" lvl="0" indent="-342900">
              <a:lnSpc>
                <a:spcPct val="120000"/>
              </a:lnSpc>
              <a:buFont typeface="Symbol" pitchFamily="2" charset="2"/>
              <a:buChar char=""/>
            </a:pPr>
            <a:r>
              <a:rPr lang="en-GB" sz="1800" i="1" dirty="0">
                <a:solidFill>
                  <a:srgbClr val="313233"/>
                </a:solidFill>
                <a:effectLst/>
                <a:ea typeface="Arial" panose="020B0604020202020204" pitchFamily="34" charset="0"/>
                <a:cs typeface="Arial" panose="020B0604020202020204" pitchFamily="34" charset="0"/>
              </a:rPr>
              <a:t>My name is _ and I’m here to help you today</a:t>
            </a:r>
          </a:p>
          <a:p>
            <a:pPr marL="342900" lvl="0" indent="-342900">
              <a:lnSpc>
                <a:spcPct val="120000"/>
              </a:lnSpc>
              <a:buFont typeface="Symbol" pitchFamily="2" charset="2"/>
              <a:buChar char=""/>
            </a:pPr>
            <a:r>
              <a:rPr lang="en-GB" sz="1800" i="1" dirty="0">
                <a:solidFill>
                  <a:srgbClr val="313233"/>
                </a:solidFill>
                <a:effectLst/>
                <a:ea typeface="Arial" panose="020B0604020202020204" pitchFamily="34" charset="0"/>
                <a:cs typeface="Arial" panose="020B0604020202020204" pitchFamily="34" charset="0"/>
              </a:rPr>
              <a:t>We're excited to be here with you to explore the benefits of managing your bills online and help you access and manage various utility accounts from the comfort of your home</a:t>
            </a:r>
          </a:p>
          <a:p>
            <a:pPr marL="342900" lvl="0" indent="-342900">
              <a:lnSpc>
                <a:spcPct val="120000"/>
              </a:lnSpc>
              <a:buFont typeface="Symbol" pitchFamily="2" charset="2"/>
              <a:buChar char=""/>
            </a:pPr>
            <a:r>
              <a:rPr lang="en-GB" sz="1800" i="1" dirty="0">
                <a:solidFill>
                  <a:srgbClr val="313233"/>
                </a:solidFill>
                <a:effectLst/>
                <a:ea typeface="Arial" panose="020B0604020202020204" pitchFamily="34" charset="0"/>
                <a:cs typeface="Arial" panose="020B0604020202020204" pitchFamily="34" charset="0"/>
              </a:rPr>
              <a:t>We want to make today’s learning experience practical, relatable, and, most importantly, helpful to you</a:t>
            </a:r>
          </a:p>
          <a:p>
            <a:pPr marL="342900" lvl="0" indent="-342900">
              <a:lnSpc>
                <a:spcPct val="120000"/>
              </a:lnSpc>
              <a:buFont typeface="Symbol" pitchFamily="2" charset="2"/>
              <a:buChar char=""/>
            </a:pPr>
            <a:r>
              <a:rPr lang="en-GB" sz="1800" i="1" dirty="0">
                <a:solidFill>
                  <a:srgbClr val="313233"/>
                </a:solidFill>
                <a:effectLst/>
                <a:ea typeface="Arial" panose="020B0604020202020204" pitchFamily="34" charset="0"/>
                <a:cs typeface="Arial" panose="020B0604020202020204" pitchFamily="34" charset="0"/>
              </a:rPr>
              <a:t>In the room (or virtually) we also have [Any Co-Presenter's Name] who is here to help you during this session</a:t>
            </a:r>
          </a:p>
          <a:p>
            <a:pPr marL="228600" indent="0">
              <a:lnSpc>
                <a:spcPct val="120000"/>
              </a:lnSpc>
              <a:buNone/>
            </a:pPr>
            <a:r>
              <a:rPr lang="en-GB" sz="1800" dirty="0">
                <a:solidFill>
                  <a:srgbClr val="313233"/>
                </a:solidFill>
                <a:effectLst/>
                <a:ea typeface="Arial" panose="020B0604020202020204" pitchFamily="34" charset="0"/>
                <a:cs typeface="Arial" panose="020B0604020202020204" pitchFamily="34" charset="0"/>
              </a:rPr>
              <a:t> </a:t>
            </a:r>
          </a:p>
          <a:p>
            <a:pPr marL="228600" indent="0">
              <a:lnSpc>
                <a:spcPct val="120000"/>
              </a:lnSpc>
              <a:buNone/>
            </a:pPr>
            <a:r>
              <a:rPr lang="en-GB" sz="1800" dirty="0">
                <a:solidFill>
                  <a:srgbClr val="313233"/>
                </a:solidFill>
                <a:effectLst/>
                <a:ea typeface="Arial" panose="020B0604020202020204" pitchFamily="34" charset="0"/>
                <a:cs typeface="Arial" panose="020B0604020202020204" pitchFamily="34" charset="0"/>
              </a:rPr>
              <a:t>TRAINER NOTE – For small groups / virtual sessions, learners could introduce themselves at this point</a:t>
            </a:r>
          </a:p>
          <a:p>
            <a:pPr marL="228600" indent="0">
              <a:lnSpc>
                <a:spcPct val="120000"/>
              </a:lnSpc>
              <a:buNone/>
            </a:pPr>
            <a:r>
              <a:rPr lang="en-GB" sz="1800" dirty="0">
                <a:solidFill>
                  <a:srgbClr val="313233"/>
                </a:solidFill>
                <a:effectLst/>
                <a:ea typeface="Arial" panose="020B0604020202020204" pitchFamily="34" charset="0"/>
                <a:cs typeface="Arial" panose="020B0604020202020204" pitchFamily="34" charset="0"/>
              </a:rPr>
              <a:t> </a:t>
            </a:r>
          </a:p>
          <a:p>
            <a:pPr marL="342900" lvl="0" indent="-342900">
              <a:lnSpc>
                <a:spcPct val="120000"/>
              </a:lnSpc>
              <a:buFont typeface="Symbol" pitchFamily="2" charset="2"/>
              <a:buChar char=""/>
            </a:pPr>
            <a:r>
              <a:rPr lang="en-GB" sz="1800" i="1" dirty="0">
                <a:solidFill>
                  <a:srgbClr val="313233"/>
                </a:solidFill>
                <a:effectLst/>
                <a:ea typeface="Arial" panose="020B0604020202020204" pitchFamily="34" charset="0"/>
                <a:cs typeface="Arial" panose="020B0604020202020204" pitchFamily="34" charset="0"/>
              </a:rPr>
              <a:t>This session will help you with the skills to access and manage a wide range of utilities and services from the convenience of your own devices – from council tax to phone bills, from insurance to entertainment bills, we've got you covered</a:t>
            </a:r>
          </a:p>
          <a:p>
            <a:pPr marL="342900" lvl="0" indent="-342900">
              <a:lnSpc>
                <a:spcPct val="120000"/>
              </a:lnSpc>
              <a:buFont typeface="Symbol" pitchFamily="2" charset="2"/>
              <a:buChar char=""/>
            </a:pPr>
            <a:r>
              <a:rPr lang="en-GB" sz="1800" i="1" dirty="0">
                <a:solidFill>
                  <a:srgbClr val="313233"/>
                </a:solidFill>
                <a:effectLst/>
                <a:ea typeface="Arial" panose="020B0604020202020204" pitchFamily="34" charset="0"/>
                <a:cs typeface="Arial" panose="020B0604020202020204" pitchFamily="34" charset="0"/>
              </a:rPr>
              <a:t>Whether you have your device with you today or not, we're here to help. If you do have it, we'll walk you through the steps. If not, don't worry; you can still learn the ropes for when you use it next</a:t>
            </a:r>
          </a:p>
          <a:p>
            <a:pPr marL="342900" lvl="0" indent="-342900">
              <a:lnSpc>
                <a:spcPct val="120000"/>
              </a:lnSpc>
              <a:spcAft>
                <a:spcPts val="1200"/>
              </a:spcAft>
              <a:buFont typeface="Symbol" pitchFamily="2" charset="2"/>
              <a:buChar char=""/>
            </a:pPr>
            <a:r>
              <a:rPr lang="en-GB" sz="1800" i="1" dirty="0">
                <a:solidFill>
                  <a:srgbClr val="313233"/>
                </a:solidFill>
                <a:effectLst/>
                <a:ea typeface="Arial" panose="020B0604020202020204" pitchFamily="34" charset="0"/>
                <a:cs typeface="Arial" panose="020B0604020202020204" pitchFamily="34" charset="0"/>
              </a:rPr>
              <a:t>As we go through today’s lesson, please do ask questions, and let us know if you need anything. If we can’t help today, we’ll make sure you get the help you need after the session</a:t>
            </a:r>
          </a:p>
          <a:p>
            <a:pPr marL="342900" lvl="0" indent="-342900">
              <a:lnSpc>
                <a:spcPct val="120000"/>
              </a:lnSpc>
              <a:spcAft>
                <a:spcPts val="1200"/>
              </a:spcAft>
              <a:buFont typeface="Symbol" pitchFamily="2" charset="2"/>
              <a:buChar char=""/>
            </a:pPr>
            <a:r>
              <a:rPr lang="en-GB" sz="1800" i="1" dirty="0">
                <a:solidFill>
                  <a:srgbClr val="313233"/>
                </a:solidFill>
                <a:effectLst/>
                <a:ea typeface="Arial" panose="020B0604020202020204" pitchFamily="34" charset="0"/>
                <a:cs typeface="Arial" panose="020B0604020202020204" pitchFamily="34" charset="0"/>
              </a:rPr>
              <a:t>Let us know if we’re going too quickly, too slowly, or if you need a break. We want you to get the most out of today, so I’ll be guided by you</a:t>
            </a:r>
            <a:r>
              <a:rPr lang="en-GB" i="1" dirty="0">
                <a:effectLst/>
              </a:rPr>
              <a:t> </a:t>
            </a:r>
            <a:endParaRPr lang="en-GB" i="1" dirty="0"/>
          </a:p>
        </p:txBody>
      </p:sp>
      <p:sp>
        <p:nvSpPr>
          <p:cNvPr id="4" name="Slide Number Placeholder 3"/>
          <p:cNvSpPr>
            <a:spLocks noGrp="1"/>
          </p:cNvSpPr>
          <p:nvPr>
            <p:ph type="sldNum" sz="quarter" idx="5"/>
          </p:nvPr>
        </p:nvSpPr>
        <p:spPr/>
        <p:txBody>
          <a:bodyPr/>
          <a:lstStyle/>
          <a:p>
            <a:fld id="{5EBEBF41-136C-406D-8E2D-B112DBFA8C1A}" type="slidenum">
              <a:rPr lang="en-GB" smtClean="0">
                <a:latin typeface="Source Sans Pro" panose="020B0503030403020204" pitchFamily="34" charset="0"/>
              </a:rPr>
              <a:t>3</a:t>
            </a:fld>
            <a:endParaRPr lang="en-GB">
              <a:latin typeface="Source Sans Pro" panose="020B0503030403020204" pitchFamily="34" charset="0"/>
            </a:endParaRPr>
          </a:p>
        </p:txBody>
      </p:sp>
    </p:spTree>
    <p:extLst>
      <p:ext uri="{BB962C8B-B14F-4D97-AF65-F5344CB8AC3E}">
        <p14:creationId xmlns:p14="http://schemas.microsoft.com/office/powerpoint/2010/main" val="32941300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342900" lvl="0" indent="-342900" algn="just">
              <a:lnSpc>
                <a:spcPct val="115000"/>
              </a:lnSpc>
              <a:buFont typeface="Symbol" pitchFamily="2" charset="2"/>
              <a:buChar char=""/>
            </a:pPr>
            <a:r>
              <a:rPr lang="en-GB" sz="1800" i="1" dirty="0">
                <a:solidFill>
                  <a:srgbClr val="313233"/>
                </a:solidFill>
                <a:effectLst/>
                <a:ea typeface="Arial" panose="020B0604020202020204" pitchFamily="34" charset="0"/>
                <a:cs typeface="Arial" panose="020B0604020202020204" pitchFamily="34" charset="0"/>
              </a:rPr>
              <a:t>Before we begin, here’s a </a:t>
            </a:r>
            <a:r>
              <a:rPr lang="en-GB" sz="1800" i="1" dirty="0" err="1">
                <a:solidFill>
                  <a:srgbClr val="313233"/>
                </a:solidFill>
                <a:effectLst/>
                <a:ea typeface="Arial" panose="020B0604020202020204" pitchFamily="34" charset="0"/>
                <a:cs typeface="Arial" panose="020B0604020202020204" pitchFamily="34" charset="0"/>
              </a:rPr>
              <a:t>a</a:t>
            </a:r>
            <a:r>
              <a:rPr lang="en-GB" sz="1800" i="1" dirty="0">
                <a:solidFill>
                  <a:srgbClr val="313233"/>
                </a:solidFill>
                <a:effectLst/>
                <a:ea typeface="Arial" panose="020B0604020202020204" pitchFamily="34" charset="0"/>
                <a:cs typeface="Arial" panose="020B0604020202020204" pitchFamily="34" charset="0"/>
              </a:rPr>
              <a:t> few tips on how to get the most from this session</a:t>
            </a:r>
          </a:p>
          <a:p>
            <a:pPr marL="342900" lvl="0" indent="-342900" algn="just">
              <a:lnSpc>
                <a:spcPct val="115000"/>
              </a:lnSpc>
              <a:buFont typeface="Symbol" pitchFamily="2" charset="2"/>
              <a:buChar char=""/>
            </a:pPr>
            <a:r>
              <a:rPr lang="en-GB" sz="1800" i="1" dirty="0">
                <a:solidFill>
                  <a:srgbClr val="313233"/>
                </a:solidFill>
                <a:effectLst/>
                <a:ea typeface="Arial" panose="020B0604020202020204" pitchFamily="34" charset="0"/>
                <a:cs typeface="Arial" panose="020B0604020202020204" pitchFamily="34" charset="0"/>
              </a:rPr>
              <a:t>If we mention any resources during the session, we’ll share these with you at the end</a:t>
            </a:r>
          </a:p>
          <a:p>
            <a:pPr marL="342900" lvl="0" indent="-342900" algn="just">
              <a:lnSpc>
                <a:spcPct val="115000"/>
              </a:lnSpc>
              <a:buFont typeface="Symbol" pitchFamily="2" charset="2"/>
              <a:buChar char=""/>
            </a:pPr>
            <a:r>
              <a:rPr lang="en-GB" sz="1800" i="1" dirty="0">
                <a:solidFill>
                  <a:srgbClr val="313233"/>
                </a:solidFill>
                <a:effectLst/>
                <a:ea typeface="Arial" panose="020B0604020202020204" pitchFamily="34" charset="0"/>
                <a:cs typeface="Arial" panose="020B0604020202020204" pitchFamily="34" charset="0"/>
              </a:rPr>
              <a:t>We want this lesson to be as interactive as possible, so we’ll be asking questions as we go along – and we want you to ask lots of questions, too!</a:t>
            </a:r>
          </a:p>
          <a:p>
            <a:pPr marL="342900" lvl="0" indent="-342900" algn="just">
              <a:lnSpc>
                <a:spcPct val="115000"/>
              </a:lnSpc>
              <a:buFont typeface="Symbol" pitchFamily="2" charset="2"/>
              <a:buChar char=""/>
            </a:pPr>
            <a:r>
              <a:rPr lang="en-GB" sz="1800" i="1" dirty="0">
                <a:solidFill>
                  <a:srgbClr val="313233"/>
                </a:solidFill>
                <a:effectLst/>
                <a:ea typeface="Arial" panose="020B0604020202020204" pitchFamily="34" charset="0"/>
                <a:cs typeface="Arial" panose="020B0604020202020204" pitchFamily="34" charset="0"/>
              </a:rPr>
              <a:t>Sometimes we’ll have a short discussion about what we’re looking at, or we might move on. It will depend on how we’re doing for time</a:t>
            </a:r>
          </a:p>
          <a:p>
            <a:pPr marL="342900" lvl="0" indent="-342900" algn="just">
              <a:lnSpc>
                <a:spcPct val="115000"/>
              </a:lnSpc>
              <a:buFont typeface="Symbol" pitchFamily="2" charset="2"/>
              <a:buChar char=""/>
            </a:pPr>
            <a:r>
              <a:rPr lang="en-GB" sz="1800" i="1" dirty="0">
                <a:solidFill>
                  <a:srgbClr val="313233"/>
                </a:solidFill>
                <a:effectLst/>
                <a:ea typeface="Arial" panose="020B0604020202020204" pitchFamily="34" charset="0"/>
                <a:cs typeface="Arial" panose="020B0604020202020204" pitchFamily="34" charset="0"/>
              </a:rPr>
              <a:t>Remember, it's all about learning together, so ask away and don’t worry about how your question sounds, or getting the right answer – Spoiler alert: sometimes there’s no single right answer. It's your thoughts that matter most. And we're here to make your experience as easy and enjoyable as possible</a:t>
            </a:r>
          </a:p>
          <a:p>
            <a:pPr algn="just" rtl="0" fontAlgn="base"/>
            <a:endParaRPr lang="en-GB" sz="2800" u="none" strike="noStrike" dirty="0">
              <a:solidFill>
                <a:srgbClr val="313233"/>
              </a:solidFill>
              <a:effectLst/>
            </a:endParaRPr>
          </a:p>
          <a:p>
            <a:pPr marL="158750" indent="0" algn="just" rtl="0" fontAlgn="base">
              <a:buNone/>
            </a:pPr>
            <a:r>
              <a:rPr lang="en-GB" sz="2800" u="none" strike="noStrike" dirty="0">
                <a:solidFill>
                  <a:srgbClr val="313233"/>
                </a:solidFill>
                <a:effectLst/>
              </a:rPr>
              <a:t>NOTE FOR VIRTUAL DELIVERY – Encourage people to comment and ask questions in the chat or experiment and try using the emojis. (Describe what an emoji is if needed)</a:t>
            </a:r>
            <a:r>
              <a:rPr lang="en-US" sz="2800" dirty="0">
                <a:solidFill>
                  <a:srgbClr val="000000"/>
                </a:solidFill>
                <a:effectLst/>
              </a:rPr>
              <a:t>​</a:t>
            </a:r>
            <a:r>
              <a:rPr lang="en-GB" sz="2800" u="none" strike="noStrike" dirty="0">
                <a:solidFill>
                  <a:srgbClr val="313233"/>
                </a:solidFill>
                <a:effectLst/>
              </a:rPr>
              <a:t> </a:t>
            </a:r>
            <a:r>
              <a:rPr lang="en-US" sz="2800" dirty="0">
                <a:solidFill>
                  <a:srgbClr val="000000"/>
                </a:solidFill>
                <a:effectLst/>
              </a:rPr>
              <a:t>​</a:t>
            </a:r>
          </a:p>
          <a:p>
            <a:pPr marL="158750" indent="0" algn="just" rtl="0" fontAlgn="base">
              <a:buNone/>
            </a:pPr>
            <a:endParaRPr lang="en-US" sz="2800" dirty="0">
              <a:solidFill>
                <a:srgbClr val="444444"/>
              </a:solidFill>
              <a:effectLst/>
            </a:endParaRPr>
          </a:p>
          <a:p>
            <a:pPr marL="285750" indent="-285750" algn="l" rtl="0" fontAlgn="base">
              <a:buFont typeface="Arial" panose="020B0604020202020204" pitchFamily="34" charset="0"/>
              <a:buChar char="•"/>
            </a:pPr>
            <a:r>
              <a:rPr lang="en-GB" sz="1800" i="1" u="none" strike="noStrike" dirty="0">
                <a:solidFill>
                  <a:srgbClr val="313233"/>
                </a:solidFill>
                <a:effectLst/>
              </a:rPr>
              <a:t>To comment in the chat, find the chat box. It’s usually on the side or at the bottom of your screen. Click (or tap) in the chat box, enter your comment, and hit 'Enter' or 'Send.' Your message will then appear in the chat for everyone to see. It's a great way to ask us questions or share your thoughts during our session. So, feel free to chat away!</a:t>
            </a:r>
            <a:r>
              <a:rPr lang="en-GB" sz="1800" i="1" dirty="0">
                <a:solidFill>
                  <a:srgbClr val="000000"/>
                </a:solidFill>
                <a:effectLst/>
              </a:rPr>
              <a:t>​</a:t>
            </a:r>
            <a:endParaRPr lang="en-GB" sz="1800" i="1" dirty="0">
              <a:solidFill>
                <a:srgbClr val="444444"/>
              </a:solidFill>
              <a:effectLst/>
            </a:endParaRPr>
          </a:p>
          <a:p>
            <a:pPr marL="285750" indent="-285750" algn="l" rtl="0" fontAlgn="base">
              <a:buFont typeface="Arial" panose="020B0604020202020204" pitchFamily="34" charset="0"/>
              <a:buChar char="•"/>
            </a:pPr>
            <a:r>
              <a:rPr lang="en-GB" sz="1800" i="1" u="none" strike="noStrike" dirty="0">
                <a:solidFill>
                  <a:srgbClr val="313233"/>
                </a:solidFill>
                <a:effectLst/>
              </a:rPr>
              <a:t>We’d like to make today as interactive as possible to make your experience more interesting</a:t>
            </a:r>
            <a:r>
              <a:rPr lang="en-GB" sz="1800" i="1" dirty="0">
                <a:solidFill>
                  <a:srgbClr val="000000"/>
                </a:solidFill>
                <a:effectLst/>
              </a:rPr>
              <a:t>​</a:t>
            </a:r>
            <a:endParaRPr lang="en-GB" sz="1800" i="1" dirty="0">
              <a:solidFill>
                <a:srgbClr val="444444"/>
              </a:solidFill>
              <a:effectLst/>
            </a:endParaRPr>
          </a:p>
          <a:p>
            <a:pPr marL="285750" marR="0" lvl="0" indent="-2857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1800" i="1" dirty="0">
                <a:solidFill>
                  <a:srgbClr val="313233"/>
                </a:solidFill>
                <a:effectLst/>
                <a:ea typeface="Arial" panose="020B0604020202020204" pitchFamily="34" charset="0"/>
                <a:cs typeface="Arial" panose="020B0604020202020204" pitchFamily="34" charset="0"/>
              </a:rPr>
              <a:t>When we pose a question, feel free to type in the chat box or use the reaction emojis.  Much of what we’ll be asking today will be ideas or opinions, so don’t worry about getting it right or wrong – just go with your gut feeling!</a:t>
            </a:r>
          </a:p>
        </p:txBody>
      </p:sp>
      <p:sp>
        <p:nvSpPr>
          <p:cNvPr id="4" name="Slide Number Placeholder 3"/>
          <p:cNvSpPr>
            <a:spLocks noGrp="1"/>
          </p:cNvSpPr>
          <p:nvPr>
            <p:ph type="sldNum" sz="quarter" idx="5"/>
          </p:nvPr>
        </p:nvSpPr>
        <p:spPr/>
        <p:txBody>
          <a:bodyPr/>
          <a:lstStyle/>
          <a:p>
            <a:fld id="{5EBEBF41-136C-406D-8E2D-B112DBFA8C1A}" type="slidenum">
              <a:rPr lang="en-GB" smtClean="0">
                <a:latin typeface="Source Sans Pro" panose="020B0503030403020204" pitchFamily="34" charset="0"/>
              </a:rPr>
              <a:t>4</a:t>
            </a:fld>
            <a:endParaRPr lang="en-GB" dirty="0">
              <a:latin typeface="Source Sans Pro" panose="020B0503030403020204" pitchFamily="34" charset="0"/>
            </a:endParaRPr>
          </a:p>
        </p:txBody>
      </p:sp>
    </p:spTree>
    <p:extLst>
      <p:ext uri="{BB962C8B-B14F-4D97-AF65-F5344CB8AC3E}">
        <p14:creationId xmlns:p14="http://schemas.microsoft.com/office/powerpoint/2010/main" val="1566094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342900" lvl="0" indent="-342900">
              <a:lnSpc>
                <a:spcPct val="120000"/>
              </a:lnSpc>
              <a:buFont typeface="Symbol" pitchFamily="2" charset="2"/>
              <a:buChar char=""/>
              <a:tabLst>
                <a:tab pos="457200" algn="l"/>
              </a:tabLst>
            </a:pPr>
            <a:r>
              <a:rPr lang="en-GB" sz="1200" i="1" dirty="0">
                <a:solidFill>
                  <a:srgbClr val="313233"/>
                </a:solidFill>
                <a:effectLst/>
                <a:ea typeface="Arial" panose="020B0604020202020204" pitchFamily="34" charset="0"/>
                <a:cs typeface="Arial" panose="020B0604020202020204" pitchFamily="34" charset="0"/>
              </a:rPr>
              <a:t>Today we want to help you:</a:t>
            </a:r>
            <a:endParaRPr lang="en-GB" sz="1400" i="1" dirty="0">
              <a:solidFill>
                <a:srgbClr val="313233"/>
              </a:solidFill>
              <a:effectLst/>
              <a:ea typeface="Arial" panose="020B0604020202020204" pitchFamily="34" charset="0"/>
              <a:cs typeface="Arial" panose="020B0604020202020204" pitchFamily="34" charset="0"/>
            </a:endParaRPr>
          </a:p>
          <a:p>
            <a:pPr marL="742950" lvl="1" indent="-285750">
              <a:lnSpc>
                <a:spcPct val="120000"/>
              </a:lnSpc>
              <a:buFont typeface="Courier New" panose="02070309020205020404" pitchFamily="49" charset="0"/>
              <a:buChar char="o"/>
            </a:pPr>
            <a:r>
              <a:rPr lang="en-GB" sz="1200" i="1" dirty="0">
                <a:solidFill>
                  <a:srgbClr val="313233"/>
                </a:solidFill>
                <a:effectLst/>
                <a:latin typeface="Source Sans Pro" panose="020B0503030403020204" pitchFamily="34" charset="0"/>
                <a:ea typeface="Arial" panose="020B0604020202020204" pitchFamily="34" charset="0"/>
                <a:cs typeface="Arial" panose="020B0604020202020204" pitchFamily="34" charset="0"/>
              </a:rPr>
              <a:t>View and manage your bills online, and understand how this can save money and provide convenient options</a:t>
            </a:r>
            <a:endParaRPr lang="en-GB" sz="1400" i="1" dirty="0">
              <a:solidFill>
                <a:srgbClr val="313233"/>
              </a:solidFill>
              <a:effectLst/>
              <a:latin typeface="Source Sans Pro" panose="020B0503030403020204" pitchFamily="34" charset="0"/>
              <a:ea typeface="Arial" panose="020B0604020202020204" pitchFamily="34" charset="0"/>
              <a:cs typeface="Arial" panose="020B0604020202020204" pitchFamily="34" charset="0"/>
            </a:endParaRPr>
          </a:p>
          <a:p>
            <a:pPr marL="742950" lvl="1" indent="-285750">
              <a:lnSpc>
                <a:spcPct val="120000"/>
              </a:lnSpc>
              <a:buFont typeface="Courier New" panose="02070309020205020404" pitchFamily="49" charset="0"/>
              <a:buChar char="o"/>
            </a:pPr>
            <a:r>
              <a:rPr lang="en-GB" sz="1800" i="1" dirty="0">
                <a:solidFill>
                  <a:srgbClr val="313233"/>
                </a:solidFill>
                <a:effectLst/>
                <a:latin typeface="Source Sans Pro" panose="020B0503030403020204" pitchFamily="34" charset="0"/>
                <a:ea typeface="Arial" panose="020B0604020202020204" pitchFamily="34" charset="0"/>
                <a:cs typeface="Arial" panose="020B0604020202020204" pitchFamily="34" charset="0"/>
              </a:rPr>
              <a:t>Access and manage utility accounts like </a:t>
            </a:r>
            <a:r>
              <a:rPr lang="en-GB" sz="1200" i="1" dirty="0">
                <a:solidFill>
                  <a:srgbClr val="313233"/>
                </a:solidFill>
                <a:effectLst/>
                <a:latin typeface="Source Sans Pro" panose="020B0503030403020204" pitchFamily="34" charset="0"/>
                <a:ea typeface="Arial" panose="020B0604020202020204" pitchFamily="34" charset="0"/>
                <a:cs typeface="Arial" panose="020B0604020202020204" pitchFamily="34" charset="0"/>
              </a:rPr>
              <a:t>council tax, phone bills, internet/broadband, gas and electricity, water, insurance, entertainment bills, rent, and credit agreements online</a:t>
            </a:r>
            <a:endParaRPr lang="en-GB" sz="1400" i="1" dirty="0">
              <a:solidFill>
                <a:srgbClr val="313233"/>
              </a:solidFill>
              <a:effectLst/>
              <a:latin typeface="Source Sans Pro" panose="020B0503030403020204" pitchFamily="34" charset="0"/>
              <a:ea typeface="Arial" panose="020B0604020202020204" pitchFamily="34" charset="0"/>
              <a:cs typeface="Arial" panose="020B0604020202020204" pitchFamily="34" charset="0"/>
            </a:endParaRPr>
          </a:p>
          <a:p>
            <a:pPr marL="742950" lvl="1" indent="-285750">
              <a:lnSpc>
                <a:spcPct val="120000"/>
              </a:lnSpc>
              <a:buFont typeface="Courier New" panose="02070309020205020404" pitchFamily="49" charset="0"/>
              <a:buChar char="o"/>
            </a:pPr>
            <a:r>
              <a:rPr lang="en-GB" sz="1200" i="1" dirty="0">
                <a:solidFill>
                  <a:srgbClr val="313233"/>
                </a:solidFill>
                <a:effectLst/>
                <a:latin typeface="Source Sans Pro" panose="020B0503030403020204" pitchFamily="34" charset="0"/>
                <a:ea typeface="Arial" panose="020B0604020202020204" pitchFamily="34" charset="0"/>
                <a:cs typeface="Arial" panose="020B0604020202020204" pitchFamily="34" charset="0"/>
              </a:rPr>
              <a:t>Use comparison sites to save money and find the right provider for you</a:t>
            </a:r>
            <a:endParaRPr lang="en-GB" sz="1400" i="1" dirty="0">
              <a:solidFill>
                <a:srgbClr val="313233"/>
              </a:solidFill>
              <a:effectLst/>
              <a:latin typeface="Source Sans Pro" panose="020B0503030403020204" pitchFamily="34" charset="0"/>
              <a:ea typeface="Arial" panose="020B0604020202020204" pitchFamily="34" charset="0"/>
              <a:cs typeface="Arial" panose="020B0604020202020204" pitchFamily="34" charset="0"/>
            </a:endParaRPr>
          </a:p>
          <a:p>
            <a:pPr marL="342900" lvl="0" indent="-342900">
              <a:lnSpc>
                <a:spcPct val="120000"/>
              </a:lnSpc>
              <a:buFont typeface="Symbol" pitchFamily="2" charset="2"/>
              <a:buChar char=""/>
              <a:tabLst>
                <a:tab pos="457200" algn="l"/>
              </a:tabLst>
            </a:pPr>
            <a:r>
              <a:rPr lang="en-GB" sz="1200" i="1" dirty="0">
                <a:solidFill>
                  <a:srgbClr val="313233"/>
                </a:solidFill>
                <a:effectLst/>
                <a:ea typeface="Arial" panose="020B0604020202020204" pitchFamily="34" charset="0"/>
                <a:cs typeface="Arial" panose="020B0604020202020204" pitchFamily="34" charset="0"/>
              </a:rPr>
              <a:t>Now, every device is slightly different, so today we’ll share general steps, tips and what to look for</a:t>
            </a:r>
            <a:endParaRPr lang="en-GB" sz="1400" i="1" dirty="0">
              <a:solidFill>
                <a:srgbClr val="313233"/>
              </a:solidFill>
              <a:effectLst/>
              <a:ea typeface="Arial" panose="020B0604020202020204" pitchFamily="34" charset="0"/>
              <a:cs typeface="Arial" panose="020B0604020202020204" pitchFamily="34" charset="0"/>
            </a:endParaRPr>
          </a:p>
          <a:p>
            <a:pPr marL="342900" lvl="0" indent="-342900">
              <a:lnSpc>
                <a:spcPct val="120000"/>
              </a:lnSpc>
              <a:spcAft>
                <a:spcPts val="1200"/>
              </a:spcAft>
              <a:buFont typeface="Symbol" pitchFamily="2" charset="2"/>
              <a:buChar char=""/>
              <a:tabLst>
                <a:tab pos="457200" algn="l"/>
              </a:tabLst>
            </a:pPr>
            <a:r>
              <a:rPr lang="en-GB" sz="1200" i="1" dirty="0">
                <a:solidFill>
                  <a:srgbClr val="313233"/>
                </a:solidFill>
                <a:effectLst/>
                <a:ea typeface="Arial" panose="020B0604020202020204" pitchFamily="34" charset="0"/>
                <a:cs typeface="Arial" panose="020B0604020202020204" pitchFamily="34" charset="0"/>
              </a:rPr>
              <a:t>If you want more help doing any of the steps on your device as we go through, just let us know and we’ll give you a hand</a:t>
            </a:r>
            <a:endParaRPr lang="en-GB" sz="1400" i="1" dirty="0">
              <a:solidFill>
                <a:srgbClr val="313233"/>
              </a:solidFill>
              <a:effectLst/>
              <a:ea typeface="Arial" panose="020B0604020202020204" pitchFamily="34" charset="0"/>
              <a:cs typeface="Arial" panose="020B0604020202020204" pitchFamily="34" charset="0"/>
            </a:endParaRPr>
          </a:p>
          <a:p>
            <a:pPr marL="342900" lvl="0" indent="-342900">
              <a:lnSpc>
                <a:spcPct val="120000"/>
              </a:lnSpc>
              <a:spcAft>
                <a:spcPts val="1200"/>
              </a:spcAft>
              <a:buFont typeface="Symbol" pitchFamily="2" charset="2"/>
              <a:buChar char=""/>
              <a:tabLst>
                <a:tab pos="457200" algn="l"/>
              </a:tabLst>
            </a:pPr>
            <a:r>
              <a:rPr lang="en-GB" sz="1200" i="1" dirty="0">
                <a:solidFill>
                  <a:srgbClr val="313233"/>
                </a:solidFill>
                <a:effectLst/>
                <a:ea typeface="Arial" panose="020B0604020202020204" pitchFamily="34" charset="0"/>
                <a:cs typeface="Arial" panose="020B0604020202020204" pitchFamily="34" charset="0"/>
              </a:rPr>
              <a:t>If you need more help with your type of device, we’ll share some useful resources at the end of the session</a:t>
            </a:r>
            <a:r>
              <a:rPr lang="en-GB" i="1" dirty="0">
                <a:effectLst/>
              </a:rPr>
              <a:t> </a:t>
            </a:r>
          </a:p>
          <a:p>
            <a:pPr marL="342900" lvl="0" indent="-342900">
              <a:lnSpc>
                <a:spcPct val="120000"/>
              </a:lnSpc>
              <a:spcAft>
                <a:spcPts val="1200"/>
              </a:spcAft>
              <a:buFont typeface="Symbol" pitchFamily="2" charset="2"/>
              <a:buChar char=""/>
              <a:tabLst>
                <a:tab pos="457200" algn="l"/>
              </a:tabLst>
            </a:pPr>
            <a:endParaRPr lang="en-GB" dirty="0">
              <a:effectLst/>
            </a:endParaRPr>
          </a:p>
          <a:p>
            <a:pPr marL="0" lvl="0" indent="0">
              <a:lnSpc>
                <a:spcPct val="120000"/>
              </a:lnSpc>
              <a:spcAft>
                <a:spcPts val="1200"/>
              </a:spcAft>
              <a:buFont typeface="Symbol" pitchFamily="2" charset="2"/>
              <a:buNone/>
              <a:tabLst>
                <a:tab pos="457200" algn="l"/>
              </a:tabLst>
            </a:pPr>
            <a:r>
              <a:rPr lang="en-GB" sz="1200" dirty="0">
                <a:solidFill>
                  <a:srgbClr val="313233"/>
                </a:solidFill>
                <a:effectLst/>
                <a:ea typeface="Arial" panose="020B0604020202020204" pitchFamily="34" charset="0"/>
                <a:cs typeface="Arial" panose="020B0604020202020204" pitchFamily="34" charset="0"/>
              </a:rPr>
              <a:t>TRAINER NOTE – Read out the disclaimer on the slide at this point</a:t>
            </a:r>
            <a:endParaRPr lang="en-GB" dirty="0"/>
          </a:p>
        </p:txBody>
      </p:sp>
      <p:sp>
        <p:nvSpPr>
          <p:cNvPr id="4" name="Slide Number Placeholder 3"/>
          <p:cNvSpPr>
            <a:spLocks noGrp="1"/>
          </p:cNvSpPr>
          <p:nvPr>
            <p:ph type="sldNum" sz="quarter" idx="5"/>
          </p:nvPr>
        </p:nvSpPr>
        <p:spPr/>
        <p:txBody>
          <a:bodyPr/>
          <a:lstStyle/>
          <a:p>
            <a:fld id="{5EBEBF41-136C-406D-8E2D-B112DBFA8C1A}" type="slidenum">
              <a:rPr lang="en-GB" smtClean="0">
                <a:latin typeface="Source Sans Pro" panose="020B0503030403020204" pitchFamily="34" charset="0"/>
              </a:rPr>
              <a:t>5</a:t>
            </a:fld>
            <a:endParaRPr lang="en-GB">
              <a:latin typeface="Source Sans Pro" panose="020B0503030403020204" pitchFamily="34" charset="0"/>
            </a:endParaRPr>
          </a:p>
        </p:txBody>
      </p:sp>
    </p:spTree>
    <p:extLst>
      <p:ext uri="{BB962C8B-B14F-4D97-AF65-F5344CB8AC3E}">
        <p14:creationId xmlns:p14="http://schemas.microsoft.com/office/powerpoint/2010/main" val="32121665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342900" lvl="0" indent="-342900">
              <a:lnSpc>
                <a:spcPct val="120000"/>
              </a:lnSpc>
              <a:buFont typeface="Symbol" pitchFamily="2" charset="2"/>
              <a:buChar char=""/>
            </a:pPr>
            <a:r>
              <a:rPr lang="en-GB" sz="1800" i="1" dirty="0">
                <a:solidFill>
                  <a:srgbClr val="313233"/>
                </a:solidFill>
                <a:effectLst/>
                <a:ea typeface="Arial" panose="020B0604020202020204" pitchFamily="34" charset="0"/>
                <a:cs typeface="Arial" panose="020B0604020202020204" pitchFamily="34" charset="0"/>
              </a:rPr>
              <a:t>Let's have a chat. Can anyone name a utility (or service) that can be managed online?</a:t>
            </a:r>
          </a:p>
          <a:p>
            <a:pPr marL="342900" lvl="0" indent="-342900">
              <a:lnSpc>
                <a:spcPct val="120000"/>
              </a:lnSpc>
              <a:buFont typeface="Symbol" pitchFamily="2" charset="2"/>
              <a:buChar char=""/>
            </a:pPr>
            <a:r>
              <a:rPr lang="en-GB" sz="1800" i="1" dirty="0">
                <a:solidFill>
                  <a:srgbClr val="313233"/>
                </a:solidFill>
                <a:effectLst/>
                <a:ea typeface="Arial" panose="020B0604020202020204" pitchFamily="34" charset="0"/>
                <a:cs typeface="Arial" panose="020B0604020202020204" pitchFamily="34" charset="0"/>
              </a:rPr>
              <a:t>Share your ideas and experiences</a:t>
            </a:r>
          </a:p>
          <a:p>
            <a:pPr marL="228600" indent="0">
              <a:lnSpc>
                <a:spcPct val="120000"/>
              </a:lnSpc>
              <a:spcAft>
                <a:spcPts val="1200"/>
              </a:spcAft>
              <a:buNone/>
            </a:pPr>
            <a:r>
              <a:rPr lang="en-GB" sz="1800" dirty="0">
                <a:solidFill>
                  <a:srgbClr val="313233"/>
                </a:solidFill>
                <a:effectLst/>
                <a:ea typeface="Arial" panose="020B0604020202020204" pitchFamily="34" charset="0"/>
                <a:cs typeface="Arial" panose="020B0604020202020204" pitchFamily="34" charset="0"/>
              </a:rPr>
              <a:t> </a:t>
            </a:r>
          </a:p>
          <a:p>
            <a:pPr marL="158750" indent="0">
              <a:buNone/>
            </a:pPr>
            <a:r>
              <a:rPr lang="en-GB" sz="1800" dirty="0">
                <a:solidFill>
                  <a:srgbClr val="313233"/>
                </a:solidFill>
                <a:effectLst/>
                <a:ea typeface="Arial" panose="020B0604020202020204" pitchFamily="34" charset="0"/>
                <a:cs typeface="Arial" panose="020B0604020202020204" pitchFamily="34" charset="0"/>
              </a:rPr>
              <a:t>TRAINER NOTE – Run a short discussion/chat-based activity. Allow participants to share their thoughts. Encourage participation and acknowledge responses positively.</a:t>
            </a:r>
            <a:r>
              <a:rPr lang="en-GB" dirty="0">
                <a:effectLst/>
              </a:rPr>
              <a:t> </a:t>
            </a:r>
            <a:endParaRPr lang="en-GB" dirty="0"/>
          </a:p>
        </p:txBody>
      </p:sp>
      <p:sp>
        <p:nvSpPr>
          <p:cNvPr id="4" name="Slide Number Placeholder 3"/>
          <p:cNvSpPr>
            <a:spLocks noGrp="1"/>
          </p:cNvSpPr>
          <p:nvPr>
            <p:ph type="sldNum" sz="quarter" idx="5"/>
          </p:nvPr>
        </p:nvSpPr>
        <p:spPr/>
        <p:txBody>
          <a:bodyPr/>
          <a:lstStyle/>
          <a:p>
            <a:fld id="{5EBEBF41-136C-406D-8E2D-B112DBFA8C1A}" type="slidenum">
              <a:rPr lang="en-GB" smtClean="0">
                <a:latin typeface="Source Sans Pro" panose="020B0503030403020204" pitchFamily="34" charset="0"/>
              </a:rPr>
              <a:t>6</a:t>
            </a:fld>
            <a:endParaRPr lang="en-GB">
              <a:latin typeface="Source Sans Pro" panose="020B0503030403020204" pitchFamily="34" charset="0"/>
            </a:endParaRPr>
          </a:p>
        </p:txBody>
      </p:sp>
    </p:spTree>
    <p:extLst>
      <p:ext uri="{BB962C8B-B14F-4D97-AF65-F5344CB8AC3E}">
        <p14:creationId xmlns:p14="http://schemas.microsoft.com/office/powerpoint/2010/main" val="9248225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342900" lvl="0" indent="-342900">
              <a:lnSpc>
                <a:spcPct val="120000"/>
              </a:lnSpc>
              <a:buFont typeface="Symbol" pitchFamily="2" charset="2"/>
              <a:buChar char=""/>
            </a:pPr>
            <a:r>
              <a:rPr lang="en-GB" sz="1200" i="1" dirty="0">
                <a:solidFill>
                  <a:srgbClr val="313233"/>
                </a:solidFill>
                <a:effectLst/>
                <a:ea typeface="Arial" panose="020B0604020202020204" pitchFamily="34" charset="0"/>
                <a:cs typeface="Arial" panose="020B0604020202020204" pitchFamily="34" charset="0"/>
              </a:rPr>
              <a:t>Let's explore some examples of utilities and services you can access online. Keep in mind you can manage a wide range of utilities and services online. Here are some examples: </a:t>
            </a:r>
            <a:endParaRPr lang="en-GB" sz="1400" i="1" dirty="0">
              <a:solidFill>
                <a:srgbClr val="313233"/>
              </a:solidFill>
              <a:effectLst/>
              <a:ea typeface="Arial" panose="020B0604020202020204" pitchFamily="34" charset="0"/>
              <a:cs typeface="Arial" panose="020B0604020202020204" pitchFamily="34" charset="0"/>
            </a:endParaRPr>
          </a:p>
          <a:p>
            <a:pPr marL="742950" lvl="1" indent="-285750">
              <a:lnSpc>
                <a:spcPct val="120000"/>
              </a:lnSpc>
              <a:buFont typeface="Courier New" panose="02070309020205020404" pitchFamily="49" charset="0"/>
              <a:buChar char="o"/>
            </a:pPr>
            <a:r>
              <a:rPr lang="en-GB" sz="1200" i="1" dirty="0">
                <a:solidFill>
                  <a:srgbClr val="313233"/>
                </a:solidFill>
                <a:effectLst/>
                <a:latin typeface="Source Sans Pro" panose="020B0503030403020204" pitchFamily="34" charset="0"/>
                <a:ea typeface="Arial" panose="020B0604020202020204" pitchFamily="34" charset="0"/>
                <a:cs typeface="Arial" panose="020B0604020202020204" pitchFamily="34" charset="0"/>
              </a:rPr>
              <a:t>Access your phone bill statements, check usage, and pay your bills online through your mobile provider's website or app</a:t>
            </a:r>
            <a:endParaRPr lang="en-GB" sz="1400" i="1" dirty="0">
              <a:solidFill>
                <a:srgbClr val="313233"/>
              </a:solidFill>
              <a:effectLst/>
              <a:latin typeface="Source Sans Pro" panose="020B0503030403020204" pitchFamily="34" charset="0"/>
              <a:ea typeface="Arial" panose="020B0604020202020204" pitchFamily="34" charset="0"/>
              <a:cs typeface="Arial" panose="020B0604020202020204" pitchFamily="34" charset="0"/>
            </a:endParaRPr>
          </a:p>
          <a:p>
            <a:pPr marL="742950" lvl="1" indent="-285750">
              <a:lnSpc>
                <a:spcPct val="120000"/>
              </a:lnSpc>
              <a:buFont typeface="Courier New" panose="02070309020205020404" pitchFamily="49" charset="0"/>
              <a:buChar char="o"/>
            </a:pPr>
            <a:r>
              <a:rPr lang="en-GB" sz="1200" i="1" dirty="0">
                <a:solidFill>
                  <a:srgbClr val="313233"/>
                </a:solidFill>
                <a:effectLst/>
                <a:latin typeface="Source Sans Pro" panose="020B0503030403020204" pitchFamily="34" charset="0"/>
                <a:ea typeface="Arial" panose="020B0604020202020204" pitchFamily="34" charset="0"/>
                <a:cs typeface="Arial" panose="020B0604020202020204" pitchFamily="34" charset="0"/>
              </a:rPr>
              <a:t>Keep an eye on your internet usage, pay bills, and even upgrade your plan through your internet service provider's online platform</a:t>
            </a:r>
            <a:endParaRPr lang="en-GB" sz="1400" i="1" dirty="0">
              <a:solidFill>
                <a:srgbClr val="313233"/>
              </a:solidFill>
              <a:effectLst/>
              <a:latin typeface="Source Sans Pro" panose="020B0503030403020204" pitchFamily="34" charset="0"/>
              <a:ea typeface="Arial" panose="020B0604020202020204" pitchFamily="34" charset="0"/>
              <a:cs typeface="Arial" panose="020B0604020202020204" pitchFamily="34" charset="0"/>
            </a:endParaRPr>
          </a:p>
          <a:p>
            <a:pPr marL="742950" lvl="1" indent="-285750">
              <a:lnSpc>
                <a:spcPct val="120000"/>
              </a:lnSpc>
              <a:buFont typeface="Courier New" panose="02070309020205020404" pitchFamily="49" charset="0"/>
              <a:buChar char="o"/>
            </a:pPr>
            <a:r>
              <a:rPr lang="en-GB" sz="1200" i="1" dirty="0">
                <a:solidFill>
                  <a:srgbClr val="313233"/>
                </a:solidFill>
                <a:effectLst/>
                <a:latin typeface="Source Sans Pro" panose="020B0503030403020204" pitchFamily="34" charset="0"/>
                <a:ea typeface="Arial" panose="020B0604020202020204" pitchFamily="34" charset="0"/>
                <a:cs typeface="Arial" panose="020B0604020202020204" pitchFamily="34" charset="0"/>
              </a:rPr>
              <a:t>See how much energy you’re using, submit meter readings, and pay your gas and electricity bills through your energy supplier's website or app</a:t>
            </a:r>
            <a:endParaRPr lang="en-GB" sz="1400" i="1" dirty="0">
              <a:solidFill>
                <a:srgbClr val="313233"/>
              </a:solidFill>
              <a:effectLst/>
              <a:latin typeface="Source Sans Pro" panose="020B0503030403020204" pitchFamily="34" charset="0"/>
              <a:ea typeface="Arial" panose="020B0604020202020204" pitchFamily="34" charset="0"/>
              <a:cs typeface="Arial" panose="020B0604020202020204" pitchFamily="34" charset="0"/>
            </a:endParaRPr>
          </a:p>
          <a:p>
            <a:pPr marL="742950" lvl="1" indent="-285750">
              <a:lnSpc>
                <a:spcPct val="120000"/>
              </a:lnSpc>
              <a:buFont typeface="Courier New" panose="02070309020205020404" pitchFamily="49" charset="0"/>
              <a:buChar char="o"/>
            </a:pPr>
            <a:r>
              <a:rPr lang="en-GB" sz="1200" i="1" dirty="0">
                <a:solidFill>
                  <a:srgbClr val="313233"/>
                </a:solidFill>
                <a:effectLst/>
                <a:latin typeface="Source Sans Pro" panose="020B0503030403020204" pitchFamily="34" charset="0"/>
                <a:ea typeface="Arial" panose="020B0604020202020204" pitchFamily="34" charset="0"/>
                <a:cs typeface="Arial" panose="020B0604020202020204" pitchFamily="34" charset="0"/>
              </a:rPr>
              <a:t>Check your water usage, set up paperless billing, and pay your water bills online through your water company's website</a:t>
            </a:r>
            <a:endParaRPr lang="en-GB" sz="1400" i="1" dirty="0">
              <a:solidFill>
                <a:srgbClr val="313233"/>
              </a:solidFill>
              <a:effectLst/>
              <a:latin typeface="Source Sans Pro" panose="020B0503030403020204" pitchFamily="34" charset="0"/>
              <a:ea typeface="Arial" panose="020B0604020202020204" pitchFamily="34" charset="0"/>
              <a:cs typeface="Arial" panose="020B0604020202020204" pitchFamily="34" charset="0"/>
            </a:endParaRPr>
          </a:p>
          <a:p>
            <a:pPr marL="742950" lvl="1" indent="-285750">
              <a:lnSpc>
                <a:spcPct val="120000"/>
              </a:lnSpc>
              <a:buFont typeface="Courier New" panose="02070309020205020404" pitchFamily="49" charset="0"/>
              <a:buChar char="o"/>
            </a:pPr>
            <a:r>
              <a:rPr lang="en-GB" sz="1200" i="1" dirty="0">
                <a:solidFill>
                  <a:srgbClr val="313233"/>
                </a:solidFill>
                <a:effectLst/>
                <a:latin typeface="Source Sans Pro" panose="020B0503030403020204" pitchFamily="34" charset="0"/>
                <a:ea typeface="Arial" panose="020B0604020202020204" pitchFamily="34" charset="0"/>
                <a:cs typeface="Arial" panose="020B0604020202020204" pitchFamily="34" charset="0"/>
              </a:rPr>
              <a:t>Review your insurance policies, make claims, and renew your coverage through your insurance provider's online portal</a:t>
            </a:r>
            <a:endParaRPr lang="en-GB" sz="1400" i="1" dirty="0">
              <a:solidFill>
                <a:srgbClr val="313233"/>
              </a:solidFill>
              <a:effectLst/>
              <a:latin typeface="Source Sans Pro" panose="020B0503030403020204" pitchFamily="34" charset="0"/>
              <a:ea typeface="Arial" panose="020B0604020202020204" pitchFamily="34" charset="0"/>
              <a:cs typeface="Arial" panose="020B0604020202020204" pitchFamily="34" charset="0"/>
            </a:endParaRPr>
          </a:p>
          <a:p>
            <a:pPr marL="742950" lvl="1" indent="-285750">
              <a:lnSpc>
                <a:spcPct val="120000"/>
              </a:lnSpc>
              <a:buFont typeface="Courier New" panose="02070309020205020404" pitchFamily="49" charset="0"/>
              <a:buChar char="o"/>
            </a:pPr>
            <a:r>
              <a:rPr lang="en-GB" sz="1200" i="1" dirty="0">
                <a:solidFill>
                  <a:srgbClr val="313233"/>
                </a:solidFill>
                <a:effectLst/>
                <a:latin typeface="Source Sans Pro" panose="020B0503030403020204" pitchFamily="34" charset="0"/>
                <a:ea typeface="Arial" panose="020B0604020202020204" pitchFamily="34" charset="0"/>
                <a:cs typeface="Arial" panose="020B0604020202020204" pitchFamily="34" charset="0"/>
              </a:rPr>
              <a:t>Manage your streaming subscriptions, make changes to your services, and view your entertainment bills online through streaming service platforms</a:t>
            </a:r>
            <a:endParaRPr lang="en-GB" sz="1400" i="1" dirty="0">
              <a:solidFill>
                <a:srgbClr val="313233"/>
              </a:solidFill>
              <a:effectLst/>
              <a:latin typeface="Source Sans Pro" panose="020B0503030403020204" pitchFamily="34" charset="0"/>
              <a:ea typeface="Arial" panose="020B0604020202020204" pitchFamily="34" charset="0"/>
              <a:cs typeface="Arial" panose="020B0604020202020204" pitchFamily="34" charset="0"/>
            </a:endParaRPr>
          </a:p>
          <a:p>
            <a:pPr marL="742950" lvl="1" indent="-285750">
              <a:lnSpc>
                <a:spcPct val="120000"/>
              </a:lnSpc>
              <a:buFont typeface="Courier New" panose="02070309020205020404" pitchFamily="49" charset="0"/>
              <a:buChar char="o"/>
            </a:pPr>
            <a:r>
              <a:rPr lang="en-GB" sz="1200" i="1" dirty="0">
                <a:solidFill>
                  <a:srgbClr val="313233"/>
                </a:solidFill>
                <a:effectLst/>
                <a:latin typeface="Source Sans Pro" panose="020B0503030403020204" pitchFamily="34" charset="0"/>
                <a:ea typeface="Arial" panose="020B0604020202020204" pitchFamily="34" charset="0"/>
                <a:cs typeface="Arial" panose="020B0604020202020204" pitchFamily="34" charset="0"/>
              </a:rPr>
              <a:t>Pay your rent online through your landlord's preferred method or a rent payment platform</a:t>
            </a:r>
            <a:endParaRPr lang="en-GB" sz="1400" i="1" dirty="0">
              <a:solidFill>
                <a:srgbClr val="313233"/>
              </a:solidFill>
              <a:effectLst/>
              <a:latin typeface="Source Sans Pro" panose="020B0503030403020204" pitchFamily="34" charset="0"/>
              <a:ea typeface="Arial" panose="020B0604020202020204" pitchFamily="34" charset="0"/>
              <a:cs typeface="Arial" panose="020B0604020202020204" pitchFamily="34" charset="0"/>
            </a:endParaRPr>
          </a:p>
          <a:p>
            <a:pPr marL="228600" indent="0">
              <a:lnSpc>
                <a:spcPct val="120000"/>
              </a:lnSpc>
              <a:buNone/>
            </a:pPr>
            <a:r>
              <a:rPr lang="en-GB" sz="1200" dirty="0">
                <a:solidFill>
                  <a:srgbClr val="313233"/>
                </a:solidFill>
                <a:effectLst/>
                <a:ea typeface="Arial" panose="020B0604020202020204" pitchFamily="34" charset="0"/>
                <a:cs typeface="Arial" panose="020B0604020202020204" pitchFamily="34" charset="0"/>
              </a:rPr>
              <a:t> </a:t>
            </a:r>
            <a:endParaRPr lang="en-GB" sz="1400" dirty="0">
              <a:solidFill>
                <a:srgbClr val="313233"/>
              </a:solidFill>
              <a:effectLst/>
              <a:ea typeface="Arial" panose="020B0604020202020204" pitchFamily="34" charset="0"/>
              <a:cs typeface="Arial" panose="020B0604020202020204" pitchFamily="34" charset="0"/>
            </a:endParaRPr>
          </a:p>
          <a:p>
            <a:pPr marL="228600" indent="0">
              <a:lnSpc>
                <a:spcPct val="120000"/>
              </a:lnSpc>
              <a:buNone/>
            </a:pPr>
            <a:r>
              <a:rPr lang="en-GB" sz="1200" dirty="0">
                <a:solidFill>
                  <a:srgbClr val="313233"/>
                </a:solidFill>
                <a:effectLst/>
                <a:ea typeface="Arial" panose="020B0604020202020204" pitchFamily="34" charset="0"/>
                <a:cs typeface="Arial" panose="020B0604020202020204" pitchFamily="34" charset="0"/>
              </a:rPr>
              <a:t>TRAINER NOTES –</a:t>
            </a:r>
            <a:r>
              <a:rPr lang="en-GB" sz="1400" dirty="0">
                <a:solidFill>
                  <a:srgbClr val="313233"/>
                </a:solidFill>
                <a:effectLst/>
                <a:ea typeface="Arial" panose="020B0604020202020204" pitchFamily="34" charset="0"/>
                <a:cs typeface="Arial" panose="020B0604020202020204" pitchFamily="34" charset="0"/>
              </a:rPr>
              <a:t> </a:t>
            </a:r>
          </a:p>
          <a:p>
            <a:pPr marL="342900" lvl="0" indent="-342900">
              <a:lnSpc>
                <a:spcPct val="120000"/>
              </a:lnSpc>
              <a:buFont typeface="Symbol" pitchFamily="2" charset="2"/>
              <a:buChar char=""/>
            </a:pPr>
            <a:r>
              <a:rPr lang="en-GB" sz="1200" dirty="0">
                <a:solidFill>
                  <a:srgbClr val="313233"/>
                </a:solidFill>
                <a:effectLst/>
                <a:ea typeface="Arial" panose="020B0604020202020204" pitchFamily="34" charset="0"/>
                <a:cs typeface="Arial" panose="020B0604020202020204" pitchFamily="34" charset="0"/>
              </a:rPr>
              <a:t>Ask learners which of these utilities and services they’d like to access online, and use their answers to show how much of this can be done online</a:t>
            </a:r>
            <a:endParaRPr lang="en-GB" sz="1400" dirty="0">
              <a:solidFill>
                <a:srgbClr val="313233"/>
              </a:solidFill>
              <a:effectLst/>
              <a:ea typeface="Arial" panose="020B0604020202020204" pitchFamily="34" charset="0"/>
              <a:cs typeface="Arial" panose="020B0604020202020204" pitchFamily="34" charset="0"/>
            </a:endParaRPr>
          </a:p>
          <a:p>
            <a:pPr marL="342900" lvl="0" indent="-342900">
              <a:lnSpc>
                <a:spcPct val="120000"/>
              </a:lnSpc>
              <a:spcAft>
                <a:spcPts val="1200"/>
              </a:spcAft>
              <a:buFont typeface="Symbol" pitchFamily="2" charset="2"/>
              <a:buChar char=""/>
            </a:pPr>
            <a:r>
              <a:rPr lang="en-GB" sz="1200" dirty="0">
                <a:solidFill>
                  <a:srgbClr val="313233"/>
                </a:solidFill>
                <a:effectLst/>
                <a:ea typeface="Arial" panose="020B0604020202020204" pitchFamily="34" charset="0"/>
                <a:cs typeface="Arial" panose="020B0604020202020204" pitchFamily="34" charset="0"/>
              </a:rPr>
              <a:t>Highlight that we’ll explain how to do this later in the lesson </a:t>
            </a:r>
            <a:endParaRPr lang="en-GB" sz="1400" dirty="0">
              <a:solidFill>
                <a:srgbClr val="313233"/>
              </a:solidFill>
              <a:effectLst/>
              <a:ea typeface="Arial" panose="020B0604020202020204" pitchFamily="34" charset="0"/>
              <a:cs typeface="Arial" panose="020B0604020202020204" pitchFamily="34" charset="0"/>
            </a:endParaRPr>
          </a:p>
          <a:p>
            <a:pPr marL="342900" lvl="0" indent="-342900">
              <a:lnSpc>
                <a:spcPct val="120000"/>
              </a:lnSpc>
              <a:spcAft>
                <a:spcPts val="1200"/>
              </a:spcAft>
              <a:buFont typeface="Symbol" pitchFamily="2" charset="2"/>
              <a:buChar char=""/>
            </a:pPr>
            <a:r>
              <a:rPr lang="en-GB" sz="1200" dirty="0">
                <a:solidFill>
                  <a:srgbClr val="313233"/>
                </a:solidFill>
                <a:effectLst/>
                <a:ea typeface="Arial" panose="020B0604020202020204" pitchFamily="34" charset="0"/>
                <a:cs typeface="Arial" panose="020B0604020202020204" pitchFamily="34" charset="0"/>
              </a:rPr>
              <a:t>Encourage people to ask if they have specific items or questions about certain utilities or services</a:t>
            </a:r>
            <a:r>
              <a:rPr lang="en-GB" dirty="0">
                <a:effectLst/>
              </a:rPr>
              <a:t> </a:t>
            </a:r>
            <a:endParaRPr lang="en-GB" dirty="0"/>
          </a:p>
        </p:txBody>
      </p:sp>
      <p:sp>
        <p:nvSpPr>
          <p:cNvPr id="4" name="Slide Number Placeholder 3"/>
          <p:cNvSpPr>
            <a:spLocks noGrp="1"/>
          </p:cNvSpPr>
          <p:nvPr>
            <p:ph type="sldNum" sz="quarter" idx="5"/>
          </p:nvPr>
        </p:nvSpPr>
        <p:spPr/>
        <p:txBody>
          <a:bodyPr/>
          <a:lstStyle/>
          <a:p>
            <a:fld id="{5EBEBF41-136C-406D-8E2D-B112DBFA8C1A}" type="slidenum">
              <a:rPr lang="en-GB" smtClean="0">
                <a:latin typeface="Source Sans Pro" panose="020B0503030403020204" pitchFamily="34" charset="0"/>
              </a:rPr>
              <a:t>7</a:t>
            </a:fld>
            <a:endParaRPr lang="en-GB">
              <a:latin typeface="Source Sans Pro" panose="020B0503030403020204" pitchFamily="34" charset="0"/>
            </a:endParaRPr>
          </a:p>
        </p:txBody>
      </p:sp>
    </p:spTree>
    <p:extLst>
      <p:ext uri="{BB962C8B-B14F-4D97-AF65-F5344CB8AC3E}">
        <p14:creationId xmlns:p14="http://schemas.microsoft.com/office/powerpoint/2010/main" val="36139557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342900" lvl="0" indent="-342900">
              <a:lnSpc>
                <a:spcPct val="120000"/>
              </a:lnSpc>
              <a:buFont typeface="Symbol" pitchFamily="2" charset="2"/>
              <a:buChar char=""/>
            </a:pPr>
            <a:r>
              <a:rPr lang="en-GB" sz="1800" i="1" dirty="0">
                <a:solidFill>
                  <a:srgbClr val="313233"/>
                </a:solidFill>
                <a:effectLst/>
                <a:ea typeface="Arial" panose="020B0604020202020204" pitchFamily="34" charset="0"/>
                <a:cs typeface="Arial" panose="020B0604020202020204" pitchFamily="34" charset="0"/>
              </a:rPr>
              <a:t>There are lots of benefits to managing your utilities and services online. It's convenient, quick, and can save you time and effort</a:t>
            </a:r>
          </a:p>
          <a:p>
            <a:pPr marL="342900" lvl="0" indent="-342900">
              <a:lnSpc>
                <a:spcPct val="120000"/>
              </a:lnSpc>
              <a:buFont typeface="Symbol" pitchFamily="2" charset="2"/>
              <a:buChar char=""/>
            </a:pPr>
            <a:r>
              <a:rPr lang="en-GB" sz="1800" i="1" dirty="0">
                <a:solidFill>
                  <a:srgbClr val="313233"/>
                </a:solidFill>
                <a:effectLst/>
                <a:ea typeface="Arial" panose="020B0604020202020204" pitchFamily="34" charset="0"/>
                <a:cs typeface="Arial" panose="020B0604020202020204" pitchFamily="34" charset="0"/>
              </a:rPr>
              <a:t>Let's look at how you create an online account. This is how you’ll set up your profile with the service provider</a:t>
            </a:r>
          </a:p>
          <a:p>
            <a:pPr marL="342900" lvl="0" indent="-342900">
              <a:lnSpc>
                <a:spcPct val="120000"/>
              </a:lnSpc>
              <a:buFont typeface="Symbol" pitchFamily="2" charset="2"/>
              <a:buChar char=""/>
            </a:pPr>
            <a:r>
              <a:rPr lang="en-GB" sz="1800" i="1" dirty="0">
                <a:solidFill>
                  <a:srgbClr val="313233"/>
                </a:solidFill>
                <a:effectLst/>
                <a:ea typeface="Arial" panose="020B0604020202020204" pitchFamily="34" charset="0"/>
                <a:cs typeface="Arial" panose="020B0604020202020204" pitchFamily="34" charset="0"/>
              </a:rPr>
              <a:t>We'll explore this step by step, so you know how to manage your accounts securely</a:t>
            </a:r>
          </a:p>
          <a:p>
            <a:pPr marL="342900" lvl="0" indent="-342900">
              <a:lnSpc>
                <a:spcPct val="120000"/>
              </a:lnSpc>
              <a:buFont typeface="Symbol" pitchFamily="2" charset="2"/>
              <a:buChar char=""/>
            </a:pPr>
            <a:r>
              <a:rPr lang="en-GB" sz="1800" i="1" dirty="0">
                <a:solidFill>
                  <a:srgbClr val="313233"/>
                </a:solidFill>
                <a:effectLst/>
                <a:ea typeface="Arial" panose="020B0604020202020204" pitchFamily="34" charset="0"/>
                <a:cs typeface="Arial" panose="020B0604020202020204" pitchFamily="34" charset="0"/>
              </a:rPr>
              <a:t>Please feel free to ask questions along the way, and don’t hesitate to ask for help if you get stuck </a:t>
            </a:r>
          </a:p>
          <a:p>
            <a:pPr marL="457200" indent="-228600">
              <a:lnSpc>
                <a:spcPct val="120000"/>
              </a:lnSpc>
            </a:pPr>
            <a:endParaRPr lang="en-GB" dirty="0"/>
          </a:p>
        </p:txBody>
      </p:sp>
      <p:sp>
        <p:nvSpPr>
          <p:cNvPr id="4" name="Slide Number Placeholder 3"/>
          <p:cNvSpPr>
            <a:spLocks noGrp="1"/>
          </p:cNvSpPr>
          <p:nvPr>
            <p:ph type="sldNum" sz="quarter" idx="5"/>
          </p:nvPr>
        </p:nvSpPr>
        <p:spPr/>
        <p:txBody>
          <a:bodyPr/>
          <a:lstStyle/>
          <a:p>
            <a:fld id="{5EBEBF41-136C-406D-8E2D-B112DBFA8C1A}" type="slidenum">
              <a:rPr lang="en-GB" smtClean="0">
                <a:latin typeface="Source Sans Pro" panose="020B0503030403020204" pitchFamily="34" charset="0"/>
              </a:rPr>
              <a:t>8</a:t>
            </a:fld>
            <a:endParaRPr lang="en-GB">
              <a:latin typeface="Source Sans Pro" panose="020B0503030403020204" pitchFamily="34" charset="0"/>
            </a:endParaRPr>
          </a:p>
        </p:txBody>
      </p:sp>
    </p:spTree>
    <p:extLst>
      <p:ext uri="{BB962C8B-B14F-4D97-AF65-F5344CB8AC3E}">
        <p14:creationId xmlns:p14="http://schemas.microsoft.com/office/powerpoint/2010/main" val="15810982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228600" indent="0">
              <a:lnSpc>
                <a:spcPct val="120000"/>
              </a:lnSpc>
              <a:buNone/>
            </a:pPr>
            <a:r>
              <a:rPr lang="en-GB" sz="1800" dirty="0">
                <a:solidFill>
                  <a:srgbClr val="313233"/>
                </a:solidFill>
                <a:effectLst/>
                <a:ea typeface="Arial" panose="020B0604020202020204" pitchFamily="34" charset="0"/>
                <a:cs typeface="Arial" panose="020B0604020202020204" pitchFamily="34" charset="0"/>
              </a:rPr>
              <a:t>TRAINER NOTES – Walk through the process, explaining it as you go. (Alternatively, you could do this as a follow-me demo)</a:t>
            </a:r>
          </a:p>
          <a:p>
            <a:pPr marL="228600" indent="0">
              <a:lnSpc>
                <a:spcPct val="120000"/>
              </a:lnSpc>
              <a:buNone/>
            </a:pPr>
            <a:r>
              <a:rPr lang="en-GB" sz="1800" dirty="0">
                <a:solidFill>
                  <a:srgbClr val="313233"/>
                </a:solidFill>
                <a:effectLst/>
                <a:ea typeface="Arial" panose="020B0604020202020204" pitchFamily="34" charset="0"/>
                <a:cs typeface="Arial" panose="020B0604020202020204" pitchFamily="34" charset="0"/>
              </a:rPr>
              <a:t> </a:t>
            </a:r>
          </a:p>
          <a:p>
            <a:pPr marL="342900" lvl="0" indent="-342900">
              <a:lnSpc>
                <a:spcPct val="120000"/>
              </a:lnSpc>
              <a:buFont typeface="Arial" panose="020B0604020202020204" pitchFamily="34" charset="0"/>
              <a:buChar char="•"/>
            </a:pPr>
            <a:r>
              <a:rPr lang="en-GB" sz="1800" i="1" dirty="0">
                <a:solidFill>
                  <a:srgbClr val="313233"/>
                </a:solidFill>
                <a:effectLst/>
                <a:ea typeface="Arial" panose="020B0604020202020204" pitchFamily="34" charset="0"/>
                <a:cs typeface="Arial" panose="020B0604020202020204" pitchFamily="34" charset="0"/>
              </a:rPr>
              <a:t>First, find your provider’s website or app. This could be your energy supplier, phone company, or any other utility service. You may have found this information from talking to your provider, or through one of their emails. If you’re going for the app option, you’ll need to find their app on your device’s app store</a:t>
            </a:r>
            <a:r>
              <a:rPr lang="en-GB" sz="2800" i="1" dirty="0">
                <a:effectLst/>
              </a:rPr>
              <a:t> </a:t>
            </a:r>
          </a:p>
        </p:txBody>
      </p:sp>
      <p:sp>
        <p:nvSpPr>
          <p:cNvPr id="4" name="Slide Number Placeholder 3"/>
          <p:cNvSpPr>
            <a:spLocks noGrp="1"/>
          </p:cNvSpPr>
          <p:nvPr>
            <p:ph type="sldNum" sz="quarter" idx="5"/>
          </p:nvPr>
        </p:nvSpPr>
        <p:spPr/>
        <p:txBody>
          <a:bodyPr/>
          <a:lstStyle/>
          <a:p>
            <a:fld id="{5EBEBF41-136C-406D-8E2D-B112DBFA8C1A}" type="slidenum">
              <a:rPr lang="en-GB" smtClean="0">
                <a:latin typeface="Source Sans Pro" panose="020B0503030403020204" pitchFamily="34" charset="0"/>
              </a:rPr>
              <a:t>9</a:t>
            </a:fld>
            <a:endParaRPr lang="en-GB">
              <a:latin typeface="Source Sans Pro" panose="020B0503030403020204" pitchFamily="34" charset="0"/>
            </a:endParaRPr>
          </a:p>
        </p:txBody>
      </p:sp>
    </p:spTree>
    <p:extLst>
      <p:ext uri="{BB962C8B-B14F-4D97-AF65-F5344CB8AC3E}">
        <p14:creationId xmlns:p14="http://schemas.microsoft.com/office/powerpoint/2010/main" val="6152271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0"/>
        <p:cNvGrpSpPr/>
        <p:nvPr/>
      </p:nvGrpSpPr>
      <p:grpSpPr>
        <a:xfrm>
          <a:off x="0" y="0"/>
          <a:ext cx="0" cy="0"/>
          <a:chOff x="0" y="0"/>
          <a:chExt cx="0" cy="0"/>
        </a:xfrm>
      </p:grpSpPr>
      <p:sp>
        <p:nvSpPr>
          <p:cNvPr id="11" name="Google Shape;11;p4"/>
          <p:cNvSpPr txBox="1">
            <a:spLocks noGrp="1"/>
          </p:cNvSpPr>
          <p:nvPr>
            <p:ph type="body" idx="1"/>
          </p:nvPr>
        </p:nvSpPr>
        <p:spPr>
          <a:xfrm>
            <a:off x="272379" y="413238"/>
            <a:ext cx="10550952" cy="624254"/>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1000"/>
              </a:spcBef>
              <a:spcAft>
                <a:spcPts val="0"/>
              </a:spcAft>
              <a:buClr>
                <a:srgbClr val="005EB8"/>
              </a:buClr>
              <a:buSzPts val="4000"/>
              <a:buFont typeface="Arial"/>
              <a:buNone/>
              <a:defRPr sz="4000" b="0" i="0" u="none" strike="noStrike" cap="none">
                <a:solidFill>
                  <a:srgbClr val="005EB8"/>
                </a:solidFill>
                <a:latin typeface="Source Sans Pro" panose="020B0503030403020204" pitchFamily="34" charset="0"/>
                <a:ea typeface="Source Sans Pro" panose="020B0503030403020204" pitchFamily="34" charset="0"/>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dirty="0"/>
          </a:p>
        </p:txBody>
      </p:sp>
      <p:sp>
        <p:nvSpPr>
          <p:cNvPr id="12" name="Google Shape;12;p4"/>
          <p:cNvSpPr>
            <a:spLocks noGrp="1"/>
          </p:cNvSpPr>
          <p:nvPr>
            <p:ph type="pic" idx="2"/>
          </p:nvPr>
        </p:nvSpPr>
        <p:spPr>
          <a:xfrm>
            <a:off x="1788000" y="2687746"/>
            <a:ext cx="2520000" cy="2520000"/>
          </a:xfrm>
          <a:prstGeom prst="rect">
            <a:avLst/>
          </a:prstGeom>
          <a:noFill/>
          <a:ln>
            <a:noFill/>
          </a:ln>
        </p:spPr>
      </p:sp>
      <p:sp>
        <p:nvSpPr>
          <p:cNvPr id="13" name="Google Shape;13;p4"/>
          <p:cNvSpPr txBox="1">
            <a:spLocks noGrp="1"/>
          </p:cNvSpPr>
          <p:nvPr>
            <p:ph type="body" idx="3"/>
          </p:nvPr>
        </p:nvSpPr>
        <p:spPr>
          <a:xfrm>
            <a:off x="6096000" y="1987573"/>
            <a:ext cx="5689281" cy="3920345"/>
          </a:xfrm>
          <a:prstGeom prst="rect">
            <a:avLst/>
          </a:prstGeom>
          <a:noFill/>
          <a:ln>
            <a:noFill/>
          </a:ln>
        </p:spPr>
        <p:txBody>
          <a:bodyPr spcFirstLastPara="1" wrap="square" lIns="91425" tIns="45700" rIns="91425" bIns="45700" anchor="ctr" anchorCtr="0">
            <a:noAutofit/>
          </a:bodyPr>
          <a:lstStyle>
            <a:lvl1pPr marL="457200" marR="0" lvl="0" indent="-431800" algn="l" rtl="0">
              <a:lnSpc>
                <a:spcPct val="90000"/>
              </a:lnSpc>
              <a:spcBef>
                <a:spcPts val="1000"/>
              </a:spcBef>
              <a:spcAft>
                <a:spcPts val="0"/>
              </a:spcAft>
              <a:buClr>
                <a:srgbClr val="005EB8"/>
              </a:buClr>
              <a:buSzPts val="3200"/>
              <a:buFont typeface="Arial"/>
              <a:buChar char="•"/>
              <a:defRPr sz="3200" b="0" i="0" u="none" strike="noStrike" cap="none">
                <a:solidFill>
                  <a:srgbClr val="005EB8"/>
                </a:solidFill>
                <a:latin typeface="Source Sans Pro" panose="020B0503030403020204" pitchFamily="34" charset="0"/>
                <a:ea typeface="Source Sans Pro" panose="020B0503030403020204" pitchFamily="34" charset="0"/>
                <a:cs typeface="Arial"/>
                <a:sym typeface="Arial"/>
              </a:defRPr>
            </a:lvl1pPr>
            <a:lvl2pPr marL="914400" marR="0" lvl="1" indent="-381000" algn="l" rtl="0">
              <a:lnSpc>
                <a:spcPct val="90000"/>
              </a:lnSpc>
              <a:spcBef>
                <a:spcPts val="500"/>
              </a:spcBef>
              <a:spcAft>
                <a:spcPts val="0"/>
              </a:spcAft>
              <a:buClr>
                <a:srgbClr val="005EB8"/>
              </a:buClr>
              <a:buSzPts val="2400"/>
              <a:buFont typeface="Noto Sans Symbols"/>
              <a:buChar char="✔"/>
              <a:defRPr sz="2400" b="0" i="0" u="none" strike="noStrike" cap="none">
                <a:solidFill>
                  <a:srgbClr val="005EB8"/>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Bulleted lis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1F63364E-9FD1-822A-76E1-A691ABCA36B5}"/>
              </a:ext>
            </a:extLst>
          </p:cNvPr>
          <p:cNvSpPr>
            <a:spLocks noGrp="1"/>
          </p:cNvSpPr>
          <p:nvPr>
            <p:ph type="pic" sz="quarter" idx="10" hasCustomPrompt="1"/>
          </p:nvPr>
        </p:nvSpPr>
        <p:spPr>
          <a:xfrm>
            <a:off x="7402640" y="2000842"/>
            <a:ext cx="3908977" cy="3920345"/>
          </a:xfrm>
          <a:prstGeom prst="rect">
            <a:avLst/>
          </a:prstGeom>
        </p:spPr>
        <p:txBody>
          <a:bodyPr/>
          <a:lstStyle>
            <a:lvl1pPr marL="0" indent="0" algn="ctr">
              <a:buNone/>
              <a:defRPr b="0" i="0">
                <a:solidFill>
                  <a:srgbClr val="024731"/>
                </a:solidFill>
                <a:latin typeface="Lloyds Bank Jack" panose="02000503040000020004" pitchFamily="50" charset="0"/>
              </a:defRPr>
            </a:lvl1pPr>
          </a:lstStyle>
          <a:p>
            <a:r>
              <a:rPr lang="en-GB" dirty="0"/>
              <a:t>Placeholder for picture</a:t>
            </a:r>
          </a:p>
        </p:txBody>
      </p:sp>
      <p:sp>
        <p:nvSpPr>
          <p:cNvPr id="13" name="Text Placeholder 12">
            <a:extLst>
              <a:ext uri="{FF2B5EF4-FFF2-40B4-BE49-F238E27FC236}">
                <a16:creationId xmlns:a16="http://schemas.microsoft.com/office/drawing/2014/main" id="{64B76BA1-615C-0495-3F58-0063FABDB387}"/>
              </a:ext>
            </a:extLst>
          </p:cNvPr>
          <p:cNvSpPr>
            <a:spLocks noGrp="1"/>
          </p:cNvSpPr>
          <p:nvPr>
            <p:ph type="body" sz="quarter" idx="11" hasCustomPrompt="1"/>
          </p:nvPr>
        </p:nvSpPr>
        <p:spPr>
          <a:xfrm>
            <a:off x="741760" y="460852"/>
            <a:ext cx="8883501" cy="880759"/>
          </a:xfrm>
          <a:prstGeom prst="rect">
            <a:avLst/>
          </a:prstGeom>
        </p:spPr>
        <p:txBody>
          <a:bodyPr/>
          <a:lstStyle>
            <a:lvl1pPr marL="0" indent="0">
              <a:buNone/>
              <a:defRPr sz="6000" b="1" i="0">
                <a:solidFill>
                  <a:srgbClr val="024731"/>
                </a:solidFill>
                <a:latin typeface="Source Sans Pro SemiBold" panose="020B0503030403020204" pitchFamily="34"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6000" b="0" i="0" u="none" strike="noStrike" kern="1200" cap="none" spc="0" normalizeH="0" baseline="0" noProof="0" dirty="0">
                <a:ln>
                  <a:noFill/>
                </a:ln>
                <a:solidFill>
                  <a:srgbClr val="024731"/>
                </a:solidFill>
                <a:effectLst/>
                <a:uLnTx/>
                <a:uFillTx/>
                <a:latin typeface="Lloyds Bank Jack Medium" panose="02000606060000020004" pitchFamily="50" charset="0"/>
                <a:ea typeface="+mn-ea"/>
                <a:cs typeface="+mn-cs"/>
              </a:rPr>
              <a:t>Title of slide</a:t>
            </a:r>
          </a:p>
        </p:txBody>
      </p:sp>
      <p:sp>
        <p:nvSpPr>
          <p:cNvPr id="5" name="Text Placeholder 4">
            <a:extLst>
              <a:ext uri="{FF2B5EF4-FFF2-40B4-BE49-F238E27FC236}">
                <a16:creationId xmlns:a16="http://schemas.microsoft.com/office/drawing/2014/main" id="{DE37C53E-0A21-819A-7A5D-A1438139B157}"/>
              </a:ext>
            </a:extLst>
          </p:cNvPr>
          <p:cNvSpPr>
            <a:spLocks noGrp="1"/>
          </p:cNvSpPr>
          <p:nvPr>
            <p:ph type="body" sz="quarter" idx="12" hasCustomPrompt="1"/>
          </p:nvPr>
        </p:nvSpPr>
        <p:spPr>
          <a:xfrm>
            <a:off x="741760" y="2000841"/>
            <a:ext cx="6390560" cy="3920345"/>
          </a:xfrm>
          <a:prstGeom prst="rect">
            <a:avLst/>
          </a:prstGeom>
        </p:spPr>
        <p:txBody>
          <a:bodyPr anchor="ctr"/>
          <a:lstStyle>
            <a:lvl1pPr marL="457200" indent="-457200">
              <a:buClr>
                <a:srgbClr val="024731"/>
              </a:buClr>
              <a:buFont typeface="Arial" panose="020B0604020202020204" pitchFamily="34" charset="0"/>
              <a:buChar char="•"/>
              <a:defRPr sz="3200" b="1" i="0">
                <a:solidFill>
                  <a:srgbClr val="024731"/>
                </a:solidFill>
                <a:latin typeface="Source Sans Pro SemiBold" panose="020B0503030403020204" pitchFamily="34" charset="0"/>
              </a:defRPr>
            </a:lvl1pPr>
            <a:lvl2pPr marL="685800" indent="-228600">
              <a:buClr>
                <a:srgbClr val="024731"/>
              </a:buClr>
              <a:buFont typeface="Wingdings" panose="05000000000000000000" pitchFamily="2" charset="2"/>
              <a:buChar char="ü"/>
              <a:defRPr b="0" i="0">
                <a:solidFill>
                  <a:srgbClr val="024731"/>
                </a:solidFill>
                <a:latin typeface="Lloyds Bank Jack" panose="02000503040000020004" pitchFamily="50" charset="0"/>
              </a:defRPr>
            </a:lvl2pPr>
          </a:lstStyle>
          <a:p>
            <a:pPr lvl="0"/>
            <a:r>
              <a:rPr lang="en-GB" dirty="0"/>
              <a:t>Add bullets</a:t>
            </a:r>
          </a:p>
          <a:p>
            <a:pPr lvl="1"/>
            <a:r>
              <a:rPr lang="en-GB" dirty="0"/>
              <a:t>Additional points</a:t>
            </a:r>
          </a:p>
          <a:p>
            <a:pPr lvl="1"/>
            <a:endParaRPr lang="en-GB" dirty="0"/>
          </a:p>
        </p:txBody>
      </p:sp>
    </p:spTree>
    <p:extLst>
      <p:ext uri="{BB962C8B-B14F-4D97-AF65-F5344CB8AC3E}">
        <p14:creationId xmlns:p14="http://schemas.microsoft.com/office/powerpoint/2010/main" val="24513235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Large picture only">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1F63364E-9FD1-822A-76E1-A691ABCA36B5}"/>
              </a:ext>
            </a:extLst>
          </p:cNvPr>
          <p:cNvSpPr>
            <a:spLocks noGrp="1"/>
          </p:cNvSpPr>
          <p:nvPr>
            <p:ph type="pic" sz="quarter" idx="10" hasCustomPrompt="1"/>
          </p:nvPr>
        </p:nvSpPr>
        <p:spPr>
          <a:xfrm>
            <a:off x="3445414" y="1745673"/>
            <a:ext cx="5301171" cy="5112327"/>
          </a:xfrm>
          <a:prstGeom prst="rect">
            <a:avLst/>
          </a:prstGeom>
        </p:spPr>
        <p:txBody>
          <a:bodyPr/>
          <a:lstStyle>
            <a:lvl1pPr marL="0" indent="0" algn="ctr">
              <a:buNone/>
              <a:defRPr b="0" i="0">
                <a:solidFill>
                  <a:srgbClr val="024731"/>
                </a:solidFill>
                <a:latin typeface="Lloyds Bank Jack" panose="02000503040000020004" pitchFamily="50" charset="0"/>
              </a:defRPr>
            </a:lvl1pPr>
          </a:lstStyle>
          <a:p>
            <a:r>
              <a:rPr lang="en-GB" dirty="0"/>
              <a:t>Placeholder for picture</a:t>
            </a:r>
          </a:p>
        </p:txBody>
      </p:sp>
      <p:sp>
        <p:nvSpPr>
          <p:cNvPr id="13" name="Text Placeholder 12">
            <a:extLst>
              <a:ext uri="{FF2B5EF4-FFF2-40B4-BE49-F238E27FC236}">
                <a16:creationId xmlns:a16="http://schemas.microsoft.com/office/drawing/2014/main" id="{64B76BA1-615C-0495-3F58-0063FABDB387}"/>
              </a:ext>
            </a:extLst>
          </p:cNvPr>
          <p:cNvSpPr>
            <a:spLocks noGrp="1"/>
          </p:cNvSpPr>
          <p:nvPr>
            <p:ph type="body" sz="quarter" idx="11" hasCustomPrompt="1"/>
          </p:nvPr>
        </p:nvSpPr>
        <p:spPr>
          <a:xfrm>
            <a:off x="741760" y="460852"/>
            <a:ext cx="8883501" cy="880759"/>
          </a:xfrm>
          <a:prstGeom prst="rect">
            <a:avLst/>
          </a:prstGeom>
        </p:spPr>
        <p:txBody>
          <a:bodyPr/>
          <a:lstStyle>
            <a:lvl1pPr marL="0" indent="0">
              <a:buNone/>
              <a:defRPr sz="6000" b="1" i="0">
                <a:solidFill>
                  <a:srgbClr val="024731"/>
                </a:solidFill>
                <a:latin typeface="Source Sans Pro SemiBold" panose="020B0503030403020204" pitchFamily="34"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6000" b="0" i="0" u="none" strike="noStrike" kern="1200" cap="none" spc="0" normalizeH="0" baseline="0" noProof="0" dirty="0">
                <a:ln>
                  <a:noFill/>
                </a:ln>
                <a:solidFill>
                  <a:srgbClr val="024731"/>
                </a:solidFill>
                <a:effectLst/>
                <a:uLnTx/>
                <a:uFillTx/>
                <a:latin typeface="Lloyds Bank Jack Medium" panose="02000606060000020004" pitchFamily="50" charset="0"/>
                <a:ea typeface="+mn-ea"/>
                <a:cs typeface="+mn-cs"/>
              </a:rPr>
              <a:t>Title of slide</a:t>
            </a:r>
          </a:p>
        </p:txBody>
      </p:sp>
    </p:spTree>
    <p:extLst>
      <p:ext uri="{BB962C8B-B14F-4D97-AF65-F5344CB8AC3E}">
        <p14:creationId xmlns:p14="http://schemas.microsoft.com/office/powerpoint/2010/main" val="16335192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ex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1F63364E-9FD1-822A-76E1-A691ABCA36B5}"/>
              </a:ext>
            </a:extLst>
          </p:cNvPr>
          <p:cNvSpPr>
            <a:spLocks noGrp="1"/>
          </p:cNvSpPr>
          <p:nvPr>
            <p:ph type="pic" sz="quarter" idx="10" hasCustomPrompt="1"/>
          </p:nvPr>
        </p:nvSpPr>
        <p:spPr>
          <a:xfrm>
            <a:off x="741760" y="2000841"/>
            <a:ext cx="3908977" cy="3920345"/>
          </a:xfrm>
          <a:prstGeom prst="rect">
            <a:avLst/>
          </a:prstGeom>
        </p:spPr>
        <p:txBody>
          <a:bodyPr/>
          <a:lstStyle>
            <a:lvl1pPr marL="0" indent="0" algn="ctr">
              <a:buNone/>
              <a:defRPr b="0" i="0">
                <a:solidFill>
                  <a:srgbClr val="024731"/>
                </a:solidFill>
                <a:latin typeface="Lloyds Bank Jack" panose="02000503040000020004" pitchFamily="50" charset="0"/>
              </a:defRPr>
            </a:lvl1pPr>
          </a:lstStyle>
          <a:p>
            <a:r>
              <a:rPr lang="en-GB" dirty="0"/>
              <a:t>Placeholder for picture</a:t>
            </a:r>
          </a:p>
        </p:txBody>
      </p:sp>
      <p:sp>
        <p:nvSpPr>
          <p:cNvPr id="13" name="Text Placeholder 12">
            <a:extLst>
              <a:ext uri="{FF2B5EF4-FFF2-40B4-BE49-F238E27FC236}">
                <a16:creationId xmlns:a16="http://schemas.microsoft.com/office/drawing/2014/main" id="{64B76BA1-615C-0495-3F58-0063FABDB387}"/>
              </a:ext>
            </a:extLst>
          </p:cNvPr>
          <p:cNvSpPr>
            <a:spLocks noGrp="1"/>
          </p:cNvSpPr>
          <p:nvPr>
            <p:ph type="body" sz="quarter" idx="11" hasCustomPrompt="1"/>
          </p:nvPr>
        </p:nvSpPr>
        <p:spPr>
          <a:xfrm>
            <a:off x="741760" y="460852"/>
            <a:ext cx="8883501" cy="880759"/>
          </a:xfrm>
          <a:prstGeom prst="rect">
            <a:avLst/>
          </a:prstGeom>
        </p:spPr>
        <p:txBody>
          <a:bodyPr/>
          <a:lstStyle>
            <a:lvl1pPr marL="0" indent="0">
              <a:buNone/>
              <a:defRPr sz="6000" b="1" i="0">
                <a:solidFill>
                  <a:srgbClr val="024731"/>
                </a:solidFill>
                <a:latin typeface="Source Sans Pro SemiBold" panose="020B0503030403020204" pitchFamily="34"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6000" b="0" i="0" u="none" strike="noStrike" kern="1200" cap="none" spc="0" normalizeH="0" baseline="0" noProof="0" dirty="0">
                <a:ln>
                  <a:noFill/>
                </a:ln>
                <a:solidFill>
                  <a:srgbClr val="024731"/>
                </a:solidFill>
                <a:effectLst/>
                <a:uLnTx/>
                <a:uFillTx/>
                <a:latin typeface="Lloyds Bank Jack Medium" panose="02000606060000020004" pitchFamily="50" charset="0"/>
                <a:ea typeface="+mn-ea"/>
                <a:cs typeface="+mn-cs"/>
              </a:rPr>
              <a:t>Title of slide</a:t>
            </a:r>
          </a:p>
        </p:txBody>
      </p:sp>
      <p:sp>
        <p:nvSpPr>
          <p:cNvPr id="5" name="Text Placeholder 4">
            <a:extLst>
              <a:ext uri="{FF2B5EF4-FFF2-40B4-BE49-F238E27FC236}">
                <a16:creationId xmlns:a16="http://schemas.microsoft.com/office/drawing/2014/main" id="{DE37C53E-0A21-819A-7A5D-A1438139B157}"/>
              </a:ext>
            </a:extLst>
          </p:cNvPr>
          <p:cNvSpPr>
            <a:spLocks noGrp="1"/>
          </p:cNvSpPr>
          <p:nvPr>
            <p:ph type="body" sz="quarter" idx="12" hasCustomPrompt="1"/>
          </p:nvPr>
        </p:nvSpPr>
        <p:spPr>
          <a:xfrm>
            <a:off x="5059680" y="2000840"/>
            <a:ext cx="6390560" cy="3920345"/>
          </a:xfrm>
          <a:prstGeom prst="rect">
            <a:avLst/>
          </a:prstGeom>
        </p:spPr>
        <p:txBody>
          <a:bodyPr anchor="ctr"/>
          <a:lstStyle>
            <a:lvl1pPr marL="0" indent="0">
              <a:buClr>
                <a:srgbClr val="024731"/>
              </a:buClr>
              <a:buFont typeface="+mj-lt"/>
              <a:buNone/>
              <a:defRPr sz="3200" b="1" i="0">
                <a:solidFill>
                  <a:srgbClr val="024731"/>
                </a:solidFill>
                <a:latin typeface="Source Sans Pro SemiBold" panose="020B0503030403020204" pitchFamily="34" charset="0"/>
              </a:defRPr>
            </a:lvl1pPr>
            <a:lvl2pPr marL="457200" indent="0">
              <a:buClr>
                <a:srgbClr val="024731"/>
              </a:buClr>
              <a:buFont typeface="+mj-lt"/>
              <a:buNone/>
              <a:defRPr>
                <a:solidFill>
                  <a:srgbClr val="024731"/>
                </a:solidFill>
                <a:latin typeface="Lloyds Bank Jack" panose="02000503040000020004" pitchFamily="50" charset="0"/>
              </a:defRPr>
            </a:lvl2pPr>
          </a:lstStyle>
          <a:p>
            <a:pPr lvl="0"/>
            <a:r>
              <a:rPr lang="en-GB" dirty="0"/>
              <a:t>Insert text here</a:t>
            </a:r>
          </a:p>
        </p:txBody>
      </p:sp>
    </p:spTree>
    <p:extLst>
      <p:ext uri="{BB962C8B-B14F-4D97-AF65-F5344CB8AC3E}">
        <p14:creationId xmlns:p14="http://schemas.microsoft.com/office/powerpoint/2010/main" val="32380119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ext_Lef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1F63364E-9FD1-822A-76E1-A691ABCA36B5}"/>
              </a:ext>
            </a:extLst>
          </p:cNvPr>
          <p:cNvSpPr>
            <a:spLocks noGrp="1"/>
          </p:cNvSpPr>
          <p:nvPr>
            <p:ph type="pic" sz="quarter" idx="10" hasCustomPrompt="1"/>
          </p:nvPr>
        </p:nvSpPr>
        <p:spPr>
          <a:xfrm>
            <a:off x="7541263" y="2000839"/>
            <a:ext cx="3908977" cy="3920345"/>
          </a:xfrm>
          <a:prstGeom prst="rect">
            <a:avLst/>
          </a:prstGeom>
        </p:spPr>
        <p:txBody>
          <a:bodyPr/>
          <a:lstStyle>
            <a:lvl1pPr marL="0" indent="0" algn="ctr">
              <a:buNone/>
              <a:defRPr b="0" i="0">
                <a:solidFill>
                  <a:srgbClr val="024731"/>
                </a:solidFill>
                <a:latin typeface="Lloyds Bank Jack" panose="02000503040000020004" pitchFamily="50" charset="0"/>
              </a:defRPr>
            </a:lvl1pPr>
          </a:lstStyle>
          <a:p>
            <a:r>
              <a:rPr lang="en-GB" dirty="0"/>
              <a:t>Placeholder for picture</a:t>
            </a:r>
          </a:p>
        </p:txBody>
      </p:sp>
      <p:sp>
        <p:nvSpPr>
          <p:cNvPr id="13" name="Text Placeholder 12">
            <a:extLst>
              <a:ext uri="{FF2B5EF4-FFF2-40B4-BE49-F238E27FC236}">
                <a16:creationId xmlns:a16="http://schemas.microsoft.com/office/drawing/2014/main" id="{64B76BA1-615C-0495-3F58-0063FABDB387}"/>
              </a:ext>
            </a:extLst>
          </p:cNvPr>
          <p:cNvSpPr>
            <a:spLocks noGrp="1"/>
          </p:cNvSpPr>
          <p:nvPr>
            <p:ph type="body" sz="quarter" idx="11" hasCustomPrompt="1"/>
          </p:nvPr>
        </p:nvSpPr>
        <p:spPr>
          <a:xfrm>
            <a:off x="741760" y="460852"/>
            <a:ext cx="8883501" cy="880759"/>
          </a:xfrm>
          <a:prstGeom prst="rect">
            <a:avLst/>
          </a:prstGeom>
        </p:spPr>
        <p:txBody>
          <a:bodyPr/>
          <a:lstStyle>
            <a:lvl1pPr marL="0" indent="0">
              <a:buNone/>
              <a:defRPr sz="6000" b="1" i="0">
                <a:solidFill>
                  <a:srgbClr val="024731"/>
                </a:solidFill>
                <a:latin typeface="Source Sans Pro SemiBold" panose="020B0503030403020204" pitchFamily="34"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6000" b="0" i="0" u="none" strike="noStrike" kern="1200" cap="none" spc="0" normalizeH="0" baseline="0" noProof="0" dirty="0">
                <a:ln>
                  <a:noFill/>
                </a:ln>
                <a:solidFill>
                  <a:srgbClr val="024731"/>
                </a:solidFill>
                <a:effectLst/>
                <a:uLnTx/>
                <a:uFillTx/>
                <a:latin typeface="Lloyds Bank Jack Medium" panose="02000606060000020004" pitchFamily="50" charset="0"/>
                <a:ea typeface="+mn-ea"/>
                <a:cs typeface="+mn-cs"/>
              </a:rPr>
              <a:t>Title of slide</a:t>
            </a:r>
          </a:p>
        </p:txBody>
      </p:sp>
      <p:sp>
        <p:nvSpPr>
          <p:cNvPr id="5" name="Text Placeholder 4">
            <a:extLst>
              <a:ext uri="{FF2B5EF4-FFF2-40B4-BE49-F238E27FC236}">
                <a16:creationId xmlns:a16="http://schemas.microsoft.com/office/drawing/2014/main" id="{DE37C53E-0A21-819A-7A5D-A1438139B157}"/>
              </a:ext>
            </a:extLst>
          </p:cNvPr>
          <p:cNvSpPr>
            <a:spLocks noGrp="1"/>
          </p:cNvSpPr>
          <p:nvPr>
            <p:ph type="body" sz="quarter" idx="12" hasCustomPrompt="1"/>
          </p:nvPr>
        </p:nvSpPr>
        <p:spPr>
          <a:xfrm>
            <a:off x="741760" y="2000838"/>
            <a:ext cx="6390560" cy="3920345"/>
          </a:xfrm>
          <a:prstGeom prst="rect">
            <a:avLst/>
          </a:prstGeom>
        </p:spPr>
        <p:txBody>
          <a:bodyPr anchor="ctr"/>
          <a:lstStyle>
            <a:lvl1pPr marL="0" indent="0">
              <a:buClr>
                <a:srgbClr val="024731"/>
              </a:buClr>
              <a:buFont typeface="+mj-lt"/>
              <a:buNone/>
              <a:defRPr sz="3200" b="1" i="0">
                <a:solidFill>
                  <a:srgbClr val="024731"/>
                </a:solidFill>
                <a:latin typeface="Source Sans Pro SemiBold" panose="020B0503030403020204" pitchFamily="34" charset="0"/>
              </a:defRPr>
            </a:lvl1pPr>
            <a:lvl2pPr marL="457200" indent="0">
              <a:buClr>
                <a:srgbClr val="024731"/>
              </a:buClr>
              <a:buFont typeface="+mj-lt"/>
              <a:buNone/>
              <a:defRPr>
                <a:solidFill>
                  <a:srgbClr val="024731"/>
                </a:solidFill>
                <a:latin typeface="Lloyds Bank Jack" panose="02000503040000020004" pitchFamily="50" charset="0"/>
              </a:defRPr>
            </a:lvl2pPr>
          </a:lstStyle>
          <a:p>
            <a:pPr lvl="0"/>
            <a:r>
              <a:rPr lang="en-GB" dirty="0"/>
              <a:t>Insert text here</a:t>
            </a:r>
          </a:p>
        </p:txBody>
      </p:sp>
    </p:spTree>
    <p:extLst>
      <p:ext uri="{BB962C8B-B14F-4D97-AF65-F5344CB8AC3E}">
        <p14:creationId xmlns:p14="http://schemas.microsoft.com/office/powerpoint/2010/main" val="10829429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hecklis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1F63364E-9FD1-822A-76E1-A691ABCA36B5}"/>
              </a:ext>
            </a:extLst>
          </p:cNvPr>
          <p:cNvSpPr>
            <a:spLocks noGrp="1"/>
          </p:cNvSpPr>
          <p:nvPr>
            <p:ph type="pic" sz="quarter" idx="10" hasCustomPrompt="1"/>
          </p:nvPr>
        </p:nvSpPr>
        <p:spPr>
          <a:xfrm>
            <a:off x="7402640" y="2000842"/>
            <a:ext cx="3908977" cy="3920345"/>
          </a:xfrm>
          <a:prstGeom prst="rect">
            <a:avLst/>
          </a:prstGeom>
        </p:spPr>
        <p:txBody>
          <a:bodyPr/>
          <a:lstStyle>
            <a:lvl1pPr marL="0" indent="0" algn="ctr">
              <a:buNone/>
              <a:defRPr b="0" i="0">
                <a:solidFill>
                  <a:srgbClr val="024731"/>
                </a:solidFill>
                <a:latin typeface="Lloyds Bank Jack" panose="02000503040000020004" pitchFamily="50" charset="0"/>
              </a:defRPr>
            </a:lvl1pPr>
          </a:lstStyle>
          <a:p>
            <a:r>
              <a:rPr lang="en-GB" dirty="0"/>
              <a:t>Placeholder for picture</a:t>
            </a:r>
          </a:p>
        </p:txBody>
      </p:sp>
      <p:sp>
        <p:nvSpPr>
          <p:cNvPr id="13" name="Text Placeholder 12">
            <a:extLst>
              <a:ext uri="{FF2B5EF4-FFF2-40B4-BE49-F238E27FC236}">
                <a16:creationId xmlns:a16="http://schemas.microsoft.com/office/drawing/2014/main" id="{64B76BA1-615C-0495-3F58-0063FABDB387}"/>
              </a:ext>
            </a:extLst>
          </p:cNvPr>
          <p:cNvSpPr>
            <a:spLocks noGrp="1"/>
          </p:cNvSpPr>
          <p:nvPr>
            <p:ph type="body" sz="quarter" idx="11" hasCustomPrompt="1"/>
          </p:nvPr>
        </p:nvSpPr>
        <p:spPr>
          <a:xfrm>
            <a:off x="741760" y="460852"/>
            <a:ext cx="8883501" cy="880759"/>
          </a:xfrm>
          <a:prstGeom prst="rect">
            <a:avLst/>
          </a:prstGeom>
        </p:spPr>
        <p:txBody>
          <a:bodyPr/>
          <a:lstStyle>
            <a:lvl1pPr marL="0" indent="0">
              <a:buNone/>
              <a:defRPr sz="6000" b="1" i="0">
                <a:solidFill>
                  <a:srgbClr val="024731"/>
                </a:solidFill>
                <a:latin typeface="Source Sans Pro SemiBold" panose="020B0503030403020204" pitchFamily="34"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6000" b="0" i="0" u="none" strike="noStrike" kern="1200" cap="none" spc="0" normalizeH="0" baseline="0" noProof="0" dirty="0">
                <a:ln>
                  <a:noFill/>
                </a:ln>
                <a:solidFill>
                  <a:srgbClr val="024731"/>
                </a:solidFill>
                <a:effectLst/>
                <a:uLnTx/>
                <a:uFillTx/>
                <a:latin typeface="Lloyds Bank Jack Medium" panose="02000606060000020004" pitchFamily="50" charset="0"/>
                <a:ea typeface="+mn-ea"/>
                <a:cs typeface="+mn-cs"/>
              </a:rPr>
              <a:t>Title of slide</a:t>
            </a:r>
          </a:p>
        </p:txBody>
      </p:sp>
      <p:sp>
        <p:nvSpPr>
          <p:cNvPr id="5" name="Text Placeholder 4">
            <a:extLst>
              <a:ext uri="{FF2B5EF4-FFF2-40B4-BE49-F238E27FC236}">
                <a16:creationId xmlns:a16="http://schemas.microsoft.com/office/drawing/2014/main" id="{DE37C53E-0A21-819A-7A5D-A1438139B157}"/>
              </a:ext>
            </a:extLst>
          </p:cNvPr>
          <p:cNvSpPr>
            <a:spLocks noGrp="1"/>
          </p:cNvSpPr>
          <p:nvPr>
            <p:ph type="body" sz="quarter" idx="12" hasCustomPrompt="1"/>
          </p:nvPr>
        </p:nvSpPr>
        <p:spPr>
          <a:xfrm>
            <a:off x="741760" y="2000841"/>
            <a:ext cx="6390560" cy="3920345"/>
          </a:xfrm>
          <a:prstGeom prst="rect">
            <a:avLst/>
          </a:prstGeom>
        </p:spPr>
        <p:txBody>
          <a:bodyPr anchor="ctr"/>
          <a:lstStyle>
            <a:lvl1pPr marL="457200" indent="-457200">
              <a:buClr>
                <a:srgbClr val="024731"/>
              </a:buClr>
              <a:buFont typeface="Wingdings" panose="05000000000000000000" pitchFamily="2" charset="2"/>
              <a:buChar char="ü"/>
              <a:defRPr sz="3200" b="1" i="0">
                <a:solidFill>
                  <a:srgbClr val="024731"/>
                </a:solidFill>
                <a:latin typeface="Source Sans Pro SemiBold" panose="020B0503030403020204" pitchFamily="34" charset="0"/>
              </a:defRPr>
            </a:lvl1pPr>
            <a:lvl2pPr marL="457200" indent="0">
              <a:buClr>
                <a:srgbClr val="024731"/>
              </a:buClr>
              <a:buFont typeface="Wingdings" panose="05000000000000000000" pitchFamily="2" charset="2"/>
              <a:buNone/>
              <a:defRPr>
                <a:solidFill>
                  <a:srgbClr val="024731"/>
                </a:solidFill>
                <a:latin typeface="Lloyds Bank Jack" panose="02000503040000020004" pitchFamily="50" charset="0"/>
              </a:defRPr>
            </a:lvl2pPr>
          </a:lstStyle>
          <a:p>
            <a:pPr lvl="0"/>
            <a:r>
              <a:rPr lang="en-GB" dirty="0"/>
              <a:t>Add checklist</a:t>
            </a:r>
          </a:p>
        </p:txBody>
      </p:sp>
    </p:spTree>
    <p:extLst>
      <p:ext uri="{BB962C8B-B14F-4D97-AF65-F5344CB8AC3E}">
        <p14:creationId xmlns:p14="http://schemas.microsoft.com/office/powerpoint/2010/main" val="27224260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14"/>
        <p:cNvGrpSpPr/>
        <p:nvPr/>
      </p:nvGrpSpPr>
      <p:grpSpPr>
        <a:xfrm>
          <a:off x="0" y="0"/>
          <a:ext cx="0" cy="0"/>
          <a:chOff x="0" y="0"/>
          <a:chExt cx="0" cy="0"/>
        </a:xfrm>
      </p:grpSpPr>
      <p:sp>
        <p:nvSpPr>
          <p:cNvPr id="15" name="Google Shape;15;p5"/>
          <p:cNvSpPr txBox="1">
            <a:spLocks noGrp="1"/>
          </p:cNvSpPr>
          <p:nvPr>
            <p:ph type="body" idx="1"/>
          </p:nvPr>
        </p:nvSpPr>
        <p:spPr>
          <a:xfrm>
            <a:off x="272379" y="413238"/>
            <a:ext cx="10550952" cy="624254"/>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1000"/>
              </a:spcBef>
              <a:spcAft>
                <a:spcPts val="0"/>
              </a:spcAft>
              <a:buClr>
                <a:srgbClr val="005EB8"/>
              </a:buClr>
              <a:buSzPts val="4000"/>
              <a:buFont typeface="Arial"/>
              <a:buNone/>
              <a:defRPr sz="4000" b="0" i="0" u="none" strike="noStrike" cap="none">
                <a:solidFill>
                  <a:srgbClr val="005EB8"/>
                </a:solidFill>
                <a:latin typeface="Source Sans Pro" panose="020B0503030403020204" pitchFamily="34" charset="0"/>
                <a:ea typeface="Source Sans Pro" panose="020B0503030403020204" pitchFamily="34" charset="0"/>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dirty="0"/>
          </a:p>
        </p:txBody>
      </p:sp>
      <p:sp>
        <p:nvSpPr>
          <p:cNvPr id="16" name="Google Shape;16;p5"/>
          <p:cNvSpPr>
            <a:spLocks noGrp="1"/>
          </p:cNvSpPr>
          <p:nvPr>
            <p:ph type="pic" idx="2"/>
          </p:nvPr>
        </p:nvSpPr>
        <p:spPr>
          <a:xfrm>
            <a:off x="1788000" y="2687746"/>
            <a:ext cx="2520000" cy="2520000"/>
          </a:xfrm>
          <a:prstGeom prst="rect">
            <a:avLst/>
          </a:prstGeom>
          <a:noFill/>
          <a:ln>
            <a:noFill/>
          </a:ln>
        </p:spPr>
      </p:sp>
      <p:sp>
        <p:nvSpPr>
          <p:cNvPr id="17" name="Google Shape;17;p5"/>
          <p:cNvSpPr txBox="1">
            <a:spLocks noGrp="1"/>
          </p:cNvSpPr>
          <p:nvPr>
            <p:ph type="body" idx="3"/>
          </p:nvPr>
        </p:nvSpPr>
        <p:spPr>
          <a:xfrm>
            <a:off x="6096000" y="1987573"/>
            <a:ext cx="5689281" cy="3920345"/>
          </a:xfrm>
          <a:prstGeom prst="rect">
            <a:avLst/>
          </a:prstGeom>
          <a:noFill/>
          <a:ln>
            <a:noFill/>
          </a:ln>
        </p:spPr>
        <p:txBody>
          <a:bodyPr spcFirstLastPara="1" wrap="square" lIns="91425" tIns="45700" rIns="91425" bIns="45700" anchor="ctr" anchorCtr="0">
            <a:noAutofit/>
          </a:bodyPr>
          <a:lstStyle>
            <a:lvl1pPr marL="457200" marR="0" lvl="0" indent="-431800" algn="l" rtl="0">
              <a:lnSpc>
                <a:spcPct val="90000"/>
              </a:lnSpc>
              <a:spcBef>
                <a:spcPts val="1000"/>
              </a:spcBef>
              <a:spcAft>
                <a:spcPts val="0"/>
              </a:spcAft>
              <a:buClr>
                <a:srgbClr val="005EB8"/>
              </a:buClr>
              <a:buSzPts val="3200"/>
              <a:buFont typeface="Calibri"/>
              <a:buAutoNum type="arabicPeriod"/>
              <a:defRPr sz="3200" b="0" i="0" u="none" strike="noStrike" cap="none">
                <a:solidFill>
                  <a:srgbClr val="005EB8"/>
                </a:solidFill>
                <a:latin typeface="Source Sans Pro" panose="020B0503030403020204" pitchFamily="34" charset="0"/>
                <a:ea typeface="Source Sans Pro" panose="020B0503030403020204" pitchFamily="34" charset="0"/>
                <a:cs typeface="Arial"/>
                <a:sym typeface="Arial"/>
              </a:defRPr>
            </a:lvl1pPr>
            <a:lvl2pPr marL="914400" marR="0" lvl="1" indent="-381000" algn="l" rtl="0">
              <a:lnSpc>
                <a:spcPct val="90000"/>
              </a:lnSpc>
              <a:spcBef>
                <a:spcPts val="500"/>
              </a:spcBef>
              <a:spcAft>
                <a:spcPts val="0"/>
              </a:spcAft>
              <a:buClr>
                <a:srgbClr val="005EB8"/>
              </a:buClr>
              <a:buSzPts val="2400"/>
              <a:buFont typeface="Calibri"/>
              <a:buAutoNum type="alphaUcPeriod"/>
              <a:defRPr sz="2400" b="0" i="0" u="none" strike="noStrike" cap="none">
                <a:solidFill>
                  <a:srgbClr val="005EB8"/>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3_Title Slide">
  <p:cSld name="3_Title Slide">
    <p:spTree>
      <p:nvGrpSpPr>
        <p:cNvPr id="1" name="Shape 18"/>
        <p:cNvGrpSpPr/>
        <p:nvPr/>
      </p:nvGrpSpPr>
      <p:grpSpPr>
        <a:xfrm>
          <a:off x="0" y="0"/>
          <a:ext cx="0" cy="0"/>
          <a:chOff x="0" y="0"/>
          <a:chExt cx="0" cy="0"/>
        </a:xfrm>
      </p:grpSpPr>
      <p:sp>
        <p:nvSpPr>
          <p:cNvPr id="19" name="Google Shape;19;p6"/>
          <p:cNvSpPr txBox="1">
            <a:spLocks noGrp="1"/>
          </p:cNvSpPr>
          <p:nvPr>
            <p:ph type="body" idx="1"/>
          </p:nvPr>
        </p:nvSpPr>
        <p:spPr>
          <a:xfrm>
            <a:off x="272379" y="413238"/>
            <a:ext cx="10550952" cy="624254"/>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1000"/>
              </a:spcBef>
              <a:spcAft>
                <a:spcPts val="0"/>
              </a:spcAft>
              <a:buClr>
                <a:srgbClr val="005EB8"/>
              </a:buClr>
              <a:buSzPts val="4000"/>
              <a:buFont typeface="Arial"/>
              <a:buNone/>
              <a:defRPr sz="4000" b="0" i="0" u="none" strike="noStrike" cap="none">
                <a:solidFill>
                  <a:srgbClr val="005EB8"/>
                </a:solidFill>
                <a:latin typeface="Source Sans Pro" panose="020B0503030403020204" pitchFamily="34" charset="0"/>
                <a:ea typeface="Source Sans Pro" panose="020B0503030403020204" pitchFamily="34" charset="0"/>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dirty="0"/>
          </a:p>
        </p:txBody>
      </p:sp>
      <p:sp>
        <p:nvSpPr>
          <p:cNvPr id="20" name="Google Shape;20;p6"/>
          <p:cNvSpPr>
            <a:spLocks noGrp="1"/>
          </p:cNvSpPr>
          <p:nvPr>
            <p:ph type="pic" idx="2"/>
          </p:nvPr>
        </p:nvSpPr>
        <p:spPr>
          <a:xfrm>
            <a:off x="1788000" y="2687746"/>
            <a:ext cx="2520000" cy="2520000"/>
          </a:xfrm>
          <a:prstGeom prst="rect">
            <a:avLst/>
          </a:prstGeom>
          <a:noFill/>
          <a:ln>
            <a:noFill/>
          </a:ln>
        </p:spPr>
      </p:sp>
      <p:sp>
        <p:nvSpPr>
          <p:cNvPr id="21" name="Google Shape;21;p6"/>
          <p:cNvSpPr txBox="1">
            <a:spLocks noGrp="1"/>
          </p:cNvSpPr>
          <p:nvPr>
            <p:ph type="body" idx="3"/>
          </p:nvPr>
        </p:nvSpPr>
        <p:spPr>
          <a:xfrm>
            <a:off x="6096000" y="1987573"/>
            <a:ext cx="5689281" cy="3920345"/>
          </a:xfrm>
          <a:prstGeom prst="rect">
            <a:avLst/>
          </a:prstGeom>
          <a:noFill/>
          <a:ln>
            <a:noFill/>
          </a:ln>
        </p:spPr>
        <p:txBody>
          <a:bodyPr spcFirstLastPara="1" wrap="square" lIns="91425" tIns="45700" rIns="91425" bIns="45700" anchor="ctr" anchorCtr="0">
            <a:noAutofit/>
          </a:bodyPr>
          <a:lstStyle>
            <a:lvl1pPr marL="457200" marR="0" lvl="0" indent="-228600" algn="ctr" rtl="0">
              <a:lnSpc>
                <a:spcPct val="90000"/>
              </a:lnSpc>
              <a:spcBef>
                <a:spcPts val="1000"/>
              </a:spcBef>
              <a:spcAft>
                <a:spcPts val="0"/>
              </a:spcAft>
              <a:buClr>
                <a:srgbClr val="005EB8"/>
              </a:buClr>
              <a:buSzPts val="3200"/>
              <a:buFont typeface="Calibri"/>
              <a:buNone/>
              <a:defRPr sz="3200" b="0" i="0" u="none" strike="noStrike" cap="none">
                <a:solidFill>
                  <a:srgbClr val="005EB8"/>
                </a:solidFill>
                <a:latin typeface="Source Sans Pro" panose="020B0503030403020204" pitchFamily="34" charset="0"/>
                <a:ea typeface="Source Sans Pro" panose="020B0503030403020204" pitchFamily="34" charset="0"/>
                <a:cs typeface="Arial"/>
                <a:sym typeface="Arial"/>
              </a:defRPr>
            </a:lvl1pPr>
            <a:lvl2pPr marL="914400" marR="0" lvl="1" indent="-228600" algn="l" rtl="0">
              <a:lnSpc>
                <a:spcPct val="90000"/>
              </a:lnSpc>
              <a:spcBef>
                <a:spcPts val="500"/>
              </a:spcBef>
              <a:spcAft>
                <a:spcPts val="0"/>
              </a:spcAft>
              <a:buClr>
                <a:srgbClr val="005EB8"/>
              </a:buClr>
              <a:buSzPts val="2400"/>
              <a:buFont typeface="Calibri"/>
              <a:buNone/>
              <a:defRPr sz="2400" b="0" i="0" u="none" strike="noStrike" cap="none">
                <a:solidFill>
                  <a:srgbClr val="005EB8"/>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4_Title Slide">
  <p:cSld name="4_Title Slide">
    <p:spTree>
      <p:nvGrpSpPr>
        <p:cNvPr id="1" name="Shape 22"/>
        <p:cNvGrpSpPr/>
        <p:nvPr/>
      </p:nvGrpSpPr>
      <p:grpSpPr>
        <a:xfrm>
          <a:off x="0" y="0"/>
          <a:ext cx="0" cy="0"/>
          <a:chOff x="0" y="0"/>
          <a:chExt cx="0" cy="0"/>
        </a:xfrm>
      </p:grpSpPr>
      <p:sp>
        <p:nvSpPr>
          <p:cNvPr id="23" name="Google Shape;23;p7"/>
          <p:cNvSpPr txBox="1">
            <a:spLocks noGrp="1"/>
          </p:cNvSpPr>
          <p:nvPr>
            <p:ph type="body" idx="1"/>
          </p:nvPr>
        </p:nvSpPr>
        <p:spPr>
          <a:xfrm>
            <a:off x="406719" y="1987573"/>
            <a:ext cx="5689281" cy="3920345"/>
          </a:xfrm>
          <a:prstGeom prst="rect">
            <a:avLst/>
          </a:prstGeom>
          <a:noFill/>
          <a:ln>
            <a:noFill/>
          </a:ln>
        </p:spPr>
        <p:txBody>
          <a:bodyPr spcFirstLastPara="1" wrap="square" lIns="91425" tIns="45700" rIns="91425" bIns="45700" anchor="ctr" anchorCtr="0">
            <a:noAutofit/>
          </a:bodyPr>
          <a:lstStyle>
            <a:lvl1pPr marL="457200" marR="0" lvl="0" indent="-228600" algn="ctr" rtl="0">
              <a:lnSpc>
                <a:spcPct val="90000"/>
              </a:lnSpc>
              <a:spcBef>
                <a:spcPts val="1000"/>
              </a:spcBef>
              <a:spcAft>
                <a:spcPts val="0"/>
              </a:spcAft>
              <a:buClr>
                <a:srgbClr val="005EB8"/>
              </a:buClr>
              <a:buSzPts val="3200"/>
              <a:buFont typeface="Calibri"/>
              <a:buNone/>
              <a:defRPr sz="3200" b="0" i="0" u="none" strike="noStrike" cap="none">
                <a:solidFill>
                  <a:srgbClr val="005EB8"/>
                </a:solidFill>
                <a:latin typeface="Source Sans Pro" panose="020B0503030403020204" pitchFamily="34" charset="0"/>
                <a:ea typeface="Source Sans Pro" panose="020B0503030403020204" pitchFamily="34" charset="0"/>
                <a:cs typeface="Arial"/>
                <a:sym typeface="Arial"/>
              </a:defRPr>
            </a:lvl1pPr>
            <a:lvl2pPr marL="914400" marR="0" lvl="1" indent="-228600" algn="l" rtl="0">
              <a:lnSpc>
                <a:spcPct val="90000"/>
              </a:lnSpc>
              <a:spcBef>
                <a:spcPts val="500"/>
              </a:spcBef>
              <a:spcAft>
                <a:spcPts val="0"/>
              </a:spcAft>
              <a:buClr>
                <a:srgbClr val="005EB8"/>
              </a:buClr>
              <a:buSzPts val="2400"/>
              <a:buFont typeface="Calibri"/>
              <a:buNone/>
              <a:defRPr sz="2400" b="0" i="0" u="none" strike="noStrike" cap="none">
                <a:solidFill>
                  <a:srgbClr val="005EB8"/>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dirty="0"/>
          </a:p>
        </p:txBody>
      </p:sp>
      <p:sp>
        <p:nvSpPr>
          <p:cNvPr id="24" name="Google Shape;24;p7"/>
          <p:cNvSpPr txBox="1">
            <a:spLocks noGrp="1"/>
          </p:cNvSpPr>
          <p:nvPr>
            <p:ph type="body" idx="2"/>
          </p:nvPr>
        </p:nvSpPr>
        <p:spPr>
          <a:xfrm>
            <a:off x="272379" y="413238"/>
            <a:ext cx="10550952" cy="624254"/>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1000"/>
              </a:spcBef>
              <a:spcAft>
                <a:spcPts val="0"/>
              </a:spcAft>
              <a:buClr>
                <a:srgbClr val="005EB8"/>
              </a:buClr>
              <a:buSzPts val="4000"/>
              <a:buFont typeface="Arial"/>
              <a:buNone/>
              <a:defRPr sz="4000" b="0" i="0" u="none" strike="noStrike" cap="none">
                <a:solidFill>
                  <a:srgbClr val="005EB8"/>
                </a:solidFill>
                <a:latin typeface="Source Sans Pro" panose="020B0503030403020204" pitchFamily="34" charset="0"/>
                <a:ea typeface="Source Sans Pro" panose="020B0503030403020204" pitchFamily="34" charset="0"/>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dirty="0"/>
          </a:p>
        </p:txBody>
      </p:sp>
      <p:sp>
        <p:nvSpPr>
          <p:cNvPr id="25" name="Google Shape;25;p7"/>
          <p:cNvSpPr>
            <a:spLocks noGrp="1"/>
          </p:cNvSpPr>
          <p:nvPr>
            <p:ph type="pic" idx="3"/>
          </p:nvPr>
        </p:nvSpPr>
        <p:spPr>
          <a:xfrm>
            <a:off x="7884000" y="2687746"/>
            <a:ext cx="2520000" cy="2520000"/>
          </a:xfrm>
          <a:prstGeom prst="rect">
            <a:avLst/>
          </a:prstGeom>
          <a:noFill/>
          <a:ln>
            <a:noFill/>
          </a:ln>
        </p:spPr>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5_Title Slide">
  <p:cSld name="5_Title Slide">
    <p:spTree>
      <p:nvGrpSpPr>
        <p:cNvPr id="1" name="Shape 26"/>
        <p:cNvGrpSpPr/>
        <p:nvPr/>
      </p:nvGrpSpPr>
      <p:grpSpPr>
        <a:xfrm>
          <a:off x="0" y="0"/>
          <a:ext cx="0" cy="0"/>
          <a:chOff x="0" y="0"/>
          <a:chExt cx="0" cy="0"/>
        </a:xfrm>
      </p:grpSpPr>
      <p:sp>
        <p:nvSpPr>
          <p:cNvPr id="27" name="Google Shape;27;p8"/>
          <p:cNvSpPr txBox="1">
            <a:spLocks noGrp="1"/>
          </p:cNvSpPr>
          <p:nvPr>
            <p:ph type="body" idx="1"/>
          </p:nvPr>
        </p:nvSpPr>
        <p:spPr>
          <a:xfrm>
            <a:off x="272379" y="413238"/>
            <a:ext cx="10550952" cy="624254"/>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1000"/>
              </a:spcBef>
              <a:spcAft>
                <a:spcPts val="0"/>
              </a:spcAft>
              <a:buClr>
                <a:srgbClr val="005EB8"/>
              </a:buClr>
              <a:buSzPts val="4000"/>
              <a:buFont typeface="Arial"/>
              <a:buNone/>
              <a:defRPr sz="4000" b="0" i="0" u="none" strike="noStrike" cap="none">
                <a:solidFill>
                  <a:srgbClr val="005EB8"/>
                </a:solidFill>
                <a:latin typeface="Source Sans Pro" panose="020B0503030403020204" pitchFamily="34" charset="0"/>
                <a:ea typeface="Source Sans Pro" panose="020B0503030403020204" pitchFamily="34" charset="0"/>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dirty="0"/>
          </a:p>
        </p:txBody>
      </p:sp>
      <p:sp>
        <p:nvSpPr>
          <p:cNvPr id="28" name="Google Shape;28;p8"/>
          <p:cNvSpPr>
            <a:spLocks noGrp="1"/>
          </p:cNvSpPr>
          <p:nvPr>
            <p:ph type="pic" idx="2"/>
          </p:nvPr>
        </p:nvSpPr>
        <p:spPr>
          <a:xfrm>
            <a:off x="3826189" y="1667838"/>
            <a:ext cx="4539622" cy="4539622"/>
          </a:xfrm>
          <a:prstGeom prst="rect">
            <a:avLst/>
          </a:prstGeom>
          <a:noFill/>
          <a:ln>
            <a:noFill/>
          </a:ln>
        </p:spPr>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6_Title Slide">
  <p:cSld name="6_Title Slide">
    <p:spTree>
      <p:nvGrpSpPr>
        <p:cNvPr id="1" name="Shape 29"/>
        <p:cNvGrpSpPr/>
        <p:nvPr/>
      </p:nvGrpSpPr>
      <p:grpSpPr>
        <a:xfrm>
          <a:off x="0" y="0"/>
          <a:ext cx="0" cy="0"/>
          <a:chOff x="0" y="0"/>
          <a:chExt cx="0" cy="0"/>
        </a:xfrm>
      </p:grpSpPr>
      <p:sp>
        <p:nvSpPr>
          <p:cNvPr id="30" name="Google Shape;30;p9"/>
          <p:cNvSpPr txBox="1">
            <a:spLocks noGrp="1"/>
          </p:cNvSpPr>
          <p:nvPr>
            <p:ph type="body" idx="1"/>
          </p:nvPr>
        </p:nvSpPr>
        <p:spPr>
          <a:xfrm>
            <a:off x="272379" y="413238"/>
            <a:ext cx="10550952" cy="624254"/>
          </a:xfrm>
          <a:prstGeom prst="rect">
            <a:avLst/>
          </a:prstGeom>
          <a:noFill/>
          <a:ln>
            <a:noFill/>
          </a:ln>
        </p:spPr>
        <p:txBody>
          <a:bodyPr spcFirstLastPara="1" wrap="square" lIns="91425" tIns="45700" rIns="91425" bIns="45700" anchor="ctr" anchorCtr="0">
            <a:noAutofit/>
          </a:bodyPr>
          <a:lstStyle>
            <a:lvl1pPr marL="457200" marR="0" lvl="0" indent="-228600" algn="l" rtl="0">
              <a:lnSpc>
                <a:spcPct val="90000"/>
              </a:lnSpc>
              <a:spcBef>
                <a:spcPts val="1000"/>
              </a:spcBef>
              <a:spcAft>
                <a:spcPts val="0"/>
              </a:spcAft>
              <a:buClr>
                <a:srgbClr val="005EB8"/>
              </a:buClr>
              <a:buSzPts val="4000"/>
              <a:buFont typeface="Arial"/>
              <a:buNone/>
              <a:defRPr sz="4000" b="0" i="0" u="none" strike="noStrike" cap="none">
                <a:solidFill>
                  <a:srgbClr val="005EB8"/>
                </a:solidFill>
                <a:latin typeface="Source Sans Pro" panose="020B0503030403020204" pitchFamily="34" charset="0"/>
                <a:ea typeface="Source Sans Pro" panose="020B0503030403020204" pitchFamily="34" charset="0"/>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dirty="0"/>
          </a:p>
        </p:txBody>
      </p:sp>
      <p:sp>
        <p:nvSpPr>
          <p:cNvPr id="31" name="Google Shape;31;p9"/>
          <p:cNvSpPr>
            <a:spLocks noGrp="1"/>
          </p:cNvSpPr>
          <p:nvPr>
            <p:ph type="pic" idx="2"/>
          </p:nvPr>
        </p:nvSpPr>
        <p:spPr>
          <a:xfrm>
            <a:off x="1788000" y="2687746"/>
            <a:ext cx="2520000" cy="2520000"/>
          </a:xfrm>
          <a:prstGeom prst="rect">
            <a:avLst/>
          </a:prstGeom>
          <a:noFill/>
          <a:ln>
            <a:noFill/>
          </a:ln>
        </p:spPr>
      </p:sp>
      <p:sp>
        <p:nvSpPr>
          <p:cNvPr id="32" name="Google Shape;32;p9"/>
          <p:cNvSpPr txBox="1">
            <a:spLocks noGrp="1"/>
          </p:cNvSpPr>
          <p:nvPr>
            <p:ph type="body" idx="3"/>
          </p:nvPr>
        </p:nvSpPr>
        <p:spPr>
          <a:xfrm>
            <a:off x="6096000" y="1987573"/>
            <a:ext cx="5689281" cy="3920345"/>
          </a:xfrm>
          <a:prstGeom prst="rect">
            <a:avLst/>
          </a:prstGeom>
          <a:noFill/>
          <a:ln>
            <a:noFill/>
          </a:ln>
        </p:spPr>
        <p:txBody>
          <a:bodyPr spcFirstLastPara="1" wrap="square" lIns="91425" tIns="45700" rIns="91425" bIns="45700" anchor="ctr" anchorCtr="0">
            <a:noAutofit/>
          </a:bodyPr>
          <a:lstStyle>
            <a:lvl1pPr marL="457200" marR="0" lvl="0" indent="-431800" algn="l" rtl="0">
              <a:lnSpc>
                <a:spcPct val="90000"/>
              </a:lnSpc>
              <a:spcBef>
                <a:spcPts val="1000"/>
              </a:spcBef>
              <a:spcAft>
                <a:spcPts val="0"/>
              </a:spcAft>
              <a:buClr>
                <a:srgbClr val="005EB8"/>
              </a:buClr>
              <a:buSzPts val="3200"/>
              <a:buFont typeface="Noto Sans Symbols"/>
              <a:buChar char="✔"/>
              <a:defRPr sz="3200" b="0" i="0" u="none" strike="noStrike" cap="none">
                <a:solidFill>
                  <a:srgbClr val="005EB8"/>
                </a:solidFill>
                <a:latin typeface="Source Sans Pro" panose="020B0503030403020204" pitchFamily="34" charset="0"/>
                <a:ea typeface="Source Sans Pro" panose="020B0503030403020204" pitchFamily="34" charset="0"/>
                <a:cs typeface="Arial"/>
                <a:sym typeface="Arial"/>
              </a:defRPr>
            </a:lvl1pPr>
            <a:lvl2pPr marL="914400" marR="0" lvl="1" indent="-228600" algn="l" rtl="0">
              <a:lnSpc>
                <a:spcPct val="90000"/>
              </a:lnSpc>
              <a:spcBef>
                <a:spcPts val="500"/>
              </a:spcBef>
              <a:spcAft>
                <a:spcPts val="0"/>
              </a:spcAft>
              <a:buClr>
                <a:srgbClr val="005EB8"/>
              </a:buClr>
              <a:buSzPts val="2400"/>
              <a:buFont typeface="Noto Sans Symbols"/>
              <a:buNone/>
              <a:defRPr sz="2400" b="0" i="0" u="none" strike="noStrike" cap="none">
                <a:solidFill>
                  <a:srgbClr val="005EB8"/>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7_Title Slide">
  <p:cSld name="7_Title Slide">
    <p:spTree>
      <p:nvGrpSpPr>
        <p:cNvPr id="1" name="Shape 33"/>
        <p:cNvGrpSpPr/>
        <p:nvPr/>
      </p:nvGrpSpPr>
      <p:grpSpPr>
        <a:xfrm>
          <a:off x="0" y="0"/>
          <a:ext cx="0" cy="0"/>
          <a:chOff x="0" y="0"/>
          <a:chExt cx="0" cy="0"/>
        </a:xfrm>
      </p:grpSpPr>
      <p:sp>
        <p:nvSpPr>
          <p:cNvPr id="34" name="Google Shape;34;p10"/>
          <p:cNvSpPr txBox="1"/>
          <p:nvPr/>
        </p:nvSpPr>
        <p:spPr>
          <a:xfrm>
            <a:off x="272379" y="413238"/>
            <a:ext cx="10550952" cy="646331"/>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rgbClr val="005EB8"/>
              </a:buClr>
              <a:buSzPts val="4000"/>
              <a:buFont typeface="Arial"/>
              <a:buNone/>
            </a:pPr>
            <a:r>
              <a:rPr lang="en-US" sz="4000" b="0" i="0" u="none" strike="noStrike" cap="none" dirty="0">
                <a:solidFill>
                  <a:srgbClr val="005EB8"/>
                </a:solidFill>
                <a:latin typeface="Source Sans Pro" panose="020B0503030403020204" pitchFamily="34" charset="0"/>
                <a:ea typeface="Arial"/>
                <a:cs typeface="Arial"/>
                <a:sym typeface="Arial"/>
              </a:rPr>
              <a:t>What’s next</a:t>
            </a:r>
            <a:endParaRPr b="0" i="0" dirty="0">
              <a:latin typeface="Source Sans Pro" panose="020B0503030403020204" pitchFamily="34" charset="0"/>
            </a:endParaRPr>
          </a:p>
        </p:txBody>
      </p:sp>
      <p:pic>
        <p:nvPicPr>
          <p:cNvPr id="35" name="Google Shape;35;p10"/>
          <p:cNvPicPr preferRelativeResize="0"/>
          <p:nvPr/>
        </p:nvPicPr>
        <p:blipFill rotWithShape="1">
          <a:blip r:embed="rId2">
            <a:alphaModFix/>
          </a:blip>
          <a:srcRect r="800" b="35225"/>
          <a:stretch/>
        </p:blipFill>
        <p:spPr>
          <a:xfrm>
            <a:off x="0" y="1402080"/>
            <a:ext cx="12192000" cy="5456326"/>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itle">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64B76BA1-615C-0495-3F58-0063FABDB387}"/>
              </a:ext>
            </a:extLst>
          </p:cNvPr>
          <p:cNvSpPr>
            <a:spLocks noGrp="1"/>
          </p:cNvSpPr>
          <p:nvPr>
            <p:ph type="body" sz="quarter" idx="11" hasCustomPrompt="1"/>
          </p:nvPr>
        </p:nvSpPr>
        <p:spPr>
          <a:xfrm>
            <a:off x="941388" y="2975083"/>
            <a:ext cx="5154612" cy="1971862"/>
          </a:xfrm>
          <a:prstGeom prst="rect">
            <a:avLst/>
          </a:prstGeom>
        </p:spPr>
        <p:txBody>
          <a:bodyPr/>
          <a:lstStyle>
            <a:lvl1pPr marL="0" indent="0">
              <a:buNone/>
              <a:defRPr sz="6000" b="1" i="0">
                <a:solidFill>
                  <a:srgbClr val="024731"/>
                </a:solidFill>
                <a:latin typeface="Source Sans Pro SemiBold" panose="020B0503030403020204" pitchFamily="34"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6000" b="0" i="0" u="none" strike="noStrike" kern="1200" cap="none" spc="0" normalizeH="0" baseline="0" noProof="0" dirty="0">
                <a:ln>
                  <a:noFill/>
                </a:ln>
                <a:solidFill>
                  <a:srgbClr val="024731"/>
                </a:solidFill>
                <a:effectLst/>
                <a:uLnTx/>
                <a:uFillTx/>
                <a:latin typeface="Lloyds Bank Jack Medium" panose="02000606060000020004" pitchFamily="50" charset="0"/>
                <a:ea typeface="+mn-ea"/>
                <a:cs typeface="+mn-cs"/>
              </a:rPr>
              <a:t>Title of module</a:t>
            </a:r>
          </a:p>
        </p:txBody>
      </p:sp>
      <p:sp>
        <p:nvSpPr>
          <p:cNvPr id="14" name="Picture Placeholder 10">
            <a:extLst>
              <a:ext uri="{FF2B5EF4-FFF2-40B4-BE49-F238E27FC236}">
                <a16:creationId xmlns:a16="http://schemas.microsoft.com/office/drawing/2014/main" id="{94C99F52-D704-FA13-F9C6-750C2026E9E9}"/>
              </a:ext>
            </a:extLst>
          </p:cNvPr>
          <p:cNvSpPr>
            <a:spLocks noGrp="1"/>
          </p:cNvSpPr>
          <p:nvPr>
            <p:ph type="pic" sz="quarter" idx="12" hasCustomPrompt="1"/>
          </p:nvPr>
        </p:nvSpPr>
        <p:spPr>
          <a:xfrm>
            <a:off x="7402640" y="2000842"/>
            <a:ext cx="3908977" cy="3920345"/>
          </a:xfrm>
          <a:prstGeom prst="rect">
            <a:avLst/>
          </a:prstGeom>
        </p:spPr>
        <p:txBody>
          <a:bodyPr/>
          <a:lstStyle>
            <a:lvl1pPr marL="0" indent="0" algn="ctr">
              <a:buNone/>
              <a:defRPr b="0" i="0">
                <a:solidFill>
                  <a:srgbClr val="024731"/>
                </a:solidFill>
                <a:latin typeface="Lloyds Bank Jack" panose="02000503040000020004" pitchFamily="50" charset="0"/>
              </a:defRPr>
            </a:lvl1pPr>
          </a:lstStyle>
          <a:p>
            <a:r>
              <a:rPr lang="en-GB" dirty="0"/>
              <a:t>Placeholder for picture</a:t>
            </a:r>
          </a:p>
        </p:txBody>
      </p:sp>
    </p:spTree>
    <p:extLst>
      <p:ext uri="{BB962C8B-B14F-4D97-AF65-F5344CB8AC3E}">
        <p14:creationId xmlns:p14="http://schemas.microsoft.com/office/powerpoint/2010/main" val="9288027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ingle line with picture">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64B76BA1-615C-0495-3F58-0063FABDB387}"/>
              </a:ext>
            </a:extLst>
          </p:cNvPr>
          <p:cNvSpPr>
            <a:spLocks noGrp="1"/>
          </p:cNvSpPr>
          <p:nvPr>
            <p:ph type="body" sz="quarter" idx="11" hasCustomPrompt="1"/>
          </p:nvPr>
        </p:nvSpPr>
        <p:spPr>
          <a:xfrm>
            <a:off x="941388" y="3468049"/>
            <a:ext cx="5154612" cy="985931"/>
          </a:xfrm>
          <a:prstGeom prst="rect">
            <a:avLst/>
          </a:prstGeom>
        </p:spPr>
        <p:txBody>
          <a:bodyPr/>
          <a:lstStyle>
            <a:lvl1pPr marL="0" indent="0">
              <a:buNone/>
              <a:defRPr sz="6000" b="1" i="0">
                <a:solidFill>
                  <a:srgbClr val="024731"/>
                </a:solidFill>
                <a:latin typeface="Source Sans Pro SemiBold" panose="020B0503030403020204" pitchFamily="34"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6000" b="0" i="0" u="none" strike="noStrike" kern="1200" cap="none" spc="0" normalizeH="0" baseline="0" noProof="0" dirty="0">
                <a:ln>
                  <a:noFill/>
                </a:ln>
                <a:solidFill>
                  <a:srgbClr val="024731"/>
                </a:solidFill>
                <a:effectLst/>
                <a:uLnTx/>
                <a:uFillTx/>
                <a:latin typeface="Lloyds Bank Jack Medium" panose="02000606060000020004" pitchFamily="50" charset="0"/>
                <a:ea typeface="+mn-ea"/>
                <a:cs typeface="+mn-cs"/>
              </a:rPr>
              <a:t>Title of module</a:t>
            </a:r>
          </a:p>
        </p:txBody>
      </p:sp>
      <p:sp>
        <p:nvSpPr>
          <p:cNvPr id="2" name="Picture Placeholder 10">
            <a:extLst>
              <a:ext uri="{FF2B5EF4-FFF2-40B4-BE49-F238E27FC236}">
                <a16:creationId xmlns:a16="http://schemas.microsoft.com/office/drawing/2014/main" id="{F2B6D852-6BBB-7A7C-0023-A3B00F22AFF7}"/>
              </a:ext>
            </a:extLst>
          </p:cNvPr>
          <p:cNvSpPr>
            <a:spLocks noGrp="1"/>
          </p:cNvSpPr>
          <p:nvPr>
            <p:ph type="pic" sz="quarter" idx="12" hasCustomPrompt="1"/>
          </p:nvPr>
        </p:nvSpPr>
        <p:spPr>
          <a:xfrm>
            <a:off x="7402640" y="2000842"/>
            <a:ext cx="3908977" cy="3920345"/>
          </a:xfrm>
          <a:prstGeom prst="rect">
            <a:avLst/>
          </a:prstGeom>
        </p:spPr>
        <p:txBody>
          <a:bodyPr/>
          <a:lstStyle>
            <a:lvl1pPr marL="0" indent="0" algn="ctr">
              <a:buNone/>
              <a:defRPr b="0" i="0">
                <a:solidFill>
                  <a:srgbClr val="024731"/>
                </a:solidFill>
                <a:latin typeface="Lloyds Bank Jack" panose="02000503040000020004" pitchFamily="50" charset="0"/>
              </a:defRPr>
            </a:lvl1pPr>
          </a:lstStyle>
          <a:p>
            <a:r>
              <a:rPr lang="en-GB" dirty="0"/>
              <a:t>Placeholder for picture</a:t>
            </a:r>
          </a:p>
        </p:txBody>
      </p:sp>
    </p:spTree>
    <p:extLst>
      <p:ext uri="{BB962C8B-B14F-4D97-AF65-F5344CB8AC3E}">
        <p14:creationId xmlns:p14="http://schemas.microsoft.com/office/powerpoint/2010/main" val="33724515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pic>
        <p:nvPicPr>
          <p:cNvPr id="6" name="Google Shape;6;p2"/>
          <p:cNvPicPr preferRelativeResize="0"/>
          <p:nvPr/>
        </p:nvPicPr>
        <p:blipFill rotWithShape="1">
          <a:blip r:embed="rId16">
            <a:alphaModFix/>
          </a:blip>
          <a:srcRect/>
          <a:stretch/>
        </p:blipFill>
        <p:spPr>
          <a:xfrm>
            <a:off x="10826401" y="417385"/>
            <a:ext cx="980530" cy="632822"/>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4.sv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6.svg"/><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image" Target="../media/image15.png"/><Relationship Id="rId5" Type="http://schemas.openxmlformats.org/officeDocument/2006/relationships/image" Target="../media/image14.sv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7.png"/><Relationship Id="rId7" Type="http://schemas.openxmlformats.org/officeDocument/2006/relationships/image" Target="../media/image14.svg"/><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image" Target="../media/image13.png"/><Relationship Id="rId5" Type="http://schemas.openxmlformats.org/officeDocument/2006/relationships/image" Target="../media/image6.png"/><Relationship Id="rId4" Type="http://schemas.openxmlformats.org/officeDocument/2006/relationships/image" Target="../media/image18.svg"/><Relationship Id="rId9" Type="http://schemas.openxmlformats.org/officeDocument/2006/relationships/image" Target="../media/image16.svg"/></Relationships>
</file>

<file path=ppt/slides/_rels/slide12.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12.xml"/><Relationship Id="rId6" Type="http://schemas.openxmlformats.org/officeDocument/2006/relationships/image" Target="../media/image18.svg"/><Relationship Id="rId11" Type="http://schemas.openxmlformats.org/officeDocument/2006/relationships/image" Target="../media/image16.svg"/><Relationship Id="rId5" Type="http://schemas.openxmlformats.org/officeDocument/2006/relationships/image" Target="../media/image17.png"/><Relationship Id="rId10" Type="http://schemas.openxmlformats.org/officeDocument/2006/relationships/image" Target="../media/image15.png"/><Relationship Id="rId4" Type="http://schemas.openxmlformats.org/officeDocument/2006/relationships/image" Target="../media/image4.svg"/><Relationship Id="rId9" Type="http://schemas.openxmlformats.org/officeDocument/2006/relationships/image" Target="../media/image14.sv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1.xml"/><Relationship Id="rId4" Type="http://schemas.openxmlformats.org/officeDocument/2006/relationships/image" Target="../media/image8.sv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20.sv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13.xml"/><Relationship Id="rId4" Type="http://schemas.openxmlformats.org/officeDocument/2006/relationships/image" Target="../media/image22.svg"/></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12.xml"/><Relationship Id="rId4" Type="http://schemas.openxmlformats.org/officeDocument/2006/relationships/image" Target="../media/image16.svg"/></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13.xml"/><Relationship Id="rId4" Type="http://schemas.openxmlformats.org/officeDocument/2006/relationships/image" Target="../media/image24.svg"/></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13.xml"/><Relationship Id="rId4" Type="http://schemas.openxmlformats.org/officeDocument/2006/relationships/image" Target="../media/image26.svg"/></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9.xml"/><Relationship Id="rId1" Type="http://schemas.openxmlformats.org/officeDocument/2006/relationships/slideLayout" Target="../slideLayouts/slideLayout12.xml"/><Relationship Id="rId4" Type="http://schemas.openxmlformats.org/officeDocument/2006/relationships/image" Target="../media/image28.sv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9.xml"/><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0.xml"/><Relationship Id="rId1" Type="http://schemas.openxmlformats.org/officeDocument/2006/relationships/slideLayout" Target="../slideLayouts/slideLayout14.xml"/><Relationship Id="rId4" Type="http://schemas.openxmlformats.org/officeDocument/2006/relationships/image" Target="../media/image10.sv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9.xml"/><Relationship Id="rId4" Type="http://schemas.openxmlformats.org/officeDocument/2006/relationships/image" Target="../media/image8.svg"/></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2.xml"/><Relationship Id="rId1" Type="http://schemas.openxmlformats.org/officeDocument/2006/relationships/slideLayout" Target="../slideLayouts/slideLayout9.xml"/><Relationship Id="rId4" Type="http://schemas.microsoft.com/office/2007/relationships/hdphoto" Target="../media/hdphoto2.wdp"/></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9.xml"/><Relationship Id="rId4" Type="http://schemas.openxmlformats.org/officeDocument/2006/relationships/image" Target="../media/image8.sv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0.xml"/><Relationship Id="rId4" Type="http://schemas.openxmlformats.org/officeDocument/2006/relationships/image" Target="../media/image10.sv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1.xml"/><Relationship Id="rId4" Type="http://schemas.openxmlformats.org/officeDocument/2006/relationships/image" Target="../media/image8.sv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12.sv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E394949-21A8-DDE1-F26E-A97AFD97B6C5}"/>
              </a:ext>
            </a:extLst>
          </p:cNvPr>
          <p:cNvSpPr>
            <a:spLocks noGrp="1"/>
          </p:cNvSpPr>
          <p:nvPr>
            <p:ph type="body" sz="quarter" idx="11"/>
          </p:nvPr>
        </p:nvSpPr>
        <p:spPr/>
        <p:txBody>
          <a:bodyPr/>
          <a:lstStyle/>
          <a:p>
            <a:r>
              <a:rPr lang="en-GB" dirty="0">
                <a:solidFill>
                  <a:srgbClr val="2260B3"/>
                </a:solidFill>
              </a:rPr>
              <a:t>Managing bills and utilities online </a:t>
            </a:r>
          </a:p>
        </p:txBody>
      </p:sp>
      <p:pic>
        <p:nvPicPr>
          <p:cNvPr id="4" name="Picture Placeholder 3">
            <a:extLst>
              <a:ext uri="{FF2B5EF4-FFF2-40B4-BE49-F238E27FC236}">
                <a16:creationId xmlns:a16="http://schemas.microsoft.com/office/drawing/2014/main" id="{80D6019F-D60E-015C-4EDF-FA37F8A4558E}"/>
              </a:ext>
            </a:extLst>
          </p:cNvPr>
          <p:cNvPicPr>
            <a:picLocks noGrp="1" noChangeAspect="1"/>
          </p:cNvPicPr>
          <p:nvPr>
            <p:ph type="pic" sz="quarter" idx="12"/>
          </p:nvPr>
        </p:nvPicPr>
        <p:blipFill>
          <a:blip r:embed="rId3">
            <a:extLst>
              <a:ext uri="{96DAC541-7B7A-43D3-8B79-37D633B846F1}">
                <asvg:svgBlip xmlns:asvg="http://schemas.microsoft.com/office/drawing/2016/SVG/main" r:embed="rId4"/>
              </a:ext>
            </a:extLst>
          </a:blip>
          <a:srcRect l="145" r="145"/>
          <a:stretch/>
        </p:blipFill>
        <p:spPr/>
      </p:pic>
    </p:spTree>
    <p:extLst>
      <p:ext uri="{BB962C8B-B14F-4D97-AF65-F5344CB8AC3E}">
        <p14:creationId xmlns:p14="http://schemas.microsoft.com/office/powerpoint/2010/main" val="37853684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CEAC7C1-403F-FDE6-9497-4B5387566104}"/>
              </a:ext>
            </a:extLst>
          </p:cNvPr>
          <p:cNvSpPr>
            <a:spLocks noGrp="1"/>
          </p:cNvSpPr>
          <p:nvPr>
            <p:ph type="body" sz="quarter" idx="11"/>
          </p:nvPr>
        </p:nvSpPr>
        <p:spPr/>
        <p:txBody>
          <a:bodyPr/>
          <a:lstStyle/>
          <a:p>
            <a:r>
              <a:rPr lang="en-GB" dirty="0">
                <a:solidFill>
                  <a:srgbClr val="2260B3"/>
                </a:solidFill>
              </a:rPr>
              <a:t>How do you access these utilities online? </a:t>
            </a:r>
          </a:p>
        </p:txBody>
      </p:sp>
      <p:grpSp>
        <p:nvGrpSpPr>
          <p:cNvPr id="4" name="Group 3">
            <a:extLst>
              <a:ext uri="{FF2B5EF4-FFF2-40B4-BE49-F238E27FC236}">
                <a16:creationId xmlns:a16="http://schemas.microsoft.com/office/drawing/2014/main" id="{9546DB74-ADA9-D942-8120-0686218D7199}"/>
              </a:ext>
            </a:extLst>
          </p:cNvPr>
          <p:cNvGrpSpPr/>
          <p:nvPr/>
        </p:nvGrpSpPr>
        <p:grpSpPr>
          <a:xfrm>
            <a:off x="2967376" y="2735011"/>
            <a:ext cx="2659459" cy="2261665"/>
            <a:chOff x="2967376" y="2735011"/>
            <a:chExt cx="2659459" cy="2261665"/>
          </a:xfrm>
        </p:grpSpPr>
        <p:pic>
          <p:nvPicPr>
            <p:cNvPr id="10" name="Graphic 9">
              <a:extLst>
                <a:ext uri="{FF2B5EF4-FFF2-40B4-BE49-F238E27FC236}">
                  <a16:creationId xmlns:a16="http://schemas.microsoft.com/office/drawing/2014/main" id="{710848A0-B173-55EE-A97D-53CEF3D3142B}"/>
                </a:ext>
              </a:extLst>
            </p:cNvPr>
            <p:cNvPicPr>
              <a:picLocks noChangeAspect="1"/>
            </p:cNvPicPr>
            <p:nvPr/>
          </p:nvPicPr>
          <p:blipFill>
            <a:blip r:embed="rId3"/>
            <a:srcRect/>
            <a:stretch/>
          </p:blipFill>
          <p:spPr>
            <a:xfrm>
              <a:off x="3836133" y="2735011"/>
              <a:ext cx="1781404" cy="1800000"/>
            </a:xfrm>
            <a:prstGeom prst="rect">
              <a:avLst/>
            </a:prstGeom>
          </p:spPr>
        </p:pic>
        <p:sp>
          <p:nvSpPr>
            <p:cNvPr id="18" name="Arrow: Right 17">
              <a:extLst>
                <a:ext uri="{FF2B5EF4-FFF2-40B4-BE49-F238E27FC236}">
                  <a16:creationId xmlns:a16="http://schemas.microsoft.com/office/drawing/2014/main" id="{78BE027C-B400-C2DF-F7D6-A86D75F53C9C}"/>
                </a:ext>
              </a:extLst>
            </p:cNvPr>
            <p:cNvSpPr/>
            <p:nvPr/>
          </p:nvSpPr>
          <p:spPr>
            <a:xfrm>
              <a:off x="2967376" y="4654553"/>
              <a:ext cx="432000" cy="253218"/>
            </a:xfrm>
            <a:prstGeom prst="rightArrow">
              <a:avLst/>
            </a:prstGeom>
            <a:solidFill>
              <a:srgbClr val="2260B3"/>
            </a:solidFill>
            <a:ln>
              <a:solidFill>
                <a:srgbClr val="005EB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2260B3"/>
                </a:solidFill>
                <a:effectLst/>
                <a:uLnTx/>
                <a:uFillTx/>
                <a:latin typeface="Calibri" panose="020F0502020204030204"/>
                <a:ea typeface="+mn-ea"/>
                <a:cs typeface="+mn-cs"/>
              </a:endParaRPr>
            </a:p>
          </p:txBody>
        </p:sp>
        <p:sp>
          <p:nvSpPr>
            <p:cNvPr id="25" name="TextBox 24">
              <a:extLst>
                <a:ext uri="{FF2B5EF4-FFF2-40B4-BE49-F238E27FC236}">
                  <a16:creationId xmlns:a16="http://schemas.microsoft.com/office/drawing/2014/main" id="{33F57FC6-420A-FC73-AB67-0F1833C79182}"/>
                </a:ext>
              </a:extLst>
            </p:cNvPr>
            <p:cNvSpPr txBox="1"/>
            <p:nvPr/>
          </p:nvSpPr>
          <p:spPr>
            <a:xfrm>
              <a:off x="3826835" y="4535011"/>
              <a:ext cx="1800000"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u="none" strike="noStrike" kern="1200" cap="none" spc="0" normalizeH="0" baseline="0" noProof="0" dirty="0">
                  <a:ln>
                    <a:noFill/>
                  </a:ln>
                  <a:solidFill>
                    <a:srgbClr val="2260B3"/>
                  </a:solidFill>
                  <a:effectLst/>
                  <a:uLnTx/>
                  <a:uFillTx/>
                  <a:latin typeface="Calibri" panose="020F0502020204030204"/>
                  <a:ea typeface="+mn-ea"/>
                  <a:cs typeface="+mn-cs"/>
                </a:rPr>
                <a:t>Sign up</a:t>
              </a:r>
            </a:p>
          </p:txBody>
        </p:sp>
      </p:grpSp>
      <p:grpSp>
        <p:nvGrpSpPr>
          <p:cNvPr id="6" name="Group 5">
            <a:extLst>
              <a:ext uri="{FF2B5EF4-FFF2-40B4-BE49-F238E27FC236}">
                <a16:creationId xmlns:a16="http://schemas.microsoft.com/office/drawing/2014/main" id="{DF2BA249-87E2-1587-A92C-8F5DF45D2BF2}"/>
              </a:ext>
            </a:extLst>
          </p:cNvPr>
          <p:cNvGrpSpPr/>
          <p:nvPr/>
        </p:nvGrpSpPr>
        <p:grpSpPr>
          <a:xfrm>
            <a:off x="739917" y="2735011"/>
            <a:ext cx="1800000" cy="2261665"/>
            <a:chOff x="739917" y="2735011"/>
            <a:chExt cx="1800000" cy="2261665"/>
          </a:xfrm>
        </p:grpSpPr>
        <p:grpSp>
          <p:nvGrpSpPr>
            <p:cNvPr id="7" name="Group 6">
              <a:extLst>
                <a:ext uri="{FF2B5EF4-FFF2-40B4-BE49-F238E27FC236}">
                  <a16:creationId xmlns:a16="http://schemas.microsoft.com/office/drawing/2014/main" id="{C9967B6F-08E8-E304-3F65-6888A69CE2C4}"/>
                </a:ext>
              </a:extLst>
            </p:cNvPr>
            <p:cNvGrpSpPr/>
            <p:nvPr/>
          </p:nvGrpSpPr>
          <p:grpSpPr>
            <a:xfrm>
              <a:off x="739917" y="2735011"/>
              <a:ext cx="1800000" cy="2261665"/>
              <a:chOff x="739917" y="2735011"/>
              <a:chExt cx="1800000" cy="2261665"/>
            </a:xfrm>
          </p:grpSpPr>
          <p:pic>
            <p:nvPicPr>
              <p:cNvPr id="11" name="Graphic 10">
                <a:extLst>
                  <a:ext uri="{FF2B5EF4-FFF2-40B4-BE49-F238E27FC236}">
                    <a16:creationId xmlns:a16="http://schemas.microsoft.com/office/drawing/2014/main" id="{E6DD07E5-FA26-3CDD-A92C-B2279459E427}"/>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739917" y="2735011"/>
                <a:ext cx="1800000" cy="1800000"/>
              </a:xfrm>
              <a:prstGeom prst="rect">
                <a:avLst/>
              </a:prstGeom>
            </p:spPr>
          </p:pic>
          <p:sp>
            <p:nvSpPr>
              <p:cNvPr id="12" name="TextBox 11">
                <a:extLst>
                  <a:ext uri="{FF2B5EF4-FFF2-40B4-BE49-F238E27FC236}">
                    <a16:creationId xmlns:a16="http://schemas.microsoft.com/office/drawing/2014/main" id="{6C72D85B-B464-133C-D33C-8EFF9882B36D}"/>
                  </a:ext>
                </a:extLst>
              </p:cNvPr>
              <p:cNvSpPr txBox="1"/>
              <p:nvPr/>
            </p:nvSpPr>
            <p:spPr>
              <a:xfrm>
                <a:off x="739917" y="4535011"/>
                <a:ext cx="1800000"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u="none" strike="noStrike" kern="1200" cap="none" spc="0" normalizeH="0" baseline="0" noProof="0" dirty="0">
                    <a:ln>
                      <a:noFill/>
                    </a:ln>
                    <a:solidFill>
                      <a:srgbClr val="2260B3"/>
                    </a:solidFill>
                    <a:effectLst/>
                    <a:uLnTx/>
                    <a:uFillTx/>
                    <a:latin typeface="Calibri" panose="020F0502020204030204"/>
                    <a:ea typeface="+mn-ea"/>
                    <a:cs typeface="+mn-cs"/>
                  </a:rPr>
                  <a:t>Find</a:t>
                </a:r>
              </a:p>
            </p:txBody>
          </p:sp>
        </p:grpSp>
        <p:pic>
          <p:nvPicPr>
            <p:cNvPr id="8" name="Graphic 7">
              <a:extLst>
                <a:ext uri="{FF2B5EF4-FFF2-40B4-BE49-F238E27FC236}">
                  <a16:creationId xmlns:a16="http://schemas.microsoft.com/office/drawing/2014/main" id="{BFAFF3EB-AC45-5324-9949-9EA3BB4A52C1}"/>
                </a:ext>
              </a:extLst>
            </p:cNvPr>
            <p:cNvPicPr>
              <a:picLocks noChangeAspect="1"/>
            </p:cNvPicPr>
            <p:nvPr/>
          </p:nvPicPr>
          <p:blipFill rotWithShape="1">
            <a:blip r:embed="rId6">
              <a:extLst>
                <a:ext uri="{96DAC541-7B7A-43D3-8B79-37D633B846F1}">
                  <asvg:svgBlip xmlns:asvg="http://schemas.microsoft.com/office/drawing/2016/SVG/main" r:embed="rId7"/>
                </a:ext>
              </a:extLst>
            </a:blip>
            <a:srcRect l="27146" t="36033" r="24077" b="25460"/>
            <a:stretch/>
          </p:blipFill>
          <p:spPr>
            <a:xfrm>
              <a:off x="1220309" y="3281091"/>
              <a:ext cx="601842" cy="475107"/>
            </a:xfrm>
            <a:prstGeom prst="rect">
              <a:avLst/>
            </a:prstGeom>
          </p:spPr>
        </p:pic>
      </p:grpSp>
      <p:pic>
        <p:nvPicPr>
          <p:cNvPr id="13" name="Graphic 12">
            <a:extLst>
              <a:ext uri="{FF2B5EF4-FFF2-40B4-BE49-F238E27FC236}">
                <a16:creationId xmlns:a16="http://schemas.microsoft.com/office/drawing/2014/main" id="{F1BF8810-B5BA-2F7E-E590-93909B3B4D84}"/>
              </a:ext>
            </a:extLst>
          </p:cNvPr>
          <p:cNvPicPr>
            <a:picLocks noChangeAspect="1"/>
          </p:cNvPicPr>
          <p:nvPr/>
        </p:nvPicPr>
        <p:blipFill rotWithShape="1">
          <a:blip r:embed="rId6">
            <a:extLst>
              <a:ext uri="{96DAC541-7B7A-43D3-8B79-37D633B846F1}">
                <asvg:svgBlip xmlns:asvg="http://schemas.microsoft.com/office/drawing/2016/SVG/main" r:embed="rId7"/>
              </a:ext>
            </a:extLst>
          </a:blip>
          <a:srcRect l="27146" t="36033" r="24077" b="25460"/>
          <a:stretch/>
        </p:blipFill>
        <p:spPr>
          <a:xfrm>
            <a:off x="1878736" y="3549354"/>
            <a:ext cx="345750" cy="272943"/>
          </a:xfrm>
          <a:prstGeom prst="rect">
            <a:avLst/>
          </a:prstGeom>
        </p:spPr>
      </p:pic>
      <p:sp>
        <p:nvSpPr>
          <p:cNvPr id="14" name="TextBox 13">
            <a:extLst>
              <a:ext uri="{FF2B5EF4-FFF2-40B4-BE49-F238E27FC236}">
                <a16:creationId xmlns:a16="http://schemas.microsoft.com/office/drawing/2014/main" id="{59BCAA96-73D3-C271-9919-73B1B16A7169}"/>
              </a:ext>
            </a:extLst>
          </p:cNvPr>
          <p:cNvSpPr txBox="1"/>
          <p:nvPr/>
        </p:nvSpPr>
        <p:spPr>
          <a:xfrm>
            <a:off x="88490" y="2757948"/>
            <a:ext cx="184731" cy="307777"/>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925070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CEAC7C1-403F-FDE6-9497-4B5387566104}"/>
              </a:ext>
            </a:extLst>
          </p:cNvPr>
          <p:cNvSpPr>
            <a:spLocks noGrp="1"/>
          </p:cNvSpPr>
          <p:nvPr>
            <p:ph type="body" sz="quarter" idx="11"/>
          </p:nvPr>
        </p:nvSpPr>
        <p:spPr/>
        <p:txBody>
          <a:bodyPr/>
          <a:lstStyle/>
          <a:p>
            <a:r>
              <a:rPr lang="en-GB" dirty="0">
                <a:solidFill>
                  <a:srgbClr val="2260B3"/>
                </a:solidFill>
              </a:rPr>
              <a:t>How do you access these utilities online? </a:t>
            </a:r>
          </a:p>
        </p:txBody>
      </p:sp>
      <p:grpSp>
        <p:nvGrpSpPr>
          <p:cNvPr id="6" name="Group 5">
            <a:extLst>
              <a:ext uri="{FF2B5EF4-FFF2-40B4-BE49-F238E27FC236}">
                <a16:creationId xmlns:a16="http://schemas.microsoft.com/office/drawing/2014/main" id="{F9056AB6-B584-75F8-840F-103681F44791}"/>
              </a:ext>
            </a:extLst>
          </p:cNvPr>
          <p:cNvGrpSpPr/>
          <p:nvPr/>
        </p:nvGrpSpPr>
        <p:grpSpPr>
          <a:xfrm>
            <a:off x="6054294" y="2735011"/>
            <a:ext cx="2659459" cy="2261665"/>
            <a:chOff x="6054294" y="2735011"/>
            <a:chExt cx="2659459" cy="2261665"/>
          </a:xfrm>
        </p:grpSpPr>
        <p:pic>
          <p:nvPicPr>
            <p:cNvPr id="11" name="Graphic 10">
              <a:extLst>
                <a:ext uri="{FF2B5EF4-FFF2-40B4-BE49-F238E27FC236}">
                  <a16:creationId xmlns:a16="http://schemas.microsoft.com/office/drawing/2014/main" id="{B5EC3819-56FE-6720-7C55-D4B4B16710BB}"/>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913753" y="2735011"/>
              <a:ext cx="1800000" cy="1800000"/>
            </a:xfrm>
            <a:prstGeom prst="rect">
              <a:avLst/>
            </a:prstGeom>
          </p:spPr>
        </p:pic>
        <p:sp>
          <p:nvSpPr>
            <p:cNvPr id="19" name="Arrow: Right 18">
              <a:extLst>
                <a:ext uri="{FF2B5EF4-FFF2-40B4-BE49-F238E27FC236}">
                  <a16:creationId xmlns:a16="http://schemas.microsoft.com/office/drawing/2014/main" id="{52E1CAB1-4D0F-B0F3-D90B-9AD1DE0AF05D}"/>
                </a:ext>
              </a:extLst>
            </p:cNvPr>
            <p:cNvSpPr/>
            <p:nvPr/>
          </p:nvSpPr>
          <p:spPr>
            <a:xfrm>
              <a:off x="6054294" y="4654553"/>
              <a:ext cx="432000" cy="253218"/>
            </a:xfrm>
            <a:prstGeom prst="rightArrow">
              <a:avLst/>
            </a:prstGeom>
            <a:solidFill>
              <a:srgbClr val="2260B3"/>
            </a:solidFill>
            <a:ln>
              <a:solidFill>
                <a:srgbClr val="005EB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260B3"/>
                </a:solidFill>
                <a:effectLst/>
                <a:uLnTx/>
                <a:uFillTx/>
                <a:latin typeface="Calibri" panose="020F0502020204030204"/>
                <a:ea typeface="+mn-ea"/>
                <a:cs typeface="+mn-cs"/>
              </a:endParaRPr>
            </a:p>
          </p:txBody>
        </p:sp>
        <p:sp>
          <p:nvSpPr>
            <p:cNvPr id="26" name="TextBox 25">
              <a:extLst>
                <a:ext uri="{FF2B5EF4-FFF2-40B4-BE49-F238E27FC236}">
                  <a16:creationId xmlns:a16="http://schemas.microsoft.com/office/drawing/2014/main" id="{FE753F8B-DEE5-A0E1-6426-FD7CFBC59F2B}"/>
                </a:ext>
              </a:extLst>
            </p:cNvPr>
            <p:cNvSpPr txBox="1"/>
            <p:nvPr/>
          </p:nvSpPr>
          <p:spPr>
            <a:xfrm>
              <a:off x="6913753" y="4535011"/>
              <a:ext cx="1800000"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u="none" strike="noStrike" kern="1200" cap="none" spc="0" normalizeH="0" baseline="0" noProof="0" dirty="0">
                  <a:ln>
                    <a:noFill/>
                  </a:ln>
                  <a:solidFill>
                    <a:srgbClr val="2260B3"/>
                  </a:solidFill>
                  <a:effectLst/>
                  <a:uLnTx/>
                  <a:uFillTx/>
                  <a:latin typeface="Calibri" panose="020F0502020204030204"/>
                  <a:ea typeface="+mn-ea"/>
                  <a:cs typeface="+mn-cs"/>
                </a:rPr>
                <a:t>Set up</a:t>
              </a:r>
            </a:p>
          </p:txBody>
        </p:sp>
      </p:grpSp>
      <p:grpSp>
        <p:nvGrpSpPr>
          <p:cNvPr id="7" name="Group 6">
            <a:extLst>
              <a:ext uri="{FF2B5EF4-FFF2-40B4-BE49-F238E27FC236}">
                <a16:creationId xmlns:a16="http://schemas.microsoft.com/office/drawing/2014/main" id="{10653999-EE0C-5D51-D52B-2C35B0B8A547}"/>
              </a:ext>
            </a:extLst>
          </p:cNvPr>
          <p:cNvGrpSpPr/>
          <p:nvPr/>
        </p:nvGrpSpPr>
        <p:grpSpPr>
          <a:xfrm>
            <a:off x="2967376" y="2735011"/>
            <a:ext cx="2659459" cy="2261665"/>
            <a:chOff x="2967376" y="2735011"/>
            <a:chExt cx="2659459" cy="2261665"/>
          </a:xfrm>
        </p:grpSpPr>
        <p:pic>
          <p:nvPicPr>
            <p:cNvPr id="8" name="Graphic 9">
              <a:extLst>
                <a:ext uri="{FF2B5EF4-FFF2-40B4-BE49-F238E27FC236}">
                  <a16:creationId xmlns:a16="http://schemas.microsoft.com/office/drawing/2014/main" id="{76C3EA39-A307-50C8-0A52-EDD23F6ADCE8}"/>
                </a:ext>
              </a:extLst>
            </p:cNvPr>
            <p:cNvPicPr>
              <a:picLocks noChangeAspect="1"/>
            </p:cNvPicPr>
            <p:nvPr/>
          </p:nvPicPr>
          <p:blipFill>
            <a:blip r:embed="rId5"/>
            <a:srcRect/>
            <a:stretch/>
          </p:blipFill>
          <p:spPr>
            <a:xfrm>
              <a:off x="3836133" y="2735011"/>
              <a:ext cx="1781404" cy="1800000"/>
            </a:xfrm>
            <a:prstGeom prst="rect">
              <a:avLst/>
            </a:prstGeom>
          </p:spPr>
        </p:pic>
        <p:sp>
          <p:nvSpPr>
            <p:cNvPr id="12" name="Arrow: Right 17">
              <a:extLst>
                <a:ext uri="{FF2B5EF4-FFF2-40B4-BE49-F238E27FC236}">
                  <a16:creationId xmlns:a16="http://schemas.microsoft.com/office/drawing/2014/main" id="{98BC72D7-DA0D-235B-2860-9EFBA7190846}"/>
                </a:ext>
              </a:extLst>
            </p:cNvPr>
            <p:cNvSpPr/>
            <p:nvPr/>
          </p:nvSpPr>
          <p:spPr>
            <a:xfrm>
              <a:off x="2967376" y="4654553"/>
              <a:ext cx="432000" cy="253218"/>
            </a:xfrm>
            <a:prstGeom prst="rightArrow">
              <a:avLst/>
            </a:prstGeom>
            <a:solidFill>
              <a:srgbClr val="2260B3"/>
            </a:solidFill>
            <a:ln>
              <a:solidFill>
                <a:srgbClr val="005EB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2260B3"/>
                </a:solidFill>
                <a:effectLst/>
                <a:uLnTx/>
                <a:uFillTx/>
                <a:latin typeface="Calibri" panose="020F0502020204030204"/>
                <a:ea typeface="+mn-ea"/>
                <a:cs typeface="+mn-cs"/>
              </a:endParaRPr>
            </a:p>
          </p:txBody>
        </p:sp>
        <p:sp>
          <p:nvSpPr>
            <p:cNvPr id="13" name="TextBox 12">
              <a:extLst>
                <a:ext uri="{FF2B5EF4-FFF2-40B4-BE49-F238E27FC236}">
                  <a16:creationId xmlns:a16="http://schemas.microsoft.com/office/drawing/2014/main" id="{05A295CA-3839-73E5-0084-5C5A5F7357A3}"/>
                </a:ext>
              </a:extLst>
            </p:cNvPr>
            <p:cNvSpPr txBox="1"/>
            <p:nvPr/>
          </p:nvSpPr>
          <p:spPr>
            <a:xfrm>
              <a:off x="3826835" y="4535011"/>
              <a:ext cx="1800000"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u="none" strike="noStrike" kern="1200" cap="none" spc="0" normalizeH="0" baseline="0" noProof="0" dirty="0">
                  <a:ln>
                    <a:noFill/>
                  </a:ln>
                  <a:solidFill>
                    <a:srgbClr val="2260B3"/>
                  </a:solidFill>
                  <a:effectLst/>
                  <a:uLnTx/>
                  <a:uFillTx/>
                  <a:latin typeface="Calibri" panose="020F0502020204030204"/>
                  <a:ea typeface="+mn-ea"/>
                  <a:cs typeface="+mn-cs"/>
                </a:rPr>
                <a:t>Sign up</a:t>
              </a:r>
            </a:p>
          </p:txBody>
        </p:sp>
      </p:grpSp>
      <p:grpSp>
        <p:nvGrpSpPr>
          <p:cNvPr id="14" name="Group 13">
            <a:extLst>
              <a:ext uri="{FF2B5EF4-FFF2-40B4-BE49-F238E27FC236}">
                <a16:creationId xmlns:a16="http://schemas.microsoft.com/office/drawing/2014/main" id="{6E4AFFDD-DA05-BFDF-524A-C6200EBD7787}"/>
              </a:ext>
            </a:extLst>
          </p:cNvPr>
          <p:cNvGrpSpPr/>
          <p:nvPr/>
        </p:nvGrpSpPr>
        <p:grpSpPr>
          <a:xfrm>
            <a:off x="739917" y="2735011"/>
            <a:ext cx="1800000" cy="2261665"/>
            <a:chOff x="739917" y="2735011"/>
            <a:chExt cx="1800000" cy="2261665"/>
          </a:xfrm>
        </p:grpSpPr>
        <p:grpSp>
          <p:nvGrpSpPr>
            <p:cNvPr id="15" name="Group 14">
              <a:extLst>
                <a:ext uri="{FF2B5EF4-FFF2-40B4-BE49-F238E27FC236}">
                  <a16:creationId xmlns:a16="http://schemas.microsoft.com/office/drawing/2014/main" id="{137EF765-21DA-CEF4-0F17-0FC04707C7E5}"/>
                </a:ext>
              </a:extLst>
            </p:cNvPr>
            <p:cNvGrpSpPr/>
            <p:nvPr/>
          </p:nvGrpSpPr>
          <p:grpSpPr>
            <a:xfrm>
              <a:off x="739917" y="2735011"/>
              <a:ext cx="1800000" cy="2261665"/>
              <a:chOff x="739917" y="2735011"/>
              <a:chExt cx="1800000" cy="2261665"/>
            </a:xfrm>
          </p:grpSpPr>
          <p:pic>
            <p:nvPicPr>
              <p:cNvPr id="17" name="Graphic 16">
                <a:extLst>
                  <a:ext uri="{FF2B5EF4-FFF2-40B4-BE49-F238E27FC236}">
                    <a16:creationId xmlns:a16="http://schemas.microsoft.com/office/drawing/2014/main" id="{571AE476-0734-8FBD-8E05-898041EBAB35}"/>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739917" y="2735011"/>
                <a:ext cx="1800000" cy="1800000"/>
              </a:xfrm>
              <a:prstGeom prst="rect">
                <a:avLst/>
              </a:prstGeom>
            </p:spPr>
          </p:pic>
          <p:sp>
            <p:nvSpPr>
              <p:cNvPr id="20" name="TextBox 19">
                <a:extLst>
                  <a:ext uri="{FF2B5EF4-FFF2-40B4-BE49-F238E27FC236}">
                    <a16:creationId xmlns:a16="http://schemas.microsoft.com/office/drawing/2014/main" id="{58840867-D466-BA7A-97F6-25AE5584F8D9}"/>
                  </a:ext>
                </a:extLst>
              </p:cNvPr>
              <p:cNvSpPr txBox="1"/>
              <p:nvPr/>
            </p:nvSpPr>
            <p:spPr>
              <a:xfrm>
                <a:off x="739917" y="4535011"/>
                <a:ext cx="1800000"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u="none" strike="noStrike" kern="1200" cap="none" spc="0" normalizeH="0" baseline="0" noProof="0" dirty="0">
                    <a:ln>
                      <a:noFill/>
                    </a:ln>
                    <a:solidFill>
                      <a:srgbClr val="2260B3"/>
                    </a:solidFill>
                    <a:effectLst/>
                    <a:uLnTx/>
                    <a:uFillTx/>
                    <a:latin typeface="Calibri" panose="020F0502020204030204"/>
                    <a:ea typeface="+mn-ea"/>
                    <a:cs typeface="+mn-cs"/>
                  </a:rPr>
                  <a:t>Find</a:t>
                </a:r>
              </a:p>
            </p:txBody>
          </p:sp>
        </p:grpSp>
        <p:pic>
          <p:nvPicPr>
            <p:cNvPr id="16" name="Graphic 15">
              <a:extLst>
                <a:ext uri="{FF2B5EF4-FFF2-40B4-BE49-F238E27FC236}">
                  <a16:creationId xmlns:a16="http://schemas.microsoft.com/office/drawing/2014/main" id="{F18D40BE-E24B-4F3D-624B-856A27670DD1}"/>
                </a:ext>
              </a:extLst>
            </p:cNvPr>
            <p:cNvPicPr>
              <a:picLocks noChangeAspect="1"/>
            </p:cNvPicPr>
            <p:nvPr/>
          </p:nvPicPr>
          <p:blipFill rotWithShape="1">
            <a:blip r:embed="rId8">
              <a:extLst>
                <a:ext uri="{96DAC541-7B7A-43D3-8B79-37D633B846F1}">
                  <asvg:svgBlip xmlns:asvg="http://schemas.microsoft.com/office/drawing/2016/SVG/main" r:embed="rId9"/>
                </a:ext>
              </a:extLst>
            </a:blip>
            <a:srcRect l="27146" t="36033" r="24077" b="25460"/>
            <a:stretch/>
          </p:blipFill>
          <p:spPr>
            <a:xfrm>
              <a:off x="1220309" y="3281091"/>
              <a:ext cx="601842" cy="475107"/>
            </a:xfrm>
            <a:prstGeom prst="rect">
              <a:avLst/>
            </a:prstGeom>
          </p:spPr>
        </p:pic>
      </p:grpSp>
      <p:pic>
        <p:nvPicPr>
          <p:cNvPr id="21" name="Graphic 20">
            <a:extLst>
              <a:ext uri="{FF2B5EF4-FFF2-40B4-BE49-F238E27FC236}">
                <a16:creationId xmlns:a16="http://schemas.microsoft.com/office/drawing/2014/main" id="{C04A3562-E349-991F-9F08-848D81807D61}"/>
              </a:ext>
            </a:extLst>
          </p:cNvPr>
          <p:cNvPicPr>
            <a:picLocks noChangeAspect="1"/>
          </p:cNvPicPr>
          <p:nvPr/>
        </p:nvPicPr>
        <p:blipFill rotWithShape="1">
          <a:blip r:embed="rId8">
            <a:extLst>
              <a:ext uri="{96DAC541-7B7A-43D3-8B79-37D633B846F1}">
                <asvg:svgBlip xmlns:asvg="http://schemas.microsoft.com/office/drawing/2016/SVG/main" r:embed="rId9"/>
              </a:ext>
            </a:extLst>
          </a:blip>
          <a:srcRect l="27146" t="36033" r="24077" b="25460"/>
          <a:stretch/>
        </p:blipFill>
        <p:spPr>
          <a:xfrm>
            <a:off x="1878736" y="3549354"/>
            <a:ext cx="345750" cy="272943"/>
          </a:xfrm>
          <a:prstGeom prst="rect">
            <a:avLst/>
          </a:prstGeom>
        </p:spPr>
      </p:pic>
      <p:sp>
        <p:nvSpPr>
          <p:cNvPr id="22" name="TextBox 21">
            <a:extLst>
              <a:ext uri="{FF2B5EF4-FFF2-40B4-BE49-F238E27FC236}">
                <a16:creationId xmlns:a16="http://schemas.microsoft.com/office/drawing/2014/main" id="{5355C383-786B-2A25-CEB1-D4722781C35F}"/>
              </a:ext>
            </a:extLst>
          </p:cNvPr>
          <p:cNvSpPr txBox="1"/>
          <p:nvPr/>
        </p:nvSpPr>
        <p:spPr>
          <a:xfrm>
            <a:off x="88490" y="2757948"/>
            <a:ext cx="184731" cy="307777"/>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084147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10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CEAC7C1-403F-FDE6-9497-4B5387566104}"/>
              </a:ext>
            </a:extLst>
          </p:cNvPr>
          <p:cNvSpPr>
            <a:spLocks noGrp="1"/>
          </p:cNvSpPr>
          <p:nvPr>
            <p:ph type="body" sz="quarter" idx="11"/>
          </p:nvPr>
        </p:nvSpPr>
        <p:spPr/>
        <p:txBody>
          <a:bodyPr/>
          <a:lstStyle/>
          <a:p>
            <a:r>
              <a:rPr lang="en-GB" dirty="0">
                <a:solidFill>
                  <a:srgbClr val="2260B3"/>
                </a:solidFill>
              </a:rPr>
              <a:t>How do you access these utilities online? </a:t>
            </a:r>
          </a:p>
        </p:txBody>
      </p:sp>
      <p:grpSp>
        <p:nvGrpSpPr>
          <p:cNvPr id="7" name="Group 6">
            <a:extLst>
              <a:ext uri="{FF2B5EF4-FFF2-40B4-BE49-F238E27FC236}">
                <a16:creationId xmlns:a16="http://schemas.microsoft.com/office/drawing/2014/main" id="{AD2E577B-6506-5D67-A61E-7C6CE0077FCE}"/>
              </a:ext>
            </a:extLst>
          </p:cNvPr>
          <p:cNvGrpSpPr/>
          <p:nvPr/>
        </p:nvGrpSpPr>
        <p:grpSpPr>
          <a:xfrm>
            <a:off x="9141212" y="2735011"/>
            <a:ext cx="2531864" cy="2261665"/>
            <a:chOff x="9141212" y="2735011"/>
            <a:chExt cx="2531864" cy="2261665"/>
          </a:xfrm>
        </p:grpSpPr>
        <p:pic>
          <p:nvPicPr>
            <p:cNvPr id="12" name="Graphic 11">
              <a:extLst>
                <a:ext uri="{FF2B5EF4-FFF2-40B4-BE49-F238E27FC236}">
                  <a16:creationId xmlns:a16="http://schemas.microsoft.com/office/drawing/2014/main" id="{29DFF53D-9F63-2461-A6BF-54B84F26A856}"/>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9873076" y="2735011"/>
              <a:ext cx="1800000" cy="1800000"/>
            </a:xfrm>
            <a:prstGeom prst="rect">
              <a:avLst/>
            </a:prstGeom>
          </p:spPr>
        </p:pic>
        <p:sp>
          <p:nvSpPr>
            <p:cNvPr id="20" name="Arrow: Right 19">
              <a:extLst>
                <a:ext uri="{FF2B5EF4-FFF2-40B4-BE49-F238E27FC236}">
                  <a16:creationId xmlns:a16="http://schemas.microsoft.com/office/drawing/2014/main" id="{DBBB44B3-48D4-5A11-9CE0-1F102E16BEB2}"/>
                </a:ext>
              </a:extLst>
            </p:cNvPr>
            <p:cNvSpPr/>
            <p:nvPr/>
          </p:nvSpPr>
          <p:spPr>
            <a:xfrm>
              <a:off x="9141212" y="4654553"/>
              <a:ext cx="432000" cy="253218"/>
            </a:xfrm>
            <a:prstGeom prst="rightArrow">
              <a:avLst/>
            </a:prstGeom>
            <a:solidFill>
              <a:srgbClr val="2260B3"/>
            </a:solidFill>
            <a:ln>
              <a:solidFill>
                <a:srgbClr val="005EB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2260B3"/>
                </a:solidFill>
                <a:effectLst/>
                <a:uLnTx/>
                <a:uFillTx/>
                <a:latin typeface="Calibri" panose="020F0502020204030204"/>
                <a:ea typeface="+mn-ea"/>
                <a:cs typeface="+mn-cs"/>
              </a:endParaRPr>
            </a:p>
          </p:txBody>
        </p:sp>
        <p:sp>
          <p:nvSpPr>
            <p:cNvPr id="27" name="TextBox 26">
              <a:extLst>
                <a:ext uri="{FF2B5EF4-FFF2-40B4-BE49-F238E27FC236}">
                  <a16:creationId xmlns:a16="http://schemas.microsoft.com/office/drawing/2014/main" id="{2A3D4D8C-CBBC-2EB5-6629-EA4FA7C4870B}"/>
                </a:ext>
              </a:extLst>
            </p:cNvPr>
            <p:cNvSpPr txBox="1"/>
            <p:nvPr/>
          </p:nvSpPr>
          <p:spPr>
            <a:xfrm>
              <a:off x="9873076" y="4535011"/>
              <a:ext cx="1800000"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u="none" strike="noStrike" kern="1200" cap="none" spc="0" normalizeH="0" baseline="0" noProof="0" dirty="0">
                  <a:ln>
                    <a:noFill/>
                  </a:ln>
                  <a:solidFill>
                    <a:srgbClr val="2260B3"/>
                  </a:solidFill>
                  <a:effectLst/>
                  <a:uLnTx/>
                  <a:uFillTx/>
                  <a:latin typeface="Calibri" panose="020F0502020204030204"/>
                  <a:ea typeface="+mn-ea"/>
                  <a:cs typeface="+mn-cs"/>
                </a:rPr>
                <a:t>Explore</a:t>
              </a:r>
            </a:p>
          </p:txBody>
        </p:sp>
      </p:grpSp>
      <p:grpSp>
        <p:nvGrpSpPr>
          <p:cNvPr id="8" name="Group 7">
            <a:extLst>
              <a:ext uri="{FF2B5EF4-FFF2-40B4-BE49-F238E27FC236}">
                <a16:creationId xmlns:a16="http://schemas.microsoft.com/office/drawing/2014/main" id="{688B46C0-0784-BD4C-523F-272192EEE922}"/>
              </a:ext>
            </a:extLst>
          </p:cNvPr>
          <p:cNvGrpSpPr/>
          <p:nvPr/>
        </p:nvGrpSpPr>
        <p:grpSpPr>
          <a:xfrm>
            <a:off x="6054294" y="2735011"/>
            <a:ext cx="2659459" cy="2261665"/>
            <a:chOff x="6054294" y="2735011"/>
            <a:chExt cx="2659459" cy="2261665"/>
          </a:xfrm>
        </p:grpSpPr>
        <p:pic>
          <p:nvPicPr>
            <p:cNvPr id="13" name="Graphic 12">
              <a:extLst>
                <a:ext uri="{FF2B5EF4-FFF2-40B4-BE49-F238E27FC236}">
                  <a16:creationId xmlns:a16="http://schemas.microsoft.com/office/drawing/2014/main" id="{3F13042D-51AD-1917-5572-1E38DDE2CFD8}"/>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6913753" y="2735011"/>
              <a:ext cx="1800000" cy="1800000"/>
            </a:xfrm>
            <a:prstGeom prst="rect">
              <a:avLst/>
            </a:prstGeom>
          </p:spPr>
        </p:pic>
        <p:sp>
          <p:nvSpPr>
            <p:cNvPr id="14" name="Arrow: Right 18">
              <a:extLst>
                <a:ext uri="{FF2B5EF4-FFF2-40B4-BE49-F238E27FC236}">
                  <a16:creationId xmlns:a16="http://schemas.microsoft.com/office/drawing/2014/main" id="{4A056CDF-EF20-5015-ADDC-4EC235A5C69A}"/>
                </a:ext>
              </a:extLst>
            </p:cNvPr>
            <p:cNvSpPr/>
            <p:nvPr/>
          </p:nvSpPr>
          <p:spPr>
            <a:xfrm>
              <a:off x="6054294" y="4654553"/>
              <a:ext cx="432000" cy="253218"/>
            </a:xfrm>
            <a:prstGeom prst="rightArrow">
              <a:avLst/>
            </a:prstGeom>
            <a:solidFill>
              <a:srgbClr val="2260B3"/>
            </a:solidFill>
            <a:ln>
              <a:solidFill>
                <a:srgbClr val="005EB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260B3"/>
                </a:solidFill>
                <a:effectLst/>
                <a:uLnTx/>
                <a:uFillTx/>
                <a:latin typeface="Calibri" panose="020F0502020204030204"/>
                <a:ea typeface="+mn-ea"/>
                <a:cs typeface="+mn-cs"/>
              </a:endParaRPr>
            </a:p>
          </p:txBody>
        </p:sp>
        <p:sp>
          <p:nvSpPr>
            <p:cNvPr id="15" name="TextBox 14">
              <a:extLst>
                <a:ext uri="{FF2B5EF4-FFF2-40B4-BE49-F238E27FC236}">
                  <a16:creationId xmlns:a16="http://schemas.microsoft.com/office/drawing/2014/main" id="{F37143FD-57ED-1498-DD1C-35F745771596}"/>
                </a:ext>
              </a:extLst>
            </p:cNvPr>
            <p:cNvSpPr txBox="1"/>
            <p:nvPr/>
          </p:nvSpPr>
          <p:spPr>
            <a:xfrm>
              <a:off x="6913753" y="4535011"/>
              <a:ext cx="1800000"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u="none" strike="noStrike" kern="1200" cap="none" spc="0" normalizeH="0" baseline="0" noProof="0" dirty="0">
                  <a:ln>
                    <a:noFill/>
                  </a:ln>
                  <a:solidFill>
                    <a:srgbClr val="2260B3"/>
                  </a:solidFill>
                  <a:effectLst/>
                  <a:uLnTx/>
                  <a:uFillTx/>
                  <a:latin typeface="Calibri" panose="020F0502020204030204"/>
                  <a:ea typeface="+mn-ea"/>
                  <a:cs typeface="+mn-cs"/>
                </a:rPr>
                <a:t>Set up</a:t>
              </a:r>
            </a:p>
          </p:txBody>
        </p:sp>
      </p:grpSp>
      <p:grpSp>
        <p:nvGrpSpPr>
          <p:cNvPr id="16" name="Group 15">
            <a:extLst>
              <a:ext uri="{FF2B5EF4-FFF2-40B4-BE49-F238E27FC236}">
                <a16:creationId xmlns:a16="http://schemas.microsoft.com/office/drawing/2014/main" id="{62C50F89-9C95-691A-64C1-46D2DF88E23A}"/>
              </a:ext>
            </a:extLst>
          </p:cNvPr>
          <p:cNvGrpSpPr/>
          <p:nvPr/>
        </p:nvGrpSpPr>
        <p:grpSpPr>
          <a:xfrm>
            <a:off x="2967376" y="2735011"/>
            <a:ext cx="2659459" cy="2261665"/>
            <a:chOff x="2967376" y="2735011"/>
            <a:chExt cx="2659459" cy="2261665"/>
          </a:xfrm>
        </p:grpSpPr>
        <p:pic>
          <p:nvPicPr>
            <p:cNvPr id="17" name="Graphic 9">
              <a:extLst>
                <a:ext uri="{FF2B5EF4-FFF2-40B4-BE49-F238E27FC236}">
                  <a16:creationId xmlns:a16="http://schemas.microsoft.com/office/drawing/2014/main" id="{E67A57CC-5CA6-2928-8CEE-0F4C49C36C60}"/>
                </a:ext>
              </a:extLst>
            </p:cNvPr>
            <p:cNvPicPr>
              <a:picLocks noChangeAspect="1"/>
            </p:cNvPicPr>
            <p:nvPr/>
          </p:nvPicPr>
          <p:blipFill>
            <a:blip r:embed="rId7"/>
            <a:srcRect/>
            <a:stretch/>
          </p:blipFill>
          <p:spPr>
            <a:xfrm>
              <a:off x="3836133" y="2735011"/>
              <a:ext cx="1781404" cy="1800000"/>
            </a:xfrm>
            <a:prstGeom prst="rect">
              <a:avLst/>
            </a:prstGeom>
          </p:spPr>
        </p:pic>
        <p:sp>
          <p:nvSpPr>
            <p:cNvPr id="21" name="Arrow: Right 17">
              <a:extLst>
                <a:ext uri="{FF2B5EF4-FFF2-40B4-BE49-F238E27FC236}">
                  <a16:creationId xmlns:a16="http://schemas.microsoft.com/office/drawing/2014/main" id="{39D19299-ABC9-2C8F-3635-F2C910199D7C}"/>
                </a:ext>
              </a:extLst>
            </p:cNvPr>
            <p:cNvSpPr/>
            <p:nvPr/>
          </p:nvSpPr>
          <p:spPr>
            <a:xfrm>
              <a:off x="2967376" y="4654553"/>
              <a:ext cx="432000" cy="253218"/>
            </a:xfrm>
            <a:prstGeom prst="rightArrow">
              <a:avLst/>
            </a:prstGeom>
            <a:solidFill>
              <a:srgbClr val="2260B3"/>
            </a:solidFill>
            <a:ln>
              <a:solidFill>
                <a:srgbClr val="005EB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2260B3"/>
                </a:solidFill>
                <a:effectLst/>
                <a:uLnTx/>
                <a:uFillTx/>
                <a:latin typeface="Calibri" panose="020F0502020204030204"/>
                <a:ea typeface="+mn-ea"/>
                <a:cs typeface="+mn-cs"/>
              </a:endParaRPr>
            </a:p>
          </p:txBody>
        </p:sp>
        <p:sp>
          <p:nvSpPr>
            <p:cNvPr id="22" name="TextBox 21">
              <a:extLst>
                <a:ext uri="{FF2B5EF4-FFF2-40B4-BE49-F238E27FC236}">
                  <a16:creationId xmlns:a16="http://schemas.microsoft.com/office/drawing/2014/main" id="{834C0970-809C-E49C-12F2-C3487AAE2F63}"/>
                </a:ext>
              </a:extLst>
            </p:cNvPr>
            <p:cNvSpPr txBox="1"/>
            <p:nvPr/>
          </p:nvSpPr>
          <p:spPr>
            <a:xfrm>
              <a:off x="3826835" y="4535011"/>
              <a:ext cx="1800000"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u="none" strike="noStrike" kern="1200" cap="none" spc="0" normalizeH="0" baseline="0" noProof="0" dirty="0">
                  <a:ln>
                    <a:noFill/>
                  </a:ln>
                  <a:solidFill>
                    <a:srgbClr val="2260B3"/>
                  </a:solidFill>
                  <a:effectLst/>
                  <a:uLnTx/>
                  <a:uFillTx/>
                  <a:latin typeface="Calibri" panose="020F0502020204030204"/>
                  <a:ea typeface="+mn-ea"/>
                  <a:cs typeface="+mn-cs"/>
                </a:rPr>
                <a:t>Sign up</a:t>
              </a:r>
            </a:p>
          </p:txBody>
        </p:sp>
      </p:grpSp>
      <p:grpSp>
        <p:nvGrpSpPr>
          <p:cNvPr id="23" name="Group 22">
            <a:extLst>
              <a:ext uri="{FF2B5EF4-FFF2-40B4-BE49-F238E27FC236}">
                <a16:creationId xmlns:a16="http://schemas.microsoft.com/office/drawing/2014/main" id="{F15DDE8B-F4F6-1E1F-814F-0A22B5658D46}"/>
              </a:ext>
            </a:extLst>
          </p:cNvPr>
          <p:cNvGrpSpPr/>
          <p:nvPr/>
        </p:nvGrpSpPr>
        <p:grpSpPr>
          <a:xfrm>
            <a:off x="739917" y="2735011"/>
            <a:ext cx="1800000" cy="2261665"/>
            <a:chOff x="739917" y="2735011"/>
            <a:chExt cx="1800000" cy="2261665"/>
          </a:xfrm>
        </p:grpSpPr>
        <p:grpSp>
          <p:nvGrpSpPr>
            <p:cNvPr id="28" name="Group 27">
              <a:extLst>
                <a:ext uri="{FF2B5EF4-FFF2-40B4-BE49-F238E27FC236}">
                  <a16:creationId xmlns:a16="http://schemas.microsoft.com/office/drawing/2014/main" id="{D894ECEA-2146-F3DF-557C-F08E9A1D6E1C}"/>
                </a:ext>
              </a:extLst>
            </p:cNvPr>
            <p:cNvGrpSpPr/>
            <p:nvPr/>
          </p:nvGrpSpPr>
          <p:grpSpPr>
            <a:xfrm>
              <a:off x="739917" y="2735011"/>
              <a:ext cx="1800000" cy="2261665"/>
              <a:chOff x="739917" y="2735011"/>
              <a:chExt cx="1800000" cy="2261665"/>
            </a:xfrm>
          </p:grpSpPr>
          <p:pic>
            <p:nvPicPr>
              <p:cNvPr id="30" name="Graphic 29">
                <a:extLst>
                  <a:ext uri="{FF2B5EF4-FFF2-40B4-BE49-F238E27FC236}">
                    <a16:creationId xmlns:a16="http://schemas.microsoft.com/office/drawing/2014/main" id="{2A1EF11E-572C-7ADD-4F63-83076D4C1B5C}"/>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739917" y="2735011"/>
                <a:ext cx="1800000" cy="1800000"/>
              </a:xfrm>
              <a:prstGeom prst="rect">
                <a:avLst/>
              </a:prstGeom>
            </p:spPr>
          </p:pic>
          <p:sp>
            <p:nvSpPr>
              <p:cNvPr id="31" name="TextBox 30">
                <a:extLst>
                  <a:ext uri="{FF2B5EF4-FFF2-40B4-BE49-F238E27FC236}">
                    <a16:creationId xmlns:a16="http://schemas.microsoft.com/office/drawing/2014/main" id="{F64642E6-2833-8169-54C7-713C986C4A21}"/>
                  </a:ext>
                </a:extLst>
              </p:cNvPr>
              <p:cNvSpPr txBox="1"/>
              <p:nvPr/>
            </p:nvSpPr>
            <p:spPr>
              <a:xfrm>
                <a:off x="739917" y="4535011"/>
                <a:ext cx="1800000"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u="none" strike="noStrike" kern="1200" cap="none" spc="0" normalizeH="0" baseline="0" noProof="0" dirty="0">
                    <a:ln>
                      <a:noFill/>
                    </a:ln>
                    <a:solidFill>
                      <a:srgbClr val="2260B3"/>
                    </a:solidFill>
                    <a:effectLst/>
                    <a:uLnTx/>
                    <a:uFillTx/>
                    <a:latin typeface="Calibri" panose="020F0502020204030204"/>
                    <a:ea typeface="+mn-ea"/>
                    <a:cs typeface="+mn-cs"/>
                  </a:rPr>
                  <a:t>Find</a:t>
                </a:r>
              </a:p>
            </p:txBody>
          </p:sp>
        </p:grpSp>
        <p:pic>
          <p:nvPicPr>
            <p:cNvPr id="29" name="Graphic 28">
              <a:extLst>
                <a:ext uri="{FF2B5EF4-FFF2-40B4-BE49-F238E27FC236}">
                  <a16:creationId xmlns:a16="http://schemas.microsoft.com/office/drawing/2014/main" id="{BF111A0A-F008-D8F2-2146-80F0C8114343}"/>
                </a:ext>
              </a:extLst>
            </p:cNvPr>
            <p:cNvPicPr>
              <a:picLocks noChangeAspect="1"/>
            </p:cNvPicPr>
            <p:nvPr/>
          </p:nvPicPr>
          <p:blipFill rotWithShape="1">
            <a:blip r:embed="rId10">
              <a:extLst>
                <a:ext uri="{96DAC541-7B7A-43D3-8B79-37D633B846F1}">
                  <asvg:svgBlip xmlns:asvg="http://schemas.microsoft.com/office/drawing/2016/SVG/main" r:embed="rId11"/>
                </a:ext>
              </a:extLst>
            </a:blip>
            <a:srcRect l="27146" t="36033" r="24077" b="25460"/>
            <a:stretch/>
          </p:blipFill>
          <p:spPr>
            <a:xfrm>
              <a:off x="1220309" y="3281091"/>
              <a:ext cx="601842" cy="475107"/>
            </a:xfrm>
            <a:prstGeom prst="rect">
              <a:avLst/>
            </a:prstGeom>
          </p:spPr>
        </p:pic>
      </p:grpSp>
      <p:pic>
        <p:nvPicPr>
          <p:cNvPr id="32" name="Graphic 31">
            <a:extLst>
              <a:ext uri="{FF2B5EF4-FFF2-40B4-BE49-F238E27FC236}">
                <a16:creationId xmlns:a16="http://schemas.microsoft.com/office/drawing/2014/main" id="{36598450-E85F-6476-E3A7-98CCADBC777B}"/>
              </a:ext>
            </a:extLst>
          </p:cNvPr>
          <p:cNvPicPr>
            <a:picLocks noChangeAspect="1"/>
          </p:cNvPicPr>
          <p:nvPr/>
        </p:nvPicPr>
        <p:blipFill rotWithShape="1">
          <a:blip r:embed="rId10">
            <a:extLst>
              <a:ext uri="{96DAC541-7B7A-43D3-8B79-37D633B846F1}">
                <asvg:svgBlip xmlns:asvg="http://schemas.microsoft.com/office/drawing/2016/SVG/main" r:embed="rId11"/>
              </a:ext>
            </a:extLst>
          </a:blip>
          <a:srcRect l="27146" t="36033" r="24077" b="25460"/>
          <a:stretch/>
        </p:blipFill>
        <p:spPr>
          <a:xfrm>
            <a:off x="1878736" y="3549354"/>
            <a:ext cx="345750" cy="272943"/>
          </a:xfrm>
          <a:prstGeom prst="rect">
            <a:avLst/>
          </a:prstGeom>
        </p:spPr>
      </p:pic>
      <p:sp>
        <p:nvSpPr>
          <p:cNvPr id="33" name="TextBox 32">
            <a:extLst>
              <a:ext uri="{FF2B5EF4-FFF2-40B4-BE49-F238E27FC236}">
                <a16:creationId xmlns:a16="http://schemas.microsoft.com/office/drawing/2014/main" id="{50B8361D-7F8C-5AF0-D64D-8D23FE0935F8}"/>
              </a:ext>
            </a:extLst>
          </p:cNvPr>
          <p:cNvSpPr txBox="1"/>
          <p:nvPr/>
        </p:nvSpPr>
        <p:spPr>
          <a:xfrm>
            <a:off x="88490" y="2757948"/>
            <a:ext cx="184731" cy="307777"/>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572954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1000"/>
                                        <p:tgtEl>
                                          <p:spTgt spid="8"/>
                                        </p:tgtEl>
                                      </p:cBhvr>
                                    </p:animEffect>
                                  </p:childTnLst>
                                </p:cTn>
                              </p:par>
                              <p:par>
                                <p:cTn id="11" presetID="10"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1000"/>
                                        <p:tgtEl>
                                          <p:spTgt spid="16"/>
                                        </p:tgtEl>
                                      </p:cBhvr>
                                    </p:animEffect>
                                  </p:childTnLst>
                                </p:cTn>
                              </p:par>
                              <p:par>
                                <p:cTn id="14" presetID="10" presetClass="entr" presetSubtype="0"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DB03BBE-21D7-F740-2522-0BD546561EB0}"/>
              </a:ext>
            </a:extLst>
          </p:cNvPr>
          <p:cNvSpPr>
            <a:spLocks noGrp="1"/>
          </p:cNvSpPr>
          <p:nvPr>
            <p:ph type="body" sz="quarter" idx="11"/>
          </p:nvPr>
        </p:nvSpPr>
        <p:spPr/>
        <p:txBody>
          <a:bodyPr/>
          <a:lstStyle/>
          <a:p>
            <a:r>
              <a:rPr lang="en-GB" dirty="0">
                <a:solidFill>
                  <a:srgbClr val="2260B3"/>
                </a:solidFill>
              </a:rPr>
              <a:t>What can you do online? </a:t>
            </a:r>
          </a:p>
        </p:txBody>
      </p:sp>
      <p:pic>
        <p:nvPicPr>
          <p:cNvPr id="4" name="Picture Placeholder 3">
            <a:extLst>
              <a:ext uri="{FF2B5EF4-FFF2-40B4-BE49-F238E27FC236}">
                <a16:creationId xmlns:a16="http://schemas.microsoft.com/office/drawing/2014/main" id="{F83257EE-DAD9-DD44-73BF-4B597ADA7965}"/>
              </a:ext>
            </a:extLst>
          </p:cNvPr>
          <p:cNvPicPr>
            <a:picLocks noGrp="1" noChangeAspect="1"/>
          </p:cNvPicPr>
          <p:nvPr>
            <p:ph type="pic" sz="quarter" idx="10"/>
          </p:nvPr>
        </p:nvPicPr>
        <p:blipFill>
          <a:blip r:embed="rId3">
            <a:extLst>
              <a:ext uri="{96DAC541-7B7A-43D3-8B79-37D633B846F1}">
                <asvg:svgBlip xmlns:asvg="http://schemas.microsoft.com/office/drawing/2016/SVG/main" r:embed="rId4"/>
              </a:ext>
            </a:extLst>
          </a:blip>
          <a:srcRect t="1781" b="1781"/>
          <a:stretch/>
        </p:blipFill>
        <p:spPr/>
      </p:pic>
    </p:spTree>
    <p:extLst>
      <p:ext uri="{BB962C8B-B14F-4D97-AF65-F5344CB8AC3E}">
        <p14:creationId xmlns:p14="http://schemas.microsoft.com/office/powerpoint/2010/main" val="14393342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49CFB1E-24BF-17E9-3727-D270D17EAA8D}"/>
              </a:ext>
            </a:extLst>
          </p:cNvPr>
          <p:cNvSpPr>
            <a:spLocks noGrp="1"/>
          </p:cNvSpPr>
          <p:nvPr>
            <p:ph type="body" sz="quarter" idx="11"/>
          </p:nvPr>
        </p:nvSpPr>
        <p:spPr/>
        <p:txBody>
          <a:bodyPr/>
          <a:lstStyle/>
          <a:p>
            <a:r>
              <a:rPr lang="en-GB" dirty="0">
                <a:solidFill>
                  <a:srgbClr val="2260B3"/>
                </a:solidFill>
              </a:rPr>
              <a:t>You can </a:t>
            </a:r>
          </a:p>
        </p:txBody>
      </p:sp>
      <p:sp>
        <p:nvSpPr>
          <p:cNvPr id="4" name="Text Placeholder 3">
            <a:extLst>
              <a:ext uri="{FF2B5EF4-FFF2-40B4-BE49-F238E27FC236}">
                <a16:creationId xmlns:a16="http://schemas.microsoft.com/office/drawing/2014/main" id="{89B090E1-0540-C199-F552-2E5EA80C7007}"/>
              </a:ext>
            </a:extLst>
          </p:cNvPr>
          <p:cNvSpPr>
            <a:spLocks noGrp="1"/>
          </p:cNvSpPr>
          <p:nvPr>
            <p:ph type="body" sz="quarter" idx="12"/>
          </p:nvPr>
        </p:nvSpPr>
        <p:spPr/>
        <p:txBody>
          <a:bodyPr anchor="t"/>
          <a:lstStyle/>
          <a:p>
            <a:pPr marL="457200" lvl="0" indent="-457200">
              <a:buClr>
                <a:srgbClr val="2260B3"/>
              </a:buClr>
              <a:buFont typeface="Arial" panose="020B0604020202020204" pitchFamily="34" charset="0"/>
              <a:buChar char="•"/>
            </a:pPr>
            <a:r>
              <a:rPr lang="en-GB" b="0" dirty="0">
                <a:solidFill>
                  <a:srgbClr val="2260B3"/>
                </a:solidFill>
                <a:latin typeface="Source Sans Pro" panose="020B0503030403020204" pitchFamily="34" charset="0"/>
                <a:ea typeface="Source Sans Pro" panose="020B0503030403020204" pitchFamily="34" charset="0"/>
              </a:rPr>
              <a:t>View account</a:t>
            </a:r>
          </a:p>
          <a:p>
            <a:pPr marL="457200" lvl="0" indent="-457200">
              <a:buClr>
                <a:srgbClr val="2260B3"/>
              </a:buClr>
              <a:buFont typeface="Arial" panose="020B0604020202020204" pitchFamily="34" charset="0"/>
              <a:buChar char="•"/>
            </a:pPr>
            <a:r>
              <a:rPr lang="en-GB" b="0" dirty="0">
                <a:solidFill>
                  <a:srgbClr val="2260B3"/>
                </a:solidFill>
                <a:latin typeface="Source Sans Pro" panose="020B0503030403020204" pitchFamily="34" charset="0"/>
                <a:ea typeface="Source Sans Pro" panose="020B0503030403020204" pitchFamily="34" charset="0"/>
              </a:rPr>
              <a:t>Pay a bill</a:t>
            </a:r>
          </a:p>
          <a:p>
            <a:pPr marL="457200" lvl="0" indent="-457200">
              <a:buClr>
                <a:srgbClr val="2260B3"/>
              </a:buClr>
              <a:buFont typeface="Arial" panose="020B0604020202020204" pitchFamily="34" charset="0"/>
              <a:buChar char="•"/>
            </a:pPr>
            <a:r>
              <a:rPr lang="en-GB" b="0" dirty="0">
                <a:solidFill>
                  <a:srgbClr val="2260B3"/>
                </a:solidFill>
                <a:latin typeface="Source Sans Pro" panose="020B0503030403020204" pitchFamily="34" charset="0"/>
                <a:ea typeface="Source Sans Pro" panose="020B0503030403020204" pitchFamily="34" charset="0"/>
              </a:rPr>
              <a:t>Make changes</a:t>
            </a:r>
          </a:p>
          <a:p>
            <a:pPr marL="457200" lvl="0" indent="-457200">
              <a:buClr>
                <a:srgbClr val="2260B3"/>
              </a:buClr>
              <a:buFont typeface="Arial" panose="020B0604020202020204" pitchFamily="34" charset="0"/>
              <a:buChar char="•"/>
            </a:pPr>
            <a:r>
              <a:rPr lang="en-GB" b="0" dirty="0">
                <a:solidFill>
                  <a:srgbClr val="2260B3"/>
                </a:solidFill>
                <a:latin typeface="Source Sans Pro" panose="020B0503030403020204" pitchFamily="34" charset="0"/>
                <a:ea typeface="Source Sans Pro" panose="020B0503030403020204" pitchFamily="34" charset="0"/>
              </a:rPr>
              <a:t>Compare options</a:t>
            </a:r>
          </a:p>
          <a:p>
            <a:pPr marL="457200" lvl="0" indent="-457200">
              <a:buClr>
                <a:srgbClr val="2260B3"/>
              </a:buClr>
              <a:buFont typeface="Arial" panose="020B0604020202020204" pitchFamily="34" charset="0"/>
              <a:buChar char="•"/>
            </a:pPr>
            <a:r>
              <a:rPr lang="en-GB" b="0" dirty="0">
                <a:solidFill>
                  <a:srgbClr val="2260B3"/>
                </a:solidFill>
                <a:latin typeface="Source Sans Pro" panose="020B0503030403020204" pitchFamily="34" charset="0"/>
                <a:ea typeface="Source Sans Pro" panose="020B0503030403020204" pitchFamily="34" charset="0"/>
              </a:rPr>
              <a:t>Get help</a:t>
            </a:r>
          </a:p>
        </p:txBody>
      </p:sp>
      <p:pic>
        <p:nvPicPr>
          <p:cNvPr id="5" name="Picture Placeholder 4">
            <a:extLst>
              <a:ext uri="{FF2B5EF4-FFF2-40B4-BE49-F238E27FC236}">
                <a16:creationId xmlns:a16="http://schemas.microsoft.com/office/drawing/2014/main" id="{9FD34D44-490F-BC56-3306-201503729637}"/>
              </a:ext>
            </a:extLst>
          </p:cNvPr>
          <p:cNvPicPr>
            <a:picLocks noGrp="1" noChangeAspect="1"/>
          </p:cNvPicPr>
          <p:nvPr>
            <p:ph type="pic" sz="quarter" idx="10"/>
          </p:nvPr>
        </p:nvPicPr>
        <p:blipFill>
          <a:blip r:embed="rId3">
            <a:extLst>
              <a:ext uri="{96DAC541-7B7A-43D3-8B79-37D633B846F1}">
                <asvg:svgBlip xmlns:asvg="http://schemas.microsoft.com/office/drawing/2016/SVG/main" r:embed="rId4"/>
              </a:ext>
            </a:extLst>
          </a:blip>
          <a:srcRect l="145" r="145"/>
          <a:stretch/>
        </p:blipFill>
        <p:spPr>
          <a:prstGeom prst="rect">
            <a:avLst/>
          </a:prstGeom>
        </p:spPr>
      </p:pic>
    </p:spTree>
    <p:extLst>
      <p:ext uri="{BB962C8B-B14F-4D97-AF65-F5344CB8AC3E}">
        <p14:creationId xmlns:p14="http://schemas.microsoft.com/office/powerpoint/2010/main" val="7449949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49CFB1E-24BF-17E9-3727-D270D17EAA8D}"/>
              </a:ext>
            </a:extLst>
          </p:cNvPr>
          <p:cNvSpPr>
            <a:spLocks noGrp="1"/>
          </p:cNvSpPr>
          <p:nvPr>
            <p:ph type="body" sz="quarter" idx="11"/>
          </p:nvPr>
        </p:nvSpPr>
        <p:spPr/>
        <p:txBody>
          <a:bodyPr/>
          <a:lstStyle/>
          <a:p>
            <a:r>
              <a:rPr lang="en-GB" dirty="0">
                <a:solidFill>
                  <a:srgbClr val="2260B3"/>
                </a:solidFill>
              </a:rPr>
              <a:t>Help options</a:t>
            </a:r>
          </a:p>
        </p:txBody>
      </p:sp>
      <p:sp>
        <p:nvSpPr>
          <p:cNvPr id="5" name="Text Placeholder 4">
            <a:extLst>
              <a:ext uri="{FF2B5EF4-FFF2-40B4-BE49-F238E27FC236}">
                <a16:creationId xmlns:a16="http://schemas.microsoft.com/office/drawing/2014/main" id="{75C3C5C9-33BE-CBAE-D846-73EC07DDCCAE}"/>
              </a:ext>
            </a:extLst>
          </p:cNvPr>
          <p:cNvSpPr>
            <a:spLocks noGrp="1"/>
          </p:cNvSpPr>
          <p:nvPr>
            <p:ph type="body" sz="quarter" idx="12"/>
          </p:nvPr>
        </p:nvSpPr>
        <p:spPr/>
        <p:txBody>
          <a:bodyPr/>
          <a:lstStyle/>
          <a:p>
            <a:pPr>
              <a:lnSpc>
                <a:spcPct val="150000"/>
              </a:lnSpc>
            </a:pPr>
            <a:r>
              <a:rPr lang="en-GB" b="0" dirty="0">
                <a:solidFill>
                  <a:srgbClr val="2260B3"/>
                </a:solidFill>
                <a:latin typeface="Source Sans Pro" panose="020B0503030403020204" pitchFamily="34" charset="0"/>
                <a:ea typeface="Source Sans Pro" panose="020B0503030403020204" pitchFamily="34" charset="0"/>
              </a:rPr>
              <a:t>FAQs</a:t>
            </a:r>
          </a:p>
          <a:p>
            <a:pPr>
              <a:lnSpc>
                <a:spcPct val="150000"/>
              </a:lnSpc>
            </a:pPr>
            <a:r>
              <a:rPr lang="en-GB" b="0" dirty="0">
                <a:solidFill>
                  <a:srgbClr val="2260B3"/>
                </a:solidFill>
                <a:latin typeface="Source Sans Pro" panose="020B0503030403020204" pitchFamily="34" charset="0"/>
                <a:ea typeface="Source Sans Pro" panose="020B0503030403020204" pitchFamily="34" charset="0"/>
              </a:rPr>
              <a:t>Chatbots</a:t>
            </a:r>
          </a:p>
          <a:p>
            <a:pPr>
              <a:lnSpc>
                <a:spcPct val="150000"/>
              </a:lnSpc>
            </a:pPr>
            <a:r>
              <a:rPr lang="en-GB" b="0" dirty="0">
                <a:solidFill>
                  <a:srgbClr val="2260B3"/>
                </a:solidFill>
                <a:latin typeface="Source Sans Pro" panose="020B0503030403020204" pitchFamily="34" charset="0"/>
                <a:ea typeface="Source Sans Pro" panose="020B0503030403020204" pitchFamily="34" charset="0"/>
              </a:rPr>
              <a:t>Help pages</a:t>
            </a:r>
          </a:p>
          <a:p>
            <a:pPr>
              <a:lnSpc>
                <a:spcPct val="150000"/>
              </a:lnSpc>
            </a:pPr>
            <a:r>
              <a:rPr lang="en-GB" b="0" dirty="0">
                <a:solidFill>
                  <a:srgbClr val="2260B3"/>
                </a:solidFill>
                <a:latin typeface="Source Sans Pro" panose="020B0503030403020204" pitchFamily="34" charset="0"/>
                <a:ea typeface="Source Sans Pro" panose="020B0503030403020204" pitchFamily="34" charset="0"/>
              </a:rPr>
              <a:t>Contact Us </a:t>
            </a:r>
          </a:p>
        </p:txBody>
      </p:sp>
      <p:pic>
        <p:nvPicPr>
          <p:cNvPr id="8" name="Picture Placeholder 7">
            <a:extLst>
              <a:ext uri="{FF2B5EF4-FFF2-40B4-BE49-F238E27FC236}">
                <a16:creationId xmlns:a16="http://schemas.microsoft.com/office/drawing/2014/main" id="{5CEA1C70-CBD5-BB89-5BCD-0F4ABF7E6B3B}"/>
              </a:ext>
            </a:extLst>
          </p:cNvPr>
          <p:cNvPicPr>
            <a:picLocks noGrp="1" noChangeAspect="1"/>
          </p:cNvPicPr>
          <p:nvPr>
            <p:ph type="pic" sz="quarter" idx="10"/>
          </p:nvPr>
        </p:nvPicPr>
        <p:blipFill>
          <a:blip r:embed="rId3">
            <a:extLst>
              <a:ext uri="{96DAC541-7B7A-43D3-8B79-37D633B846F1}">
                <asvg:svgBlip xmlns:asvg="http://schemas.microsoft.com/office/drawing/2016/SVG/main" r:embed="rId4"/>
              </a:ext>
            </a:extLst>
          </a:blip>
          <a:srcRect l="145" r="145"/>
          <a:stretch/>
        </p:blipFill>
        <p:spPr>
          <a:prstGeom prst="rect">
            <a:avLst/>
          </a:prstGeom>
        </p:spPr>
      </p:pic>
    </p:spTree>
    <p:extLst>
      <p:ext uri="{BB962C8B-B14F-4D97-AF65-F5344CB8AC3E}">
        <p14:creationId xmlns:p14="http://schemas.microsoft.com/office/powerpoint/2010/main" val="2648991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5358F104-128E-3F64-E5F8-7E0487879A25}"/>
              </a:ext>
            </a:extLst>
          </p:cNvPr>
          <p:cNvPicPr>
            <a:picLocks noGrp="1" noChangeAspect="1"/>
          </p:cNvPicPr>
          <p:nvPr>
            <p:ph type="pic" sz="quarter" idx="10"/>
          </p:nvPr>
        </p:nvPicPr>
        <p:blipFill>
          <a:blip r:embed="rId3">
            <a:extLst>
              <a:ext uri="{96DAC541-7B7A-43D3-8B79-37D633B846F1}">
                <asvg:svgBlip xmlns:asvg="http://schemas.microsoft.com/office/drawing/2016/SVG/main" r:embed="rId4"/>
              </a:ext>
            </a:extLst>
          </a:blip>
          <a:srcRect l="145" r="145"/>
          <a:stretch/>
        </p:blipFill>
        <p:spPr>
          <a:xfrm>
            <a:off x="741760" y="2000841"/>
            <a:ext cx="3908977" cy="3920345"/>
          </a:xfrm>
        </p:spPr>
      </p:pic>
      <p:sp>
        <p:nvSpPr>
          <p:cNvPr id="3" name="Text Placeholder 2">
            <a:extLst>
              <a:ext uri="{FF2B5EF4-FFF2-40B4-BE49-F238E27FC236}">
                <a16:creationId xmlns:a16="http://schemas.microsoft.com/office/drawing/2014/main" id="{C538319E-8A2D-6BA8-09DE-94FD3FA2D1B1}"/>
              </a:ext>
            </a:extLst>
          </p:cNvPr>
          <p:cNvSpPr>
            <a:spLocks noGrp="1"/>
          </p:cNvSpPr>
          <p:nvPr>
            <p:ph type="body" sz="quarter" idx="11"/>
          </p:nvPr>
        </p:nvSpPr>
        <p:spPr>
          <a:xfrm>
            <a:off x="741760" y="460852"/>
            <a:ext cx="8883501" cy="880759"/>
          </a:xfrm>
        </p:spPr>
        <p:txBody>
          <a:bodyPr/>
          <a:lstStyle/>
          <a:p>
            <a:r>
              <a:rPr lang="en-GB" dirty="0">
                <a:solidFill>
                  <a:srgbClr val="2260B3"/>
                </a:solidFill>
              </a:rPr>
              <a:t>Find the best deal online</a:t>
            </a:r>
          </a:p>
        </p:txBody>
      </p:sp>
      <p:sp>
        <p:nvSpPr>
          <p:cNvPr id="4" name="Text Placeholder 3">
            <a:extLst>
              <a:ext uri="{FF2B5EF4-FFF2-40B4-BE49-F238E27FC236}">
                <a16:creationId xmlns:a16="http://schemas.microsoft.com/office/drawing/2014/main" id="{181B8A29-AB14-5E9C-9A19-936F37C1A1BF}"/>
              </a:ext>
            </a:extLst>
          </p:cNvPr>
          <p:cNvSpPr>
            <a:spLocks noGrp="1"/>
          </p:cNvSpPr>
          <p:nvPr>
            <p:ph type="body" sz="quarter" idx="12"/>
          </p:nvPr>
        </p:nvSpPr>
        <p:spPr>
          <a:xfrm>
            <a:off x="5059680" y="2000840"/>
            <a:ext cx="6390560" cy="3920345"/>
          </a:xfrm>
        </p:spPr>
        <p:txBody>
          <a:bodyPr anchor="ctr"/>
          <a:lstStyle/>
          <a:p>
            <a:pPr marL="457200" lvl="0" indent="-457200">
              <a:buClr>
                <a:srgbClr val="2260B3"/>
              </a:buClr>
              <a:buFont typeface="Arial" panose="020B0604020202020204" pitchFamily="34" charset="0"/>
              <a:buChar char="•"/>
            </a:pPr>
            <a:r>
              <a:rPr lang="en-GB" b="0" dirty="0">
                <a:solidFill>
                  <a:srgbClr val="2260B3"/>
                </a:solidFill>
                <a:latin typeface="Source Sans Pro" panose="020B0503030403020204" pitchFamily="34" charset="0"/>
                <a:ea typeface="Source Sans Pro" panose="020B0503030403020204" pitchFamily="34" charset="0"/>
              </a:rPr>
              <a:t>Compare products and providers</a:t>
            </a:r>
          </a:p>
          <a:p>
            <a:pPr marL="457200" lvl="0" indent="-457200">
              <a:buClr>
                <a:srgbClr val="2260B3"/>
              </a:buClr>
              <a:buFont typeface="Arial" panose="020B0604020202020204" pitchFamily="34" charset="0"/>
              <a:buChar char="•"/>
            </a:pPr>
            <a:r>
              <a:rPr lang="en-GB" b="0" dirty="0">
                <a:solidFill>
                  <a:srgbClr val="2260B3"/>
                </a:solidFill>
                <a:latin typeface="Source Sans Pro" panose="020B0503030403020204" pitchFamily="34" charset="0"/>
                <a:ea typeface="Source Sans Pro" panose="020B0503030403020204" pitchFamily="34" charset="0"/>
              </a:rPr>
              <a:t>See what others are saying</a:t>
            </a:r>
          </a:p>
          <a:p>
            <a:pPr marL="457200" lvl="0" indent="-457200">
              <a:buClr>
                <a:srgbClr val="2260B3"/>
              </a:buClr>
              <a:buFont typeface="Arial" panose="020B0604020202020204" pitchFamily="34" charset="0"/>
              <a:buChar char="•"/>
            </a:pPr>
            <a:r>
              <a:rPr lang="en-GB" b="0" dirty="0">
                <a:solidFill>
                  <a:srgbClr val="2260B3"/>
                </a:solidFill>
                <a:latin typeface="Source Sans Pro" panose="020B0503030403020204" pitchFamily="34" charset="0"/>
                <a:ea typeface="Source Sans Pro" panose="020B0503030403020204" pitchFamily="34" charset="0"/>
              </a:rPr>
              <a:t>Switch over easily</a:t>
            </a:r>
          </a:p>
        </p:txBody>
      </p:sp>
    </p:spTree>
    <p:extLst>
      <p:ext uri="{BB962C8B-B14F-4D97-AF65-F5344CB8AC3E}">
        <p14:creationId xmlns:p14="http://schemas.microsoft.com/office/powerpoint/2010/main" val="38660327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a:extLst>
              <a:ext uri="{FF2B5EF4-FFF2-40B4-BE49-F238E27FC236}">
                <a16:creationId xmlns:a16="http://schemas.microsoft.com/office/drawing/2014/main" id="{0BA85DA7-8CD8-3AF0-FFBC-0A6FCCC90F56}"/>
              </a:ext>
            </a:extLst>
          </p:cNvPr>
          <p:cNvPicPr>
            <a:picLocks noGrp="1" noChangeAspect="1"/>
          </p:cNvPicPr>
          <p:nvPr>
            <p:ph type="pic" sz="quarter" idx="10"/>
          </p:nvPr>
        </p:nvPicPr>
        <p:blipFill>
          <a:blip r:embed="rId3">
            <a:extLst>
              <a:ext uri="{96DAC541-7B7A-43D3-8B79-37D633B846F1}">
                <asvg:svgBlip xmlns:asvg="http://schemas.microsoft.com/office/drawing/2016/SVG/main" r:embed="rId4"/>
              </a:ext>
            </a:extLst>
          </a:blip>
          <a:srcRect l="145" r="145"/>
          <a:stretch/>
        </p:blipFill>
        <p:spPr>
          <a:prstGeom prst="rect">
            <a:avLst/>
          </a:prstGeom>
        </p:spPr>
      </p:pic>
      <p:sp>
        <p:nvSpPr>
          <p:cNvPr id="3" name="Text Placeholder 2">
            <a:extLst>
              <a:ext uri="{FF2B5EF4-FFF2-40B4-BE49-F238E27FC236}">
                <a16:creationId xmlns:a16="http://schemas.microsoft.com/office/drawing/2014/main" id="{C538319E-8A2D-6BA8-09DE-94FD3FA2D1B1}"/>
              </a:ext>
            </a:extLst>
          </p:cNvPr>
          <p:cNvSpPr>
            <a:spLocks noGrp="1"/>
          </p:cNvSpPr>
          <p:nvPr>
            <p:ph type="body" sz="quarter" idx="11"/>
          </p:nvPr>
        </p:nvSpPr>
        <p:spPr>
          <a:xfrm>
            <a:off x="337718" y="460852"/>
            <a:ext cx="9667514" cy="880759"/>
          </a:xfrm>
        </p:spPr>
        <p:txBody>
          <a:bodyPr/>
          <a:lstStyle/>
          <a:p>
            <a:r>
              <a:rPr lang="en-GB" dirty="0">
                <a:solidFill>
                  <a:srgbClr val="2260B3"/>
                </a:solidFill>
              </a:rPr>
              <a:t>Know what you’re spending</a:t>
            </a:r>
          </a:p>
        </p:txBody>
      </p:sp>
      <p:sp>
        <p:nvSpPr>
          <p:cNvPr id="7" name="Text Placeholder 6">
            <a:extLst>
              <a:ext uri="{FF2B5EF4-FFF2-40B4-BE49-F238E27FC236}">
                <a16:creationId xmlns:a16="http://schemas.microsoft.com/office/drawing/2014/main" id="{3B00CEF3-2F7D-0D95-D2F3-FAA4C3DBBAF1}"/>
              </a:ext>
            </a:extLst>
          </p:cNvPr>
          <p:cNvSpPr>
            <a:spLocks noGrp="1"/>
          </p:cNvSpPr>
          <p:nvPr>
            <p:ph type="body" sz="quarter" idx="12"/>
          </p:nvPr>
        </p:nvSpPr>
        <p:spPr/>
        <p:txBody>
          <a:bodyPr/>
          <a:lstStyle/>
          <a:p>
            <a:pPr marL="514350" indent="-514350">
              <a:buClr>
                <a:srgbClr val="2260B3"/>
              </a:buClr>
              <a:buFont typeface="Arial" panose="020B0604020202020204" pitchFamily="34" charset="0"/>
              <a:buChar char="•"/>
            </a:pPr>
            <a:r>
              <a:rPr lang="en-GB" b="0" dirty="0">
                <a:solidFill>
                  <a:srgbClr val="2260B3"/>
                </a:solidFill>
                <a:latin typeface="Source Sans Pro" panose="020B0503030403020204" pitchFamily="34" charset="0"/>
                <a:ea typeface="Source Sans Pro" panose="020B0503030403020204" pitchFamily="34" charset="0"/>
              </a:rPr>
              <a:t>Smart meters and energy apps</a:t>
            </a:r>
          </a:p>
          <a:p>
            <a:pPr marL="514350" indent="-514350">
              <a:buClr>
                <a:srgbClr val="2260B3"/>
              </a:buClr>
              <a:buFont typeface="Arial" panose="020B0604020202020204" pitchFamily="34" charset="0"/>
              <a:buChar char="•"/>
            </a:pPr>
            <a:r>
              <a:rPr lang="en-GB" b="0" dirty="0">
                <a:solidFill>
                  <a:srgbClr val="2260B3"/>
                </a:solidFill>
                <a:latin typeface="Source Sans Pro" panose="020B0503030403020204" pitchFamily="34" charset="0"/>
                <a:ea typeface="Source Sans Pro" panose="020B0503030403020204" pitchFamily="34" charset="0"/>
              </a:rPr>
              <a:t>Online accounts</a:t>
            </a:r>
          </a:p>
          <a:p>
            <a:pPr marL="514350" indent="-514350">
              <a:buClr>
                <a:srgbClr val="2260B3"/>
              </a:buClr>
              <a:buFont typeface="Arial" panose="020B0604020202020204" pitchFamily="34" charset="0"/>
              <a:buChar char="•"/>
            </a:pPr>
            <a:r>
              <a:rPr lang="en-GB" b="0" dirty="0">
                <a:solidFill>
                  <a:srgbClr val="2260B3"/>
                </a:solidFill>
                <a:latin typeface="Source Sans Pro" panose="020B0503030403020204" pitchFamily="34" charset="0"/>
                <a:ea typeface="Source Sans Pro" panose="020B0503030403020204" pitchFamily="34" charset="0"/>
              </a:rPr>
              <a:t>Banking sites and apps</a:t>
            </a:r>
          </a:p>
        </p:txBody>
      </p:sp>
      <p:sp>
        <p:nvSpPr>
          <p:cNvPr id="9" name="Text Placeholder 3">
            <a:extLst>
              <a:ext uri="{FF2B5EF4-FFF2-40B4-BE49-F238E27FC236}">
                <a16:creationId xmlns:a16="http://schemas.microsoft.com/office/drawing/2014/main" id="{E8FB3EF6-F458-8F1B-3354-924972BC239E}"/>
              </a:ext>
            </a:extLst>
          </p:cNvPr>
          <p:cNvSpPr txBox="1">
            <a:spLocks/>
          </p:cNvSpPr>
          <p:nvPr/>
        </p:nvSpPr>
        <p:spPr>
          <a:xfrm>
            <a:off x="6338240" y="3024554"/>
            <a:ext cx="5112000" cy="2896629"/>
          </a:xfrm>
          <a:prstGeom prst="rect">
            <a:avLst/>
          </a:prstGeom>
        </p:spPr>
        <p:txBody>
          <a:bodyPr anchor="t"/>
          <a:lstStyle>
            <a:lvl1pPr marL="0" indent="0" algn="l" defTabSz="914400" rtl="0" eaLnBrk="1" latinLnBrk="0" hangingPunct="1">
              <a:lnSpc>
                <a:spcPct val="90000"/>
              </a:lnSpc>
              <a:spcBef>
                <a:spcPts val="1000"/>
              </a:spcBef>
              <a:buClr>
                <a:srgbClr val="024731"/>
              </a:buClr>
              <a:buFont typeface="+mj-lt"/>
              <a:buNone/>
              <a:defRPr sz="3200" kern="1200">
                <a:solidFill>
                  <a:srgbClr val="024731"/>
                </a:solidFill>
                <a:latin typeface="Lloyds Bank Jack Medium" panose="02000606060000020004" pitchFamily="50" charset="0"/>
                <a:ea typeface="+mn-ea"/>
                <a:cs typeface="+mn-cs"/>
              </a:defRPr>
            </a:lvl1pPr>
            <a:lvl2pPr marL="457200" indent="0" algn="l" defTabSz="914400" rtl="0" eaLnBrk="1" latinLnBrk="0" hangingPunct="1">
              <a:lnSpc>
                <a:spcPct val="90000"/>
              </a:lnSpc>
              <a:spcBef>
                <a:spcPts val="500"/>
              </a:spcBef>
              <a:buClr>
                <a:srgbClr val="024731"/>
              </a:buClr>
              <a:buFont typeface="+mj-lt"/>
              <a:buNone/>
              <a:defRPr sz="2400" kern="1200">
                <a:solidFill>
                  <a:srgbClr val="024731"/>
                </a:solidFill>
                <a:latin typeface="Lloyds Bank Jack" panose="02000503040000020004" pitchFamily="50"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buFont typeface="+mj-lt"/>
              <a:buAutoNum type="arabicPeriod"/>
            </a:pPr>
            <a:endParaRPr lang="en-GB" b="1" dirty="0">
              <a:latin typeface="Source Sans Pro SemiBold" panose="020B0503030403020204" pitchFamily="34" charset="0"/>
            </a:endParaRPr>
          </a:p>
        </p:txBody>
      </p:sp>
    </p:spTree>
    <p:extLst>
      <p:ext uri="{BB962C8B-B14F-4D97-AF65-F5344CB8AC3E}">
        <p14:creationId xmlns:p14="http://schemas.microsoft.com/office/powerpoint/2010/main" val="5841553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a:extLst>
              <a:ext uri="{FF2B5EF4-FFF2-40B4-BE49-F238E27FC236}">
                <a16:creationId xmlns:a16="http://schemas.microsoft.com/office/drawing/2014/main" id="{0BA85DA7-8CD8-3AF0-FFBC-0A6FCCC90F56}"/>
              </a:ext>
            </a:extLst>
          </p:cNvPr>
          <p:cNvPicPr>
            <a:picLocks noGrp="1" noChangeAspect="1"/>
          </p:cNvPicPr>
          <p:nvPr>
            <p:ph type="pic" sz="quarter" idx="10"/>
          </p:nvPr>
        </p:nvPicPr>
        <p:blipFill>
          <a:blip r:embed="rId3">
            <a:extLst>
              <a:ext uri="{96DAC541-7B7A-43D3-8B79-37D633B846F1}">
                <asvg:svgBlip xmlns:asvg="http://schemas.microsoft.com/office/drawing/2016/SVG/main" r:embed="rId4"/>
              </a:ext>
            </a:extLst>
          </a:blip>
          <a:srcRect l="145" r="145"/>
          <a:stretch/>
        </p:blipFill>
        <p:spPr>
          <a:prstGeom prst="rect">
            <a:avLst/>
          </a:prstGeom>
        </p:spPr>
      </p:pic>
      <p:sp>
        <p:nvSpPr>
          <p:cNvPr id="3" name="Text Placeholder 2">
            <a:extLst>
              <a:ext uri="{FF2B5EF4-FFF2-40B4-BE49-F238E27FC236}">
                <a16:creationId xmlns:a16="http://schemas.microsoft.com/office/drawing/2014/main" id="{C538319E-8A2D-6BA8-09DE-94FD3FA2D1B1}"/>
              </a:ext>
            </a:extLst>
          </p:cNvPr>
          <p:cNvSpPr>
            <a:spLocks noGrp="1"/>
          </p:cNvSpPr>
          <p:nvPr>
            <p:ph type="body" sz="quarter" idx="11"/>
          </p:nvPr>
        </p:nvSpPr>
        <p:spPr/>
        <p:txBody>
          <a:bodyPr/>
          <a:lstStyle/>
          <a:p>
            <a:r>
              <a:rPr lang="en-GB" dirty="0">
                <a:solidFill>
                  <a:srgbClr val="2260B3"/>
                </a:solidFill>
              </a:rPr>
              <a:t>More money-saving tips</a:t>
            </a:r>
          </a:p>
        </p:txBody>
      </p:sp>
      <p:sp>
        <p:nvSpPr>
          <p:cNvPr id="7" name="Text Placeholder 6">
            <a:extLst>
              <a:ext uri="{FF2B5EF4-FFF2-40B4-BE49-F238E27FC236}">
                <a16:creationId xmlns:a16="http://schemas.microsoft.com/office/drawing/2014/main" id="{3B00CEF3-2F7D-0D95-D2F3-FAA4C3DBBAF1}"/>
              </a:ext>
            </a:extLst>
          </p:cNvPr>
          <p:cNvSpPr>
            <a:spLocks noGrp="1"/>
          </p:cNvSpPr>
          <p:nvPr>
            <p:ph type="body" sz="quarter" idx="12"/>
          </p:nvPr>
        </p:nvSpPr>
        <p:spPr/>
        <p:txBody>
          <a:bodyPr/>
          <a:lstStyle/>
          <a:p>
            <a:pPr marL="514350" indent="-514350">
              <a:buClr>
                <a:srgbClr val="2260B3"/>
              </a:buClr>
              <a:buFont typeface="Arial" panose="020B0604020202020204" pitchFamily="34" charset="0"/>
              <a:buChar char="•"/>
            </a:pPr>
            <a:r>
              <a:rPr lang="en-GB" b="0" dirty="0">
                <a:solidFill>
                  <a:srgbClr val="2260B3"/>
                </a:solidFill>
                <a:latin typeface="Source Sans Pro" panose="020B0503030403020204" pitchFamily="34" charset="0"/>
                <a:ea typeface="Source Sans Pro" panose="020B0503030403020204" pitchFamily="34" charset="0"/>
              </a:rPr>
              <a:t>Make the most of special offers</a:t>
            </a:r>
          </a:p>
          <a:p>
            <a:pPr marL="514350" indent="-514350">
              <a:buClr>
                <a:srgbClr val="2260B3"/>
              </a:buClr>
              <a:buFont typeface="Arial" panose="020B0604020202020204" pitchFamily="34" charset="0"/>
              <a:buChar char="•"/>
            </a:pPr>
            <a:r>
              <a:rPr lang="en-GB" b="0" dirty="0">
                <a:solidFill>
                  <a:srgbClr val="2260B3"/>
                </a:solidFill>
                <a:latin typeface="Source Sans Pro" panose="020B0503030403020204" pitchFamily="34" charset="0"/>
                <a:ea typeface="Source Sans Pro" panose="020B0503030403020204" pitchFamily="34" charset="0"/>
              </a:rPr>
              <a:t>Check before you renew</a:t>
            </a:r>
          </a:p>
        </p:txBody>
      </p:sp>
      <p:sp>
        <p:nvSpPr>
          <p:cNvPr id="9" name="Text Placeholder 3">
            <a:extLst>
              <a:ext uri="{FF2B5EF4-FFF2-40B4-BE49-F238E27FC236}">
                <a16:creationId xmlns:a16="http://schemas.microsoft.com/office/drawing/2014/main" id="{E8FB3EF6-F458-8F1B-3354-924972BC239E}"/>
              </a:ext>
            </a:extLst>
          </p:cNvPr>
          <p:cNvSpPr txBox="1">
            <a:spLocks/>
          </p:cNvSpPr>
          <p:nvPr/>
        </p:nvSpPr>
        <p:spPr>
          <a:xfrm>
            <a:off x="6338240" y="3024554"/>
            <a:ext cx="5112000" cy="2896629"/>
          </a:xfrm>
          <a:prstGeom prst="rect">
            <a:avLst/>
          </a:prstGeom>
        </p:spPr>
        <p:txBody>
          <a:bodyPr anchor="t"/>
          <a:lstStyle>
            <a:lvl1pPr marL="0" indent="0" algn="l" defTabSz="914400" rtl="0" eaLnBrk="1" latinLnBrk="0" hangingPunct="1">
              <a:lnSpc>
                <a:spcPct val="90000"/>
              </a:lnSpc>
              <a:spcBef>
                <a:spcPts val="1000"/>
              </a:spcBef>
              <a:buClr>
                <a:srgbClr val="024731"/>
              </a:buClr>
              <a:buFont typeface="+mj-lt"/>
              <a:buNone/>
              <a:defRPr sz="3200" kern="1200">
                <a:solidFill>
                  <a:srgbClr val="024731"/>
                </a:solidFill>
                <a:latin typeface="Lloyds Bank Jack Medium" panose="02000606060000020004" pitchFamily="50" charset="0"/>
                <a:ea typeface="+mn-ea"/>
                <a:cs typeface="+mn-cs"/>
              </a:defRPr>
            </a:lvl1pPr>
            <a:lvl2pPr marL="457200" indent="0" algn="l" defTabSz="914400" rtl="0" eaLnBrk="1" latinLnBrk="0" hangingPunct="1">
              <a:lnSpc>
                <a:spcPct val="90000"/>
              </a:lnSpc>
              <a:spcBef>
                <a:spcPts val="500"/>
              </a:spcBef>
              <a:buClr>
                <a:srgbClr val="024731"/>
              </a:buClr>
              <a:buFont typeface="+mj-lt"/>
              <a:buNone/>
              <a:defRPr sz="2400" kern="1200">
                <a:solidFill>
                  <a:srgbClr val="024731"/>
                </a:solidFill>
                <a:latin typeface="Lloyds Bank Jack" panose="02000503040000020004" pitchFamily="50"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buFont typeface="+mj-lt"/>
              <a:buAutoNum type="arabicPeriod"/>
            </a:pPr>
            <a:endParaRPr lang="en-GB" b="1" dirty="0">
              <a:latin typeface="Source Sans Pro SemiBold" panose="020B0503030403020204" pitchFamily="34" charset="0"/>
            </a:endParaRPr>
          </a:p>
        </p:txBody>
      </p:sp>
    </p:spTree>
    <p:extLst>
      <p:ext uri="{BB962C8B-B14F-4D97-AF65-F5344CB8AC3E}">
        <p14:creationId xmlns:p14="http://schemas.microsoft.com/office/powerpoint/2010/main" val="8464227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575246C-AFA8-CD7D-5699-99EF695B6619}"/>
              </a:ext>
            </a:extLst>
          </p:cNvPr>
          <p:cNvSpPr>
            <a:spLocks noGrp="1"/>
          </p:cNvSpPr>
          <p:nvPr>
            <p:ph type="body" sz="quarter" idx="11"/>
          </p:nvPr>
        </p:nvSpPr>
        <p:spPr/>
        <p:txBody>
          <a:bodyPr/>
          <a:lstStyle/>
          <a:p>
            <a:r>
              <a:rPr lang="en-GB" dirty="0">
                <a:solidFill>
                  <a:srgbClr val="2260B3"/>
                </a:solidFill>
              </a:rPr>
              <a:t>Staying safe online </a:t>
            </a:r>
          </a:p>
        </p:txBody>
      </p:sp>
      <p:sp>
        <p:nvSpPr>
          <p:cNvPr id="4" name="Text Placeholder 3">
            <a:extLst>
              <a:ext uri="{FF2B5EF4-FFF2-40B4-BE49-F238E27FC236}">
                <a16:creationId xmlns:a16="http://schemas.microsoft.com/office/drawing/2014/main" id="{ADB8F9B0-EF90-CFE8-8EA4-FFD52CC8A66A}"/>
              </a:ext>
            </a:extLst>
          </p:cNvPr>
          <p:cNvSpPr>
            <a:spLocks noGrp="1"/>
          </p:cNvSpPr>
          <p:nvPr>
            <p:ph type="body" sz="quarter" idx="12"/>
          </p:nvPr>
        </p:nvSpPr>
        <p:spPr>
          <a:xfrm>
            <a:off x="5059680" y="2000840"/>
            <a:ext cx="5303520" cy="3920345"/>
          </a:xfrm>
        </p:spPr>
        <p:txBody>
          <a:bodyPr/>
          <a:lstStyle/>
          <a:p>
            <a:pPr marL="457200" indent="-457200">
              <a:buClr>
                <a:srgbClr val="2260B3"/>
              </a:buClr>
              <a:buFont typeface="Arial" panose="020B0604020202020204" pitchFamily="34" charset="0"/>
              <a:buChar char="•"/>
            </a:pPr>
            <a:r>
              <a:rPr lang="en-GB" b="0" dirty="0">
                <a:solidFill>
                  <a:srgbClr val="2260B3"/>
                </a:solidFill>
                <a:latin typeface="Source Sans Pro" panose="020B0503030403020204" pitchFamily="34" charset="0"/>
                <a:ea typeface="Source Sans Pro" panose="020B0503030403020204" pitchFamily="34" charset="0"/>
              </a:rPr>
              <a:t>Check the site</a:t>
            </a:r>
          </a:p>
          <a:p>
            <a:pPr marL="457200" indent="-457200">
              <a:buClr>
                <a:srgbClr val="2260B3"/>
              </a:buClr>
              <a:buFont typeface="Arial" panose="020B0604020202020204" pitchFamily="34" charset="0"/>
              <a:buChar char="•"/>
            </a:pPr>
            <a:r>
              <a:rPr lang="en-GB" b="0" dirty="0">
                <a:solidFill>
                  <a:srgbClr val="2260B3"/>
                </a:solidFill>
                <a:latin typeface="Source Sans Pro" panose="020B0503030403020204" pitchFamily="34" charset="0"/>
                <a:ea typeface="Source Sans Pro" panose="020B0503030403020204" pitchFamily="34" charset="0"/>
              </a:rPr>
              <a:t>Keep your details safe</a:t>
            </a:r>
          </a:p>
          <a:p>
            <a:pPr marL="457200" indent="-457200">
              <a:buClr>
                <a:srgbClr val="2260B3"/>
              </a:buClr>
              <a:buFont typeface="Arial" panose="020B0604020202020204" pitchFamily="34" charset="0"/>
              <a:buChar char="•"/>
            </a:pPr>
            <a:r>
              <a:rPr lang="en-GB" b="0" dirty="0">
                <a:solidFill>
                  <a:srgbClr val="2260B3"/>
                </a:solidFill>
                <a:latin typeface="Source Sans Pro" panose="020B0503030403020204" pitchFamily="34" charset="0"/>
                <a:ea typeface="Source Sans Pro" panose="020B0503030403020204" pitchFamily="34" charset="0"/>
              </a:rPr>
              <a:t>Don’t pay or share over public Wi-Fi </a:t>
            </a:r>
          </a:p>
        </p:txBody>
      </p:sp>
      <p:pic>
        <p:nvPicPr>
          <p:cNvPr id="5" name="Picture Placeholder 4">
            <a:extLst>
              <a:ext uri="{FF2B5EF4-FFF2-40B4-BE49-F238E27FC236}">
                <a16:creationId xmlns:a16="http://schemas.microsoft.com/office/drawing/2014/main" id="{905B823D-901C-A49C-8968-2A684E3F4AD4}"/>
              </a:ext>
            </a:extLst>
          </p:cNvPr>
          <p:cNvPicPr>
            <a:picLocks noGrp="1" noChangeAspect="1"/>
          </p:cNvPicPr>
          <p:nvPr>
            <p:ph type="pic" sz="quarter" idx="10"/>
          </p:nvPr>
        </p:nvPicPr>
        <p:blipFill>
          <a:blip r:embed="rId3">
            <a:extLst>
              <a:ext uri="{96DAC541-7B7A-43D3-8B79-37D633B846F1}">
                <asvg:svgBlip xmlns:asvg="http://schemas.microsoft.com/office/drawing/2016/SVG/main" r:embed="rId4"/>
              </a:ext>
            </a:extLst>
          </a:blip>
          <a:srcRect l="142" r="142"/>
          <a:stretch/>
        </p:blipFill>
        <p:spPr>
          <a:xfrm>
            <a:off x="741363" y="2000250"/>
            <a:ext cx="3910012" cy="3921125"/>
          </a:xfrm>
        </p:spPr>
      </p:pic>
    </p:spTree>
    <p:extLst>
      <p:ext uri="{BB962C8B-B14F-4D97-AF65-F5344CB8AC3E}">
        <p14:creationId xmlns:p14="http://schemas.microsoft.com/office/powerpoint/2010/main" val="38309010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E8AFA09-53E2-656F-BAD8-BBDF62A7A742}"/>
              </a:ext>
            </a:extLst>
          </p:cNvPr>
          <p:cNvSpPr>
            <a:spLocks noGrp="1"/>
          </p:cNvSpPr>
          <p:nvPr>
            <p:ph type="body" sz="quarter" idx="11"/>
          </p:nvPr>
        </p:nvSpPr>
        <p:spPr>
          <a:xfrm>
            <a:off x="941388" y="3468049"/>
            <a:ext cx="6461252" cy="985931"/>
          </a:xfrm>
        </p:spPr>
        <p:txBody>
          <a:bodyPr anchor="ctr"/>
          <a:lstStyle/>
          <a:p>
            <a:r>
              <a:rPr lang="en-GB" b="1" dirty="0">
                <a:solidFill>
                  <a:srgbClr val="005EB8"/>
                </a:solidFill>
                <a:latin typeface="Source Sans Pro SemiBold" panose="020B0503030403020204" pitchFamily="34" charset="0"/>
                <a:ea typeface="Source Sans Pro SemiBold" panose="020B0503030403020204" pitchFamily="34" charset="0"/>
              </a:rPr>
              <a:t>Pre-session survey</a:t>
            </a:r>
          </a:p>
        </p:txBody>
      </p:sp>
      <p:pic>
        <p:nvPicPr>
          <p:cNvPr id="5" name="Picture Placeholder 4" descr="A qr code on a blue background&#10;&#10;Description automatically generated">
            <a:extLst>
              <a:ext uri="{FF2B5EF4-FFF2-40B4-BE49-F238E27FC236}">
                <a16:creationId xmlns:a16="http://schemas.microsoft.com/office/drawing/2014/main" id="{07C9F7B4-EEE6-661B-D2D6-5FBD2FFE217D}"/>
              </a:ext>
            </a:extLst>
          </p:cNvPr>
          <p:cNvPicPr>
            <a:picLocks noGrp="1" noChangeAspect="1"/>
          </p:cNvPicPr>
          <p:nvPr>
            <p:ph type="pic" sz="quarter" idx="12"/>
          </p:nvPr>
        </p:nvPicPr>
        <p:blipFill rotWithShape="1">
          <a:blip r:embed="rId3">
            <a:extLst>
              <a:ext uri="{BEBA8EAE-BF5A-486C-A8C5-ECC9F3942E4B}">
                <a14:imgProps xmlns:a14="http://schemas.microsoft.com/office/drawing/2010/main">
                  <a14:imgLayer r:embed="rId4">
                    <a14:imgEffect>
                      <a14:backgroundRemoval t="10000" b="90000" l="10130" r="89870"/>
                    </a14:imgEffect>
                  </a14:imgLayer>
                </a14:imgProps>
              </a:ext>
            </a:extLst>
          </a:blip>
          <a:srcRect l="19871" t="31664" r="20682" b="8695"/>
          <a:stretch/>
        </p:blipFill>
        <p:spPr>
          <a:xfrm>
            <a:off x="7402640" y="2000842"/>
            <a:ext cx="3908977" cy="3920345"/>
          </a:xfrm>
        </p:spPr>
      </p:pic>
    </p:spTree>
    <p:extLst>
      <p:ext uri="{BB962C8B-B14F-4D97-AF65-F5344CB8AC3E}">
        <p14:creationId xmlns:p14="http://schemas.microsoft.com/office/powerpoint/2010/main" val="8689791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5FEFDFC-4196-5939-AC24-D528B39D84DE}"/>
              </a:ext>
            </a:extLst>
          </p:cNvPr>
          <p:cNvSpPr>
            <a:spLocks noGrp="1"/>
          </p:cNvSpPr>
          <p:nvPr>
            <p:ph type="body" sz="quarter" idx="11"/>
          </p:nvPr>
        </p:nvSpPr>
        <p:spPr>
          <a:xfrm>
            <a:off x="453004" y="460852"/>
            <a:ext cx="8883501" cy="880759"/>
          </a:xfrm>
        </p:spPr>
        <p:txBody>
          <a:bodyPr/>
          <a:lstStyle/>
          <a:p>
            <a:r>
              <a:rPr lang="en-GB" dirty="0">
                <a:solidFill>
                  <a:srgbClr val="2260B3"/>
                </a:solidFill>
              </a:rPr>
              <a:t>Today you’ve seen how to:</a:t>
            </a:r>
          </a:p>
        </p:txBody>
      </p:sp>
      <p:sp>
        <p:nvSpPr>
          <p:cNvPr id="4" name="Text Placeholder 3">
            <a:extLst>
              <a:ext uri="{FF2B5EF4-FFF2-40B4-BE49-F238E27FC236}">
                <a16:creationId xmlns:a16="http://schemas.microsoft.com/office/drawing/2014/main" id="{1F20725D-AA92-6D28-7ED6-BBB433A3A659}"/>
              </a:ext>
            </a:extLst>
          </p:cNvPr>
          <p:cNvSpPr>
            <a:spLocks noGrp="1"/>
          </p:cNvSpPr>
          <p:nvPr>
            <p:ph type="body" sz="quarter" idx="12"/>
          </p:nvPr>
        </p:nvSpPr>
        <p:spPr/>
        <p:txBody>
          <a:bodyPr/>
          <a:lstStyle/>
          <a:p>
            <a:pPr lvl="0">
              <a:buClr>
                <a:srgbClr val="2260B3"/>
              </a:buClr>
            </a:pPr>
            <a:r>
              <a:rPr lang="en-GB" b="0" dirty="0">
                <a:solidFill>
                  <a:srgbClr val="2260B3"/>
                </a:solidFill>
                <a:latin typeface="Source Sans Pro" panose="020B0503030403020204" pitchFamily="34" charset="0"/>
                <a:ea typeface="Source Sans Pro" panose="020B0503030403020204" pitchFamily="34" charset="0"/>
              </a:rPr>
              <a:t>View and manage bills online</a:t>
            </a:r>
          </a:p>
          <a:p>
            <a:pPr lvl="0">
              <a:buClr>
                <a:srgbClr val="2260B3"/>
              </a:buClr>
            </a:pPr>
            <a:r>
              <a:rPr lang="en-GB" b="0" dirty="0">
                <a:solidFill>
                  <a:srgbClr val="2260B3"/>
                </a:solidFill>
                <a:latin typeface="Source Sans Pro" panose="020B0503030403020204" pitchFamily="34" charset="0"/>
                <a:ea typeface="Source Sans Pro" panose="020B0503030403020204" pitchFamily="34" charset="0"/>
              </a:rPr>
              <a:t>Access and manage utility accounts online</a:t>
            </a:r>
          </a:p>
          <a:p>
            <a:pPr lvl="0">
              <a:buClr>
                <a:srgbClr val="2260B3"/>
              </a:buClr>
            </a:pPr>
            <a:r>
              <a:rPr lang="en-GB" b="0" dirty="0">
                <a:solidFill>
                  <a:srgbClr val="2260B3"/>
                </a:solidFill>
                <a:latin typeface="Source Sans Pro" panose="020B0503030403020204" pitchFamily="34" charset="0"/>
                <a:ea typeface="Source Sans Pro" panose="020B0503030403020204" pitchFamily="34" charset="0"/>
              </a:rPr>
              <a:t>Use comparison sites to save money </a:t>
            </a:r>
          </a:p>
        </p:txBody>
      </p:sp>
      <p:pic>
        <p:nvPicPr>
          <p:cNvPr id="5" name="Picture Placeholder 4">
            <a:extLst>
              <a:ext uri="{FF2B5EF4-FFF2-40B4-BE49-F238E27FC236}">
                <a16:creationId xmlns:a16="http://schemas.microsoft.com/office/drawing/2014/main" id="{0E2D5F64-2790-D497-FCF1-3B07A5F067BF}"/>
              </a:ext>
            </a:extLst>
          </p:cNvPr>
          <p:cNvPicPr>
            <a:picLocks noGrp="1" noChangeAspect="1"/>
          </p:cNvPicPr>
          <p:nvPr>
            <p:ph type="pic" sz="quarter" idx="10"/>
          </p:nvPr>
        </p:nvPicPr>
        <p:blipFill>
          <a:blip r:embed="rId3">
            <a:extLst>
              <a:ext uri="{96DAC541-7B7A-43D3-8B79-37D633B846F1}">
                <asvg:svgBlip xmlns:asvg="http://schemas.microsoft.com/office/drawing/2016/SVG/main" r:embed="rId4"/>
              </a:ext>
            </a:extLst>
          </a:blip>
          <a:srcRect l="162" r="162"/>
          <a:stretch/>
        </p:blipFill>
        <p:spPr>
          <a:xfrm>
            <a:off x="7402513" y="2000250"/>
            <a:ext cx="3908425" cy="3921125"/>
          </a:xfrm>
          <a:prstGeom prst="rect">
            <a:avLst/>
          </a:prstGeom>
        </p:spPr>
      </p:pic>
    </p:spTree>
    <p:extLst>
      <p:ext uri="{BB962C8B-B14F-4D97-AF65-F5344CB8AC3E}">
        <p14:creationId xmlns:p14="http://schemas.microsoft.com/office/powerpoint/2010/main" val="29076363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C733931-DAC2-41BF-5EE8-17392868921D}"/>
              </a:ext>
            </a:extLst>
          </p:cNvPr>
          <p:cNvSpPr>
            <a:spLocks noGrp="1"/>
          </p:cNvSpPr>
          <p:nvPr>
            <p:ph type="body" sz="quarter" idx="11"/>
          </p:nvPr>
        </p:nvSpPr>
        <p:spPr/>
        <p:txBody>
          <a:bodyPr/>
          <a:lstStyle/>
          <a:p>
            <a:r>
              <a:rPr lang="en-GB" dirty="0">
                <a:solidFill>
                  <a:srgbClr val="2260B3"/>
                </a:solidFill>
              </a:rPr>
              <a:t>Any questions?</a:t>
            </a:r>
          </a:p>
        </p:txBody>
      </p:sp>
      <p:pic>
        <p:nvPicPr>
          <p:cNvPr id="11" name="Picture Placeholder 10">
            <a:extLst>
              <a:ext uri="{FF2B5EF4-FFF2-40B4-BE49-F238E27FC236}">
                <a16:creationId xmlns:a16="http://schemas.microsoft.com/office/drawing/2014/main" id="{B14D302A-05DB-6388-AF54-5361512DD3E3}"/>
              </a:ext>
            </a:extLst>
          </p:cNvPr>
          <p:cNvPicPr>
            <a:picLocks noGrp="1" noChangeAspect="1"/>
          </p:cNvPicPr>
          <p:nvPr>
            <p:ph type="pic" sz="quarter" idx="12"/>
          </p:nvPr>
        </p:nvPicPr>
        <p:blipFill>
          <a:blip r:embed="rId3">
            <a:extLst>
              <a:ext uri="{96DAC541-7B7A-43D3-8B79-37D633B846F1}">
                <asvg:svgBlip xmlns:asvg="http://schemas.microsoft.com/office/drawing/2016/SVG/main" r:embed="rId4"/>
              </a:ext>
            </a:extLst>
          </a:blip>
          <a:srcRect l="145" r="145"/>
          <a:stretch/>
        </p:blipFill>
        <p:spPr/>
      </p:pic>
    </p:spTree>
    <p:extLst>
      <p:ext uri="{BB962C8B-B14F-4D97-AF65-F5344CB8AC3E}">
        <p14:creationId xmlns:p14="http://schemas.microsoft.com/office/powerpoint/2010/main" val="13748458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E8AFA09-53E2-656F-BAD8-BBDF62A7A742}"/>
              </a:ext>
            </a:extLst>
          </p:cNvPr>
          <p:cNvSpPr>
            <a:spLocks noGrp="1"/>
          </p:cNvSpPr>
          <p:nvPr>
            <p:ph type="body" sz="quarter" idx="11"/>
          </p:nvPr>
        </p:nvSpPr>
        <p:spPr>
          <a:xfrm>
            <a:off x="941388" y="3468049"/>
            <a:ext cx="6952036" cy="985931"/>
          </a:xfrm>
        </p:spPr>
        <p:txBody>
          <a:bodyPr anchor="ctr"/>
          <a:lstStyle/>
          <a:p>
            <a:r>
              <a:rPr lang="en-GB" b="1" dirty="0">
                <a:solidFill>
                  <a:srgbClr val="005EB8"/>
                </a:solidFill>
                <a:latin typeface="Source Sans Pro SemiBold" panose="020B0503030403020204" pitchFamily="34" charset="0"/>
                <a:ea typeface="Source Sans Pro SemiBold" panose="020B0503030403020204" pitchFamily="34" charset="0"/>
              </a:rPr>
              <a:t>Post-session survey</a:t>
            </a:r>
          </a:p>
        </p:txBody>
      </p:sp>
      <p:pic>
        <p:nvPicPr>
          <p:cNvPr id="5" name="Picture Placeholder 4">
            <a:extLst>
              <a:ext uri="{FF2B5EF4-FFF2-40B4-BE49-F238E27FC236}">
                <a16:creationId xmlns:a16="http://schemas.microsoft.com/office/drawing/2014/main" id="{07C9F7B4-EEE6-661B-D2D6-5FBD2FFE217D}"/>
              </a:ext>
            </a:extLst>
          </p:cNvPr>
          <p:cNvPicPr>
            <a:picLocks noGrp="1" noChangeAspect="1"/>
          </p:cNvPicPr>
          <p:nvPr>
            <p:ph type="pic" sz="quarter" idx="12"/>
          </p:nvPr>
        </p:nvPicPr>
        <p:blipFill rotWithShape="1">
          <a:blip r:embed="rId3">
            <a:extLst>
              <a:ext uri="{BEBA8EAE-BF5A-486C-A8C5-ECC9F3942E4B}">
                <a14:imgProps xmlns:a14="http://schemas.microsoft.com/office/drawing/2010/main">
                  <a14:imgLayer r:embed="rId4">
                    <a14:imgEffect>
                      <a14:backgroundRemoval t="10000" b="90000" l="10116" r="89884"/>
                    </a14:imgEffect>
                  </a14:imgLayer>
                </a14:imgProps>
              </a:ext>
            </a:extLst>
          </a:blip>
          <a:srcRect l="12486" t="25330" r="14744" b="1688"/>
          <a:stretch/>
        </p:blipFill>
        <p:spPr>
          <a:xfrm>
            <a:off x="7685028" y="1987395"/>
            <a:ext cx="3908977" cy="3920345"/>
          </a:xfrm>
        </p:spPr>
      </p:pic>
    </p:spTree>
    <p:extLst>
      <p:ext uri="{BB962C8B-B14F-4D97-AF65-F5344CB8AC3E}">
        <p14:creationId xmlns:p14="http://schemas.microsoft.com/office/powerpoint/2010/main" val="18151330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qr code on a white background&#10;&#10;Description automatically generated">
            <a:extLst>
              <a:ext uri="{FF2B5EF4-FFF2-40B4-BE49-F238E27FC236}">
                <a16:creationId xmlns:a16="http://schemas.microsoft.com/office/drawing/2014/main" id="{24D8CC83-4E8B-0591-3F41-A01A2E14E391}"/>
              </a:ext>
            </a:extLst>
          </p:cNvPr>
          <p:cNvPicPr>
            <a:picLocks noChangeAspect="1"/>
          </p:cNvPicPr>
          <p:nvPr/>
        </p:nvPicPr>
        <p:blipFill>
          <a:blip r:embed="rId3"/>
          <a:stretch>
            <a:fillRect/>
          </a:stretch>
        </p:blipFill>
        <p:spPr>
          <a:xfrm>
            <a:off x="476250" y="2971800"/>
            <a:ext cx="1562100" cy="1562100"/>
          </a:xfrm>
          <a:prstGeom prst="rect">
            <a:avLst/>
          </a:prstGeom>
        </p:spPr>
      </p:pic>
    </p:spTree>
    <p:extLst>
      <p:ext uri="{BB962C8B-B14F-4D97-AF65-F5344CB8AC3E}">
        <p14:creationId xmlns:p14="http://schemas.microsoft.com/office/powerpoint/2010/main" val="28837077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DE1AB79-6A48-D263-AC9E-356FBBB54A7E}"/>
              </a:ext>
            </a:extLst>
          </p:cNvPr>
          <p:cNvSpPr>
            <a:spLocks noGrp="1"/>
          </p:cNvSpPr>
          <p:nvPr>
            <p:ph type="body" sz="quarter" idx="11"/>
          </p:nvPr>
        </p:nvSpPr>
        <p:spPr/>
        <p:txBody>
          <a:bodyPr/>
          <a:lstStyle/>
          <a:p>
            <a:r>
              <a:rPr lang="en-GB" dirty="0">
                <a:solidFill>
                  <a:srgbClr val="2260B3"/>
                </a:solidFill>
              </a:rPr>
              <a:t>Welcome</a:t>
            </a:r>
          </a:p>
        </p:txBody>
      </p:sp>
      <p:pic>
        <p:nvPicPr>
          <p:cNvPr id="4" name="Picture Placeholder 2">
            <a:extLst>
              <a:ext uri="{FF2B5EF4-FFF2-40B4-BE49-F238E27FC236}">
                <a16:creationId xmlns:a16="http://schemas.microsoft.com/office/drawing/2014/main" id="{FDE8D5A4-645D-DBE3-E851-8470933F3F3A}"/>
              </a:ext>
            </a:extLst>
          </p:cNvPr>
          <p:cNvPicPr>
            <a:picLocks noGrp="1" noChangeAspect="1"/>
          </p:cNvPicPr>
          <p:nvPr>
            <p:ph type="pic" sz="quarter" idx="12"/>
          </p:nvPr>
        </p:nvPicPr>
        <p:blipFill>
          <a:blip r:embed="rId3"/>
          <a:srcRect t="356" b="356"/>
          <a:stretch/>
        </p:blipFill>
        <p:spPr>
          <a:xfrm>
            <a:off x="7402513" y="2000250"/>
            <a:ext cx="3908425" cy="3921125"/>
          </a:xfrm>
          <a:prstGeom prst="rect">
            <a:avLst/>
          </a:prstGeom>
        </p:spPr>
      </p:pic>
    </p:spTree>
    <p:extLst>
      <p:ext uri="{BB962C8B-B14F-4D97-AF65-F5344CB8AC3E}">
        <p14:creationId xmlns:p14="http://schemas.microsoft.com/office/powerpoint/2010/main" val="17878979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253EE74-3DB1-6C6C-D81E-6920ACF7B20C}"/>
              </a:ext>
            </a:extLst>
          </p:cNvPr>
          <p:cNvSpPr>
            <a:spLocks noGrp="1"/>
          </p:cNvSpPr>
          <p:nvPr>
            <p:ph type="body" sz="quarter" idx="11"/>
          </p:nvPr>
        </p:nvSpPr>
        <p:spPr>
          <a:xfrm>
            <a:off x="412367" y="2726172"/>
            <a:ext cx="7172655" cy="985931"/>
          </a:xfrm>
        </p:spPr>
        <p:txBody>
          <a:bodyPr/>
          <a:lstStyle/>
          <a:p>
            <a:r>
              <a:rPr lang="en-GB" dirty="0">
                <a:solidFill>
                  <a:srgbClr val="2260B3"/>
                </a:solidFill>
              </a:rPr>
              <a:t>How to get the most from this session</a:t>
            </a:r>
          </a:p>
        </p:txBody>
      </p:sp>
      <p:pic>
        <p:nvPicPr>
          <p:cNvPr id="1026" name="Picture 2">
            <a:extLst>
              <a:ext uri="{FF2B5EF4-FFF2-40B4-BE49-F238E27FC236}">
                <a16:creationId xmlns:a16="http://schemas.microsoft.com/office/drawing/2014/main" id="{AC7D6C5A-8888-D7AF-93DD-2654D892000B}"/>
              </a:ext>
            </a:extLst>
          </p:cNvPr>
          <p:cNvPicPr>
            <a:picLocks noGrp="1" noChangeAspect="1" noChangeArrowheads="1"/>
          </p:cNvPicPr>
          <p:nvPr>
            <p:ph type="pic" sz="quarter" idx="12"/>
          </p:nvPr>
        </p:nvPicPr>
        <p:blipFill>
          <a:blip r:embed="rId3">
            <a:extLst>
              <a:ext uri="{96DAC541-7B7A-43D3-8B79-37D633B846F1}">
                <asvg:svgBlip xmlns:asvg="http://schemas.microsoft.com/office/drawing/2016/SVG/main" r:embed="rId4"/>
              </a:ext>
            </a:extLst>
          </a:blip>
          <a:srcRect l="145" r="145"/>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07309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ECCB3B5-50EE-45D3-EC9D-65F821C988B7}"/>
              </a:ext>
            </a:extLst>
          </p:cNvPr>
          <p:cNvSpPr>
            <a:spLocks noGrp="1"/>
          </p:cNvSpPr>
          <p:nvPr>
            <p:ph type="body" sz="quarter" idx="11"/>
          </p:nvPr>
        </p:nvSpPr>
        <p:spPr>
          <a:xfrm>
            <a:off x="372791" y="460852"/>
            <a:ext cx="8883501" cy="880759"/>
          </a:xfrm>
        </p:spPr>
        <p:txBody>
          <a:bodyPr/>
          <a:lstStyle/>
          <a:p>
            <a:r>
              <a:rPr lang="en-GB" dirty="0">
                <a:solidFill>
                  <a:srgbClr val="2260B3"/>
                </a:solidFill>
              </a:rPr>
              <a:t>Today we want to help you:</a:t>
            </a:r>
          </a:p>
        </p:txBody>
      </p:sp>
      <p:sp>
        <p:nvSpPr>
          <p:cNvPr id="4" name="Text Placeholder 3">
            <a:extLst>
              <a:ext uri="{FF2B5EF4-FFF2-40B4-BE49-F238E27FC236}">
                <a16:creationId xmlns:a16="http://schemas.microsoft.com/office/drawing/2014/main" id="{1648167C-294F-15CC-7F35-BAAD88F96D53}"/>
              </a:ext>
            </a:extLst>
          </p:cNvPr>
          <p:cNvSpPr>
            <a:spLocks noGrp="1"/>
          </p:cNvSpPr>
          <p:nvPr>
            <p:ph type="body" sz="quarter" idx="12"/>
          </p:nvPr>
        </p:nvSpPr>
        <p:spPr/>
        <p:txBody>
          <a:bodyPr/>
          <a:lstStyle/>
          <a:p>
            <a:pPr>
              <a:buClr>
                <a:srgbClr val="2260B3"/>
              </a:buClr>
              <a:buFont typeface="Wingdings" pitchFamily="2" charset="2"/>
              <a:buChar char="ü"/>
            </a:pPr>
            <a:r>
              <a:rPr lang="en-GB" b="0" dirty="0">
                <a:solidFill>
                  <a:srgbClr val="2260B3"/>
                </a:solidFill>
                <a:latin typeface="Source Sans Pro" panose="020B0503030403020204" pitchFamily="34" charset="0"/>
                <a:ea typeface="Source Sans Pro" panose="020B0503030403020204" pitchFamily="34" charset="0"/>
              </a:rPr>
              <a:t>View and manage bills online</a:t>
            </a:r>
          </a:p>
          <a:p>
            <a:pPr>
              <a:buClr>
                <a:srgbClr val="2260B3"/>
              </a:buClr>
              <a:buFont typeface="Wingdings" pitchFamily="2" charset="2"/>
              <a:buChar char="ü"/>
            </a:pPr>
            <a:r>
              <a:rPr lang="en-GB" b="0" dirty="0">
                <a:solidFill>
                  <a:srgbClr val="2260B3"/>
                </a:solidFill>
                <a:latin typeface="Source Sans Pro" panose="020B0503030403020204" pitchFamily="34" charset="0"/>
                <a:ea typeface="Source Sans Pro" panose="020B0503030403020204" pitchFamily="34" charset="0"/>
              </a:rPr>
              <a:t>Access and manage utility accounts online</a:t>
            </a:r>
          </a:p>
          <a:p>
            <a:pPr>
              <a:buClr>
                <a:srgbClr val="2260B3"/>
              </a:buClr>
              <a:buFont typeface="Wingdings" pitchFamily="2" charset="2"/>
              <a:buChar char="ü"/>
            </a:pPr>
            <a:r>
              <a:rPr lang="en-GB" b="0" dirty="0">
                <a:solidFill>
                  <a:srgbClr val="2260B3"/>
                </a:solidFill>
                <a:latin typeface="Source Sans Pro" panose="020B0503030403020204" pitchFamily="34" charset="0"/>
                <a:ea typeface="Source Sans Pro" panose="020B0503030403020204" pitchFamily="34" charset="0"/>
              </a:rPr>
              <a:t>Use comparison sites to save money</a:t>
            </a:r>
          </a:p>
        </p:txBody>
      </p:sp>
      <p:pic>
        <p:nvPicPr>
          <p:cNvPr id="5" name="Picture Placeholder 4">
            <a:extLst>
              <a:ext uri="{FF2B5EF4-FFF2-40B4-BE49-F238E27FC236}">
                <a16:creationId xmlns:a16="http://schemas.microsoft.com/office/drawing/2014/main" id="{8D86BCB0-9708-A719-2F6D-C0C1F463C34C}"/>
              </a:ext>
            </a:extLst>
          </p:cNvPr>
          <p:cNvPicPr>
            <a:picLocks noGrp="1" noChangeAspect="1"/>
          </p:cNvPicPr>
          <p:nvPr>
            <p:ph type="pic" sz="quarter" idx="10"/>
          </p:nvPr>
        </p:nvPicPr>
        <p:blipFill>
          <a:blip r:embed="rId3">
            <a:extLst>
              <a:ext uri="{96DAC541-7B7A-43D3-8B79-37D633B846F1}">
                <asvg:svgBlip xmlns:asvg="http://schemas.microsoft.com/office/drawing/2016/SVG/main" r:embed="rId4"/>
              </a:ext>
            </a:extLst>
          </a:blip>
          <a:srcRect l="162" r="162"/>
          <a:stretch/>
        </p:blipFill>
        <p:spPr>
          <a:xfrm>
            <a:off x="7402513" y="2000250"/>
            <a:ext cx="3908425" cy="3921125"/>
          </a:xfrm>
          <a:prstGeom prst="rect">
            <a:avLst/>
          </a:prstGeom>
        </p:spPr>
      </p:pic>
      <p:sp>
        <p:nvSpPr>
          <p:cNvPr id="2" name="TextBox 1">
            <a:extLst>
              <a:ext uri="{FF2B5EF4-FFF2-40B4-BE49-F238E27FC236}">
                <a16:creationId xmlns:a16="http://schemas.microsoft.com/office/drawing/2014/main" id="{307EE70F-82EB-CFEF-8190-361F4A2642D1}"/>
              </a:ext>
            </a:extLst>
          </p:cNvPr>
          <p:cNvSpPr txBox="1"/>
          <p:nvPr/>
        </p:nvSpPr>
        <p:spPr>
          <a:xfrm>
            <a:off x="603117" y="5949867"/>
            <a:ext cx="8551190" cy="646331"/>
          </a:xfrm>
          <a:prstGeom prst="rect">
            <a:avLst/>
          </a:prstGeom>
          <a:noFill/>
        </p:spPr>
        <p:txBody>
          <a:bodyPr wrap="square">
            <a:spAutoFit/>
          </a:bodyPr>
          <a:lstStyle/>
          <a:p>
            <a:r>
              <a:rPr lang="en-GB" sz="1800" dirty="0">
                <a:latin typeface="Source Sans Pro" panose="020B0503030403020204" pitchFamily="34" charset="0"/>
                <a:ea typeface="Source Sans Pro" panose="020B0503030403020204" pitchFamily="34" charset="0"/>
              </a:rPr>
              <a:t>Disclaimer: Everything that is discussed today is for guidance and is not financial advice. Any websites, tools etc. are examples of what's available.</a:t>
            </a:r>
          </a:p>
        </p:txBody>
      </p:sp>
    </p:spTree>
    <p:extLst>
      <p:ext uri="{BB962C8B-B14F-4D97-AF65-F5344CB8AC3E}">
        <p14:creationId xmlns:p14="http://schemas.microsoft.com/office/powerpoint/2010/main" val="27558371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a:extLst>
              <a:ext uri="{FF2B5EF4-FFF2-40B4-BE49-F238E27FC236}">
                <a16:creationId xmlns:a16="http://schemas.microsoft.com/office/drawing/2014/main" id="{452C26C1-9E47-3B65-E71D-072A1F4DFB0B}"/>
              </a:ext>
            </a:extLst>
          </p:cNvPr>
          <p:cNvPicPr>
            <a:picLocks noGrp="1" noChangeAspect="1"/>
          </p:cNvPicPr>
          <p:nvPr>
            <p:ph type="pic" sz="quarter" idx="10"/>
          </p:nvPr>
        </p:nvPicPr>
        <p:blipFill>
          <a:blip r:embed="rId3">
            <a:extLst>
              <a:ext uri="{96DAC541-7B7A-43D3-8B79-37D633B846F1}">
                <asvg:svgBlip xmlns:asvg="http://schemas.microsoft.com/office/drawing/2016/SVG/main" r:embed="rId4"/>
              </a:ext>
            </a:extLst>
          </a:blip>
          <a:srcRect t="1781" b="1781"/>
          <a:stretch/>
        </p:blipFill>
        <p:spPr/>
      </p:pic>
      <p:sp>
        <p:nvSpPr>
          <p:cNvPr id="3" name="Text Placeholder 2">
            <a:extLst>
              <a:ext uri="{FF2B5EF4-FFF2-40B4-BE49-F238E27FC236}">
                <a16:creationId xmlns:a16="http://schemas.microsoft.com/office/drawing/2014/main" id="{3575246C-AFA8-CD7D-5699-99EF695B6619}"/>
              </a:ext>
            </a:extLst>
          </p:cNvPr>
          <p:cNvSpPr>
            <a:spLocks noGrp="1"/>
          </p:cNvSpPr>
          <p:nvPr>
            <p:ph type="body" sz="quarter" idx="11"/>
          </p:nvPr>
        </p:nvSpPr>
        <p:spPr/>
        <p:txBody>
          <a:bodyPr/>
          <a:lstStyle/>
          <a:p>
            <a:r>
              <a:rPr lang="en-GB" dirty="0">
                <a:solidFill>
                  <a:srgbClr val="2260B3"/>
                </a:solidFill>
              </a:rPr>
              <a:t>What utilities can you access online? </a:t>
            </a:r>
          </a:p>
        </p:txBody>
      </p:sp>
    </p:spTree>
    <p:extLst>
      <p:ext uri="{BB962C8B-B14F-4D97-AF65-F5344CB8AC3E}">
        <p14:creationId xmlns:p14="http://schemas.microsoft.com/office/powerpoint/2010/main" val="31955903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8DAB7D2-B4F3-0238-9C45-2AE788B41702}"/>
              </a:ext>
            </a:extLst>
          </p:cNvPr>
          <p:cNvSpPr>
            <a:spLocks noGrp="1"/>
          </p:cNvSpPr>
          <p:nvPr>
            <p:ph type="body" sz="quarter" idx="11"/>
          </p:nvPr>
        </p:nvSpPr>
        <p:spPr/>
        <p:txBody>
          <a:bodyPr/>
          <a:lstStyle/>
          <a:p>
            <a:r>
              <a:rPr lang="en-GB" dirty="0">
                <a:solidFill>
                  <a:srgbClr val="2260B3"/>
                </a:solidFill>
              </a:rPr>
              <a:t>Some examples </a:t>
            </a:r>
          </a:p>
        </p:txBody>
      </p:sp>
      <p:sp>
        <p:nvSpPr>
          <p:cNvPr id="4" name="Text Placeholder 3">
            <a:extLst>
              <a:ext uri="{FF2B5EF4-FFF2-40B4-BE49-F238E27FC236}">
                <a16:creationId xmlns:a16="http://schemas.microsoft.com/office/drawing/2014/main" id="{0602146F-9047-D03C-27A6-4A31737A6074}"/>
              </a:ext>
            </a:extLst>
          </p:cNvPr>
          <p:cNvSpPr>
            <a:spLocks noGrp="1"/>
          </p:cNvSpPr>
          <p:nvPr>
            <p:ph type="body" sz="quarter" idx="12"/>
          </p:nvPr>
        </p:nvSpPr>
        <p:spPr/>
        <p:txBody>
          <a:bodyPr/>
          <a:lstStyle/>
          <a:p>
            <a:pPr marL="457200" lvl="0" indent="-457200">
              <a:buClr>
                <a:srgbClr val="2260B3"/>
              </a:buClr>
              <a:buFont typeface="Arial" panose="020B0604020202020204" pitchFamily="34" charset="0"/>
              <a:buChar char="•"/>
            </a:pPr>
            <a:r>
              <a:rPr lang="en-GB" b="0" dirty="0">
                <a:solidFill>
                  <a:srgbClr val="2260B3"/>
                </a:solidFill>
                <a:latin typeface="Source Sans Pro" panose="020B0503030403020204" pitchFamily="34" charset="0"/>
                <a:ea typeface="Source Sans Pro" panose="020B0503030403020204" pitchFamily="34" charset="0"/>
              </a:rPr>
              <a:t>Gas, electricity, water</a:t>
            </a:r>
          </a:p>
          <a:p>
            <a:pPr marL="457200" indent="-457200">
              <a:buClr>
                <a:srgbClr val="2260B3"/>
              </a:buClr>
              <a:buFont typeface="Arial" panose="020B0604020202020204" pitchFamily="34" charset="0"/>
              <a:buChar char="•"/>
            </a:pPr>
            <a:r>
              <a:rPr lang="en-GB" b="0" dirty="0">
                <a:solidFill>
                  <a:srgbClr val="2260B3"/>
                </a:solidFill>
                <a:latin typeface="Source Sans Pro" panose="020B0503030403020204" pitchFamily="34" charset="0"/>
                <a:ea typeface="Source Sans Pro" panose="020B0503030403020204" pitchFamily="34" charset="0"/>
              </a:rPr>
              <a:t>Insurance</a:t>
            </a:r>
          </a:p>
          <a:p>
            <a:pPr marL="457200" lvl="0" indent="-457200">
              <a:buClr>
                <a:srgbClr val="2260B3"/>
              </a:buClr>
              <a:buFont typeface="Arial" panose="020B0604020202020204" pitchFamily="34" charset="0"/>
              <a:buChar char="•"/>
            </a:pPr>
            <a:r>
              <a:rPr lang="en-GB" b="0" dirty="0">
                <a:solidFill>
                  <a:srgbClr val="2260B3"/>
                </a:solidFill>
                <a:latin typeface="Source Sans Pro" panose="020B0503030403020204" pitchFamily="34" charset="0"/>
                <a:ea typeface="Source Sans Pro" panose="020B0503030403020204" pitchFamily="34" charset="0"/>
              </a:rPr>
              <a:t>Internet/broadband</a:t>
            </a:r>
          </a:p>
          <a:p>
            <a:pPr marL="457200" indent="-457200">
              <a:buClr>
                <a:srgbClr val="2260B3"/>
              </a:buClr>
              <a:buFont typeface="Arial" panose="020B0604020202020204" pitchFamily="34" charset="0"/>
              <a:buChar char="•"/>
            </a:pPr>
            <a:r>
              <a:rPr lang="en-GB" b="0" dirty="0">
                <a:solidFill>
                  <a:srgbClr val="2260B3"/>
                </a:solidFill>
                <a:latin typeface="Source Sans Pro" panose="020B0503030403020204" pitchFamily="34" charset="0"/>
                <a:ea typeface="Source Sans Pro" panose="020B0503030403020204" pitchFamily="34" charset="0"/>
              </a:rPr>
              <a:t>Phone bills</a:t>
            </a:r>
          </a:p>
          <a:p>
            <a:pPr marL="457200" lvl="0" indent="-457200">
              <a:buClr>
                <a:srgbClr val="2260B3"/>
              </a:buClr>
              <a:buFont typeface="Arial" panose="020B0604020202020204" pitchFamily="34" charset="0"/>
              <a:buChar char="•"/>
            </a:pPr>
            <a:r>
              <a:rPr lang="en-GB" b="0" dirty="0">
                <a:solidFill>
                  <a:srgbClr val="2260B3"/>
                </a:solidFill>
                <a:latin typeface="Source Sans Pro" panose="020B0503030403020204" pitchFamily="34" charset="0"/>
                <a:ea typeface="Source Sans Pro" panose="020B0503030403020204" pitchFamily="34" charset="0"/>
              </a:rPr>
              <a:t>Entertainment bills</a:t>
            </a:r>
          </a:p>
        </p:txBody>
      </p:sp>
      <p:pic>
        <p:nvPicPr>
          <p:cNvPr id="5" name="Picture Placeholder 4">
            <a:extLst>
              <a:ext uri="{FF2B5EF4-FFF2-40B4-BE49-F238E27FC236}">
                <a16:creationId xmlns:a16="http://schemas.microsoft.com/office/drawing/2014/main" id="{BDF2E104-449D-1E0E-2B44-EC51428A2E0D}"/>
              </a:ext>
            </a:extLst>
          </p:cNvPr>
          <p:cNvPicPr>
            <a:picLocks noGrp="1" noChangeAspect="1"/>
          </p:cNvPicPr>
          <p:nvPr>
            <p:ph type="pic" sz="quarter" idx="10"/>
          </p:nvPr>
        </p:nvPicPr>
        <p:blipFill>
          <a:blip r:embed="rId3">
            <a:extLst>
              <a:ext uri="{96DAC541-7B7A-43D3-8B79-37D633B846F1}">
                <asvg:svgBlip xmlns:asvg="http://schemas.microsoft.com/office/drawing/2016/SVG/main" r:embed="rId4"/>
              </a:ext>
            </a:extLst>
          </a:blip>
          <a:srcRect l="145" r="145"/>
          <a:stretch/>
        </p:blipFill>
        <p:spPr>
          <a:xfrm>
            <a:off x="741759" y="2000840"/>
            <a:ext cx="3913200" cy="3924580"/>
          </a:xfrm>
        </p:spPr>
      </p:pic>
    </p:spTree>
    <p:extLst>
      <p:ext uri="{BB962C8B-B14F-4D97-AF65-F5344CB8AC3E}">
        <p14:creationId xmlns:p14="http://schemas.microsoft.com/office/powerpoint/2010/main" val="34459523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CEAC7C1-403F-FDE6-9497-4B5387566104}"/>
              </a:ext>
            </a:extLst>
          </p:cNvPr>
          <p:cNvSpPr>
            <a:spLocks noGrp="1"/>
          </p:cNvSpPr>
          <p:nvPr>
            <p:ph type="body" sz="quarter" idx="11"/>
          </p:nvPr>
        </p:nvSpPr>
        <p:spPr/>
        <p:txBody>
          <a:bodyPr/>
          <a:lstStyle/>
          <a:p>
            <a:r>
              <a:rPr lang="en-GB" dirty="0">
                <a:solidFill>
                  <a:srgbClr val="2260B3"/>
                </a:solidFill>
              </a:rPr>
              <a:t>How do you access these utilities online? </a:t>
            </a:r>
          </a:p>
        </p:txBody>
      </p:sp>
    </p:spTree>
    <p:extLst>
      <p:ext uri="{BB962C8B-B14F-4D97-AF65-F5344CB8AC3E}">
        <p14:creationId xmlns:p14="http://schemas.microsoft.com/office/powerpoint/2010/main" val="40512298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CEAC7C1-403F-FDE6-9497-4B5387566104}"/>
              </a:ext>
            </a:extLst>
          </p:cNvPr>
          <p:cNvSpPr>
            <a:spLocks noGrp="1"/>
          </p:cNvSpPr>
          <p:nvPr>
            <p:ph type="body" sz="quarter" idx="11"/>
          </p:nvPr>
        </p:nvSpPr>
        <p:spPr/>
        <p:txBody>
          <a:bodyPr/>
          <a:lstStyle/>
          <a:p>
            <a:r>
              <a:rPr lang="en-GB" dirty="0">
                <a:solidFill>
                  <a:srgbClr val="2260B3"/>
                </a:solidFill>
              </a:rPr>
              <a:t>How do you access these utilities online? </a:t>
            </a:r>
          </a:p>
        </p:txBody>
      </p:sp>
      <p:grpSp>
        <p:nvGrpSpPr>
          <p:cNvPr id="5" name="Group 4">
            <a:extLst>
              <a:ext uri="{FF2B5EF4-FFF2-40B4-BE49-F238E27FC236}">
                <a16:creationId xmlns:a16="http://schemas.microsoft.com/office/drawing/2014/main" id="{1ADF3F55-2296-6FC7-BB3A-F02E5AF23183}"/>
              </a:ext>
            </a:extLst>
          </p:cNvPr>
          <p:cNvGrpSpPr/>
          <p:nvPr/>
        </p:nvGrpSpPr>
        <p:grpSpPr>
          <a:xfrm>
            <a:off x="739917" y="2735011"/>
            <a:ext cx="1800000" cy="2261665"/>
            <a:chOff x="739917" y="2735011"/>
            <a:chExt cx="1800000" cy="2261665"/>
          </a:xfrm>
        </p:grpSpPr>
        <p:grpSp>
          <p:nvGrpSpPr>
            <p:cNvPr id="2" name="Group 1">
              <a:extLst>
                <a:ext uri="{FF2B5EF4-FFF2-40B4-BE49-F238E27FC236}">
                  <a16:creationId xmlns:a16="http://schemas.microsoft.com/office/drawing/2014/main" id="{D1A671F4-E481-2488-A71A-5EF14D6643D6}"/>
                </a:ext>
              </a:extLst>
            </p:cNvPr>
            <p:cNvGrpSpPr/>
            <p:nvPr/>
          </p:nvGrpSpPr>
          <p:grpSpPr>
            <a:xfrm>
              <a:off x="739917" y="2735011"/>
              <a:ext cx="1800000" cy="2261665"/>
              <a:chOff x="739917" y="2735011"/>
              <a:chExt cx="1800000" cy="2261665"/>
            </a:xfrm>
          </p:grpSpPr>
          <p:pic>
            <p:nvPicPr>
              <p:cNvPr id="9" name="Graphic 8">
                <a:extLst>
                  <a:ext uri="{FF2B5EF4-FFF2-40B4-BE49-F238E27FC236}">
                    <a16:creationId xmlns:a16="http://schemas.microsoft.com/office/drawing/2014/main" id="{E6BA2742-283A-C64E-849A-4EC878BC3589}"/>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739917" y="2735011"/>
                <a:ext cx="1800000" cy="1800000"/>
              </a:xfrm>
              <a:prstGeom prst="rect">
                <a:avLst/>
              </a:prstGeom>
            </p:spPr>
          </p:pic>
          <p:sp>
            <p:nvSpPr>
              <p:cNvPr id="24" name="TextBox 23">
                <a:extLst>
                  <a:ext uri="{FF2B5EF4-FFF2-40B4-BE49-F238E27FC236}">
                    <a16:creationId xmlns:a16="http://schemas.microsoft.com/office/drawing/2014/main" id="{3420F2E9-964A-97A9-75B3-1F4CBACDC23E}"/>
                  </a:ext>
                </a:extLst>
              </p:cNvPr>
              <p:cNvSpPr txBox="1"/>
              <p:nvPr/>
            </p:nvSpPr>
            <p:spPr>
              <a:xfrm>
                <a:off x="739917" y="4535011"/>
                <a:ext cx="1800000"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u="none" strike="noStrike" kern="1200" cap="none" spc="0" normalizeH="0" baseline="0" noProof="0" dirty="0">
                    <a:ln>
                      <a:noFill/>
                    </a:ln>
                    <a:solidFill>
                      <a:srgbClr val="2260B3"/>
                    </a:solidFill>
                    <a:effectLst/>
                    <a:uLnTx/>
                    <a:uFillTx/>
                    <a:latin typeface="Calibri" panose="020F0502020204030204"/>
                    <a:ea typeface="+mn-ea"/>
                    <a:cs typeface="+mn-cs"/>
                  </a:rPr>
                  <a:t>Find</a:t>
                </a:r>
              </a:p>
            </p:txBody>
          </p:sp>
        </p:grpSp>
        <p:pic>
          <p:nvPicPr>
            <p:cNvPr id="66" name="Graphic 65">
              <a:extLst>
                <a:ext uri="{FF2B5EF4-FFF2-40B4-BE49-F238E27FC236}">
                  <a16:creationId xmlns:a16="http://schemas.microsoft.com/office/drawing/2014/main" id="{2275B7A2-BA0F-B213-0DCD-24DB4AF475EC}"/>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l="27146" t="36033" r="24077" b="25460"/>
            <a:stretch/>
          </p:blipFill>
          <p:spPr>
            <a:xfrm>
              <a:off x="1220309" y="3281091"/>
              <a:ext cx="601842" cy="475107"/>
            </a:xfrm>
            <a:prstGeom prst="rect">
              <a:avLst/>
            </a:prstGeom>
          </p:spPr>
        </p:pic>
      </p:grpSp>
      <p:pic>
        <p:nvPicPr>
          <p:cNvPr id="4" name="Graphic 3">
            <a:extLst>
              <a:ext uri="{FF2B5EF4-FFF2-40B4-BE49-F238E27FC236}">
                <a16:creationId xmlns:a16="http://schemas.microsoft.com/office/drawing/2014/main" id="{86C9B046-CAE8-0C22-46A7-E6325745F2B0}"/>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l="27146" t="36033" r="24077" b="25460"/>
          <a:stretch/>
        </p:blipFill>
        <p:spPr>
          <a:xfrm>
            <a:off x="1878736" y="3549354"/>
            <a:ext cx="345750" cy="272943"/>
          </a:xfrm>
          <a:prstGeom prst="rect">
            <a:avLst/>
          </a:prstGeom>
        </p:spPr>
      </p:pic>
    </p:spTree>
    <p:extLst>
      <p:ext uri="{BB962C8B-B14F-4D97-AF65-F5344CB8AC3E}">
        <p14:creationId xmlns:p14="http://schemas.microsoft.com/office/powerpoint/2010/main" val="1429569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44CB9857E5E2A4892872DEF097EB12C" ma:contentTypeVersion="21" ma:contentTypeDescription="Create a new document." ma:contentTypeScope="" ma:versionID="e4dce802189f7704fe265617150c4b5d">
  <xsd:schema xmlns:xsd="http://www.w3.org/2001/XMLSchema" xmlns:xs="http://www.w3.org/2001/XMLSchema" xmlns:p="http://schemas.microsoft.com/office/2006/metadata/properties" xmlns:ns1="http://schemas.microsoft.com/sharepoint/v3" xmlns:ns2="8296b18e-8234-4d94-91b1-3ed3998a7eb5" xmlns:ns3="a26ea033-2852-474a-8cc8-30d2b3b4aa0f" targetNamespace="http://schemas.microsoft.com/office/2006/metadata/properties" ma:root="true" ma:fieldsID="f88e079e89394f35e984a99745177792" ns1:_="" ns2:_="" ns3:_="">
    <xsd:import namespace="http://schemas.microsoft.com/sharepoint/v3"/>
    <xsd:import namespace="8296b18e-8234-4d94-91b1-3ed3998a7eb5"/>
    <xsd:import namespace="a26ea033-2852-474a-8cc8-30d2b3b4aa0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1:_ip_UnifiedCompliancePolicyProperties" minOccurs="0"/>
                <xsd:element ref="ns1:_ip_UnifiedCompliancePolicyUIAction" minOccurs="0"/>
                <xsd:element ref="ns2:MediaLengthInSeconds" minOccurs="0"/>
                <xsd:element ref="ns3:TaxCatchAll" minOccurs="0"/>
                <xsd:element ref="ns2:lcf76f155ced4ddcb4097134ff3c332f"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9" nillable="true" ma:displayName="Unified Compliance Policy Properties" ma:hidden="true" ma:internalName="_ip_UnifiedCompliancePolicyProperties">
      <xsd:simpleType>
        <xsd:restriction base="dms:Note"/>
      </xsd:simpleType>
    </xsd:element>
    <xsd:element name="_ip_UnifiedCompliancePolicyUIAction" ma:index="20"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296b18e-8234-4d94-91b1-3ed3998a7eb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LengthInSeconds" ma:index="21" nillable="true" ma:displayName="Length (seconds)" ma:internalName="MediaLengthInSeconds" ma:readOnly="true">
      <xsd:simpleType>
        <xsd:restriction base="dms:Unknown"/>
      </xsd:simpleType>
    </xsd:element>
    <xsd:element name="lcf76f155ced4ddcb4097134ff3c332f" ma:index="24" nillable="true" ma:taxonomy="true" ma:internalName="lcf76f155ced4ddcb4097134ff3c332f" ma:taxonomyFieldName="MediaServiceImageTags" ma:displayName="Image Tags" ma:readOnly="false" ma:fieldId="{5cf76f15-5ced-4ddc-b409-7134ff3c332f}" ma:taxonomyMulti="true" ma:sspId="6ee4fd0a-b474-4a32-a144-dd33b078337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5" nillable="true" ma:displayName="MediaServiceObjectDetectorVersions" ma:hidden="true" ma:indexed="true" ma:internalName="MediaServiceObjectDetectorVersions" ma:readOnly="true">
      <xsd:simpleType>
        <xsd:restriction base="dms:Text"/>
      </xsd:simpleType>
    </xsd:element>
    <xsd:element name="MediaServiceSearchProperties" ma:index="26"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26ea033-2852-474a-8cc8-30d2b3b4aa0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92000b0b-4e1f-41bc-b48d-12705301c158}" ma:internalName="TaxCatchAll" ma:showField="CatchAllData" ma:web="a26ea033-2852-474a-8cc8-30d2b3b4aa0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TaxCatchAll xmlns="a26ea033-2852-474a-8cc8-30d2b3b4aa0f" xsi:nil="true"/>
    <lcf76f155ced4ddcb4097134ff3c332f xmlns="8296b18e-8234-4d94-91b1-3ed3998a7eb5">
      <Terms xmlns="http://schemas.microsoft.com/office/infopath/2007/PartnerControls"/>
    </lcf76f155ced4ddcb4097134ff3c332f>
    <_ip_UnifiedCompliancePolicyProperties xmlns="http://schemas.microsoft.com/sharepoint/v3" xsi:nil="true"/>
  </documentManagement>
</p:properties>
</file>

<file path=customXml/itemProps1.xml><?xml version="1.0" encoding="utf-8"?>
<ds:datastoreItem xmlns:ds="http://schemas.openxmlformats.org/officeDocument/2006/customXml" ds:itemID="{28D998B4-C4CB-440B-B77C-5F601B710A34}"/>
</file>

<file path=customXml/itemProps2.xml><?xml version="1.0" encoding="utf-8"?>
<ds:datastoreItem xmlns:ds="http://schemas.openxmlformats.org/officeDocument/2006/customXml" ds:itemID="{E832AA42-4C04-4E68-8E0D-BC2AFA891850}"/>
</file>

<file path=customXml/itemProps3.xml><?xml version="1.0" encoding="utf-8"?>
<ds:datastoreItem xmlns:ds="http://schemas.openxmlformats.org/officeDocument/2006/customXml" ds:itemID="{76383070-D95D-4CFA-9A2B-6F9CE0FC8DD6}"/>
</file>

<file path=docMetadata/LabelInfo.xml><?xml version="1.0" encoding="utf-8"?>
<clbl:labelList xmlns:clbl="http://schemas.microsoft.com/office/2020/mipLabelMetadata">
  <clbl:label id="{17151eb3-00ab-470c-b25c-644c7691e891}" enabled="1" method="Privileged" siteId="{3ded2960-214a-46ff-8cf4-611f125e2398}" removed="0"/>
</clbl:labelList>
</file>

<file path=docProps/app.xml><?xml version="1.0" encoding="utf-8"?>
<Properties xmlns="http://schemas.openxmlformats.org/officeDocument/2006/extended-properties" xmlns:vt="http://schemas.openxmlformats.org/officeDocument/2006/docPropsVTypes">
  <TotalTime>0</TotalTime>
  <Words>3804</Words>
  <Application>Microsoft Office PowerPoint</Application>
  <PresentationFormat>Widescreen</PresentationFormat>
  <Paragraphs>246</Paragraphs>
  <Slides>23</Slides>
  <Notes>23</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23</vt:i4>
      </vt:variant>
    </vt:vector>
  </HeadingPairs>
  <TitlesOfParts>
    <vt:vector size="35" baseType="lpstr">
      <vt:lpstr>Times New Roman</vt:lpstr>
      <vt:lpstr>Source Sans Pro SemiBold</vt:lpstr>
      <vt:lpstr>Noto Sans Symbols</vt:lpstr>
      <vt:lpstr>Wingdings</vt:lpstr>
      <vt:lpstr>Source Sans Pro</vt:lpstr>
      <vt:lpstr>Symbol</vt:lpstr>
      <vt:lpstr>Arial</vt:lpstr>
      <vt:lpstr>Courier New</vt:lpstr>
      <vt:lpstr>Lloyds Bank Jack Medium</vt:lpstr>
      <vt:lpstr>Calibri</vt:lpstr>
      <vt:lpstr>Lloyds Bank Jack</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Holmes, Em (Group Customer Inclusion)</dc:creator>
  <cp:lastModifiedBy>Holmes, Em (Group Customer Inclusion)</cp:lastModifiedBy>
  <cp:revision>7</cp:revision>
  <dcterms:created xsi:type="dcterms:W3CDTF">2024-02-20T12:12:04Z</dcterms:created>
  <dcterms:modified xsi:type="dcterms:W3CDTF">2024-05-15T14:01:27Z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0x010100544CB9857E5E2A4892872DEF097EB12C</vt:lpwstr>
  </property>
  <property fmtid="{D5CDD505-2E9C-101B-9397-08002B2CF9AE}" pid="4" name="ClassificationContentMarkingHeaderLocations">
    <vt:lpwstr>Office Theme:3</vt:lpwstr>
  </property>
  <property fmtid="{D5CDD505-2E9C-101B-9397-08002B2CF9AE}" pid="5" name="ClassificationContentMarkingHeaderText">
    <vt:lpwstr>Classification: Public</vt:lpwstr>
  </property>
</Properties>
</file>