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81" r:id="rId5"/>
    <p:sldId id="282" r:id="rId6"/>
    <p:sldId id="296" r:id="rId7"/>
    <p:sldId id="293" r:id="rId8"/>
    <p:sldId id="271" r:id="rId9"/>
    <p:sldId id="272" r:id="rId10"/>
    <p:sldId id="283" r:id="rId11"/>
    <p:sldId id="292" r:id="rId12"/>
    <p:sldId id="290" r:id="rId13"/>
    <p:sldId id="284" r:id="rId14"/>
    <p:sldId id="291" r:id="rId15"/>
    <p:sldId id="299" r:id="rId16"/>
    <p:sldId id="287" r:id="rId17"/>
    <p:sldId id="288" r:id="rId18"/>
    <p:sldId id="275" r:id="rId19"/>
    <p:sldId id="274" r:id="rId20"/>
    <p:sldId id="294" r:id="rId21"/>
    <p:sldId id="295" r:id="rId22"/>
    <p:sldId id="276" r:id="rId23"/>
    <p:sldId id="279" r:id="rId24"/>
    <p:sldId id="298" r:id="rId25"/>
    <p:sldId id="285" r:id="rId26"/>
    <p:sldId id="297" r:id="rId27"/>
  </p:sldIdLst>
  <p:sldSz cx="12192000" cy="6858000"/>
  <p:notesSz cx="6858000" cy="9144000"/>
  <p:embeddedFontLst>
    <p:embeddedFont>
      <p:font typeface="Lloyds Bank Jack" panose="02000503040000020004" pitchFamily="50" charset="0"/>
      <p:regular r:id="rId29"/>
      <p:bold r:id="rId30"/>
      <p:italic r:id="rId31"/>
      <p:boldItalic r:id="rId32"/>
    </p:embeddedFont>
    <p:embeddedFont>
      <p:font typeface="Lloyds Bank Jack Medium" panose="02000606060000020004" pitchFamily="50" charset="0"/>
      <p:regular r:id="rId33"/>
      <p:italic r:id="rId34"/>
    </p:embeddedFont>
    <p:embeddedFont>
      <p:font typeface="Source Sans Pro" panose="020B0503030403020204" pitchFamily="34" charset="0"/>
      <p:regular r:id="rId35"/>
    </p:embeddedFont>
    <p:embeddedFont>
      <p:font typeface="Source Sans Pro SemiBold" panose="020B0603030403020204" pitchFamily="34" charset="0"/>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X8ebkHQPStqDe/yZCfNAng==" hashData="xQFUZ/UQDnhpGp98U3aQiz6m568lYAfISPMW84GP+/t2+stfsS5xG+QStu8BF8hHmy9ezGAZK5km/5AIUiRFlw=="/>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Wnm6n336r4jiqKe4fhIrtiQOfT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60B3"/>
    <a:srgbClr val="0060A8"/>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28BDC3-B412-4236-8D63-F92159D770D7}" v="2" dt="2024-05-15T13:35:13.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789"/>
  </p:normalViewPr>
  <p:slideViewPr>
    <p:cSldViewPr snapToGrid="0">
      <p:cViewPr varScale="1">
        <p:scale>
          <a:sx n="114" d="100"/>
          <a:sy n="114" d="100"/>
        </p:scale>
        <p:origin x="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C5ED0BED-C66C-4528-98C8-2A5F5A9890E9}"/>
    <pc:docChg chg="addSld delSld modSld">
      <pc:chgData name="Finnie, Sinead (Group Corporate Affairs)" userId="dc2a0c80-9c5e-4039-b10a-6c88a895e474" providerId="ADAL" clId="{C5ED0BED-C66C-4528-98C8-2A5F5A9890E9}" dt="2025-04-29T12:21:24.755" v="2"/>
      <pc:docMkLst>
        <pc:docMk/>
      </pc:docMkLst>
      <pc:sldChg chg="del">
        <pc:chgData name="Finnie, Sinead (Group Corporate Affairs)" userId="dc2a0c80-9c5e-4039-b10a-6c88a895e474" providerId="ADAL" clId="{C5ED0BED-C66C-4528-98C8-2A5F5A9890E9}" dt="2025-04-29T12:21:09.141" v="1" actId="2696"/>
        <pc:sldMkLst>
          <pc:docMk/>
          <pc:sldMk cId="1815133090" sldId="289"/>
        </pc:sldMkLst>
      </pc:sldChg>
      <pc:sldChg chg="add">
        <pc:chgData name="Finnie, Sinead (Group Corporate Affairs)" userId="dc2a0c80-9c5e-4039-b10a-6c88a895e474" providerId="ADAL" clId="{C5ED0BED-C66C-4528-98C8-2A5F5A9890E9}" dt="2025-04-29T12:21:24.755" v="2"/>
        <pc:sldMkLst>
          <pc:docMk/>
          <pc:sldMk cId="1815133090" sldId="298"/>
        </pc:sldMkLst>
      </pc:sldChg>
      <pc:sldChg chg="del">
        <pc:chgData name="Finnie, Sinead (Group Corporate Affairs)" userId="dc2a0c80-9c5e-4039-b10a-6c88a895e474" providerId="ADAL" clId="{C5ED0BED-C66C-4528-98C8-2A5F5A9890E9}" dt="2025-04-29T12:21:05.202" v="0" actId="2696"/>
        <pc:sldMkLst>
          <pc:docMk/>
          <pc:sldMk cId="868979153"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report@phishing.gov.u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opthinkfraud.campaign.gov.uk/protect-yourself-from-fraud/protecting-against-online-fraud/turn-on-2-step-verification-2s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ctionfraud.police.u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the session starts: have the following webpages up and available:</a:t>
            </a:r>
          </a:p>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stopthinkfraud.campaign.gov.uk</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p>
          <a:p>
            <a:pPr marL="0" lvl="0" indent="0">
              <a:lnSpc>
                <a:spcPct val="120000"/>
              </a:lnSpc>
              <a:buFont typeface="Symbol" pitchFamily="2" charset="2"/>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https://</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www.actionfraud.police.uk</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p>
          <a:p>
            <a:pPr marL="0" lvl="0" indent="0">
              <a:lnSpc>
                <a:spcPct val="120000"/>
              </a:lnSpc>
              <a:buFont typeface="Symbol" pitchFamily="2" charset="2"/>
              <a:buNone/>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to the lesson</a:t>
            </a: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Go to the next slide when you're ready to start the lesson</a:t>
            </a:r>
            <a:r>
              <a:rPr lang="en-GB" sz="1800" b="1" dirty="0">
                <a:effectLst/>
              </a:rPr>
              <a:t> </a:t>
            </a:r>
            <a:endParaRPr lang="en-GB" sz="1800" b="1"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Here are some common themes that may indicate you've been targeted by a scam:</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Importance – Some scammers pretend to be from well-known businesses to make you think the message is important. Don't fall for it</a:t>
            </a:r>
          </a:p>
          <a:p>
            <a:pPr marL="742950" lvl="1" indent="-285750">
              <a:lnSpc>
                <a:spcPct val="114999"/>
              </a:lnSpc>
              <a:spcAft>
                <a:spcPts val="800"/>
              </a:spcAft>
              <a:buFont typeface="Arial" panose="020B0604020202020204" pitchFamily="34" charset="0"/>
              <a:buChar char="•"/>
              <a:tabLst>
                <a:tab pos="914400" algn="l"/>
              </a:tabLst>
            </a:pPr>
            <a:r>
              <a:rPr lang="en-GB" sz="1800" i="1" dirty="0">
                <a:solidFill>
                  <a:srgbClr val="313233"/>
                </a:solidFill>
                <a:latin typeface="Source Sans Pro" panose="020B0503030403020204" pitchFamily="34" charset="0"/>
                <a:cs typeface="Calibri"/>
              </a:rPr>
              <a:t>Spelling</a:t>
            </a:r>
            <a:r>
              <a:rPr lang="en-GB" sz="1800" i="1" dirty="0">
                <a:solidFill>
                  <a:srgbClr val="313233"/>
                </a:solidFill>
                <a:latin typeface="Source Sans Pro" panose="020B0503030403020204" pitchFamily="34" charset="0"/>
              </a:rPr>
              <a:t> </a:t>
            </a:r>
            <a:r>
              <a:rPr lang="en-GB" sz="1800" i="1" dirty="0">
                <a:solidFill>
                  <a:srgbClr val="313233"/>
                </a:solidFill>
                <a:effectLst/>
                <a:latin typeface="Source Sans Pro" panose="020B0503030403020204" pitchFamily="34" charset="0"/>
              </a:rPr>
              <a:t>and odd layout – Mistakes in messages could be a sign of a scam</a:t>
            </a:r>
            <a:r>
              <a:rPr lang="en-GB" sz="1800" i="1" dirty="0">
                <a:solidFill>
                  <a:srgbClr val="313233"/>
                </a:solidFill>
                <a:latin typeface="Source Sans Pro" panose="020B0503030403020204" pitchFamily="34" charset="0"/>
              </a:rPr>
              <a:t> – although these days, more scammers are using AI to create their messages</a:t>
            </a:r>
            <a:endPar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Time pressure – If a message asks you to do something quickly, be cautious</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Reward – If something seems too good to be true, it's often a scam</a:t>
            </a:r>
          </a:p>
          <a:p>
            <a:pPr marL="742950" lvl="1" indent="-285750">
              <a:lnSpc>
                <a:spcPct val="115000"/>
              </a:lnSpc>
              <a:spcAft>
                <a:spcPts val="12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Current events – Scammers may try to take advantage of current news to make you believe they're real</a:t>
            </a:r>
          </a:p>
          <a:p>
            <a:pPr marL="285750" indent="-285750">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Always ask yourself, "Was I expecting this message?" If not, it could be a scam</a:t>
            </a:r>
            <a:endParaRPr lang="en-GB" sz="1800" i="1" dirty="0">
              <a:latin typeface="Lloyds Bank Jack" panose="02000503040000020004" pitchFamily="2" charset="77"/>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36762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Understanding these risks is important – just as it’s important to be aware of potential dangers in the physical world</a:t>
            </a:r>
            <a:endPar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look at a few examples</a:t>
            </a:r>
          </a:p>
          <a:p>
            <a:pPr marL="342900" lvl="0" indent="-342900">
              <a:lnSpc>
                <a:spcPct val="115000"/>
              </a:lnSpc>
              <a:spcAft>
                <a:spcPts val="800"/>
              </a:spcAft>
              <a:buFont typeface="Arial" panose="020B0604020202020204" pitchFamily="34" charset="0"/>
              <a:buChar char="•"/>
              <a:tabLst>
                <a:tab pos="457200" algn="l"/>
              </a:tabLs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lvl="0" indent="0">
              <a:lnSpc>
                <a:spcPct val="115000"/>
              </a:lnSpc>
              <a:spcAft>
                <a:spcPts val="800"/>
              </a:spcAft>
              <a:buFont typeface="Arial" panose="020B0604020202020204" pitchFamily="34" charset="0"/>
              <a:buNone/>
              <a:tabLst>
                <a:tab pos="457200" algn="l"/>
              </a:tabLst>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Examples start from the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19148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15000"/>
              </a:lnSpc>
              <a:spcAft>
                <a:spcPts val="1200"/>
              </a:spcAft>
              <a:buFont typeface="Symbol" pitchFamily="2" charset="2"/>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test your instincts in a common online scenario. Imagine you receive an email from an unknown sender asking for your personal information. What would you do in this situation?</a:t>
            </a:r>
          </a:p>
          <a:p>
            <a:pPr marL="342900" lvl="0" indent="-342900">
              <a:lnSpc>
                <a:spcPct val="115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Reply with information</a:t>
            </a:r>
          </a:p>
          <a:p>
            <a:pPr marL="342900" lvl="0" indent="-342900">
              <a:lnSpc>
                <a:spcPct val="115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Ignore the email</a:t>
            </a:r>
          </a:p>
          <a:p>
            <a:pPr marL="342900" lvl="0" indent="-342900">
              <a:lnSpc>
                <a:spcPct val="115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Report it</a:t>
            </a:r>
          </a:p>
          <a:p>
            <a:pPr marL="342900" lvl="0" indent="-342900">
              <a:lnSpc>
                <a:spcPct val="115000"/>
              </a:lnSpc>
              <a:spcAft>
                <a:spcPts val="1200"/>
              </a:spcAft>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with the sender using contact details you trust</a:t>
            </a:r>
          </a:p>
          <a:p>
            <a:pPr marL="342900" lvl="0" indent="-342900">
              <a:lnSpc>
                <a:spcPct val="115000"/>
              </a:lnSpc>
              <a:spcAft>
                <a:spcPts val="1200"/>
              </a:spcAft>
              <a:buFont typeface="+mj-lt"/>
              <a:buAutoNum type="alphaUcPeriod"/>
            </a:pP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a moment to choose your answer</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0" lvl="0" indent="0">
              <a:lnSpc>
                <a:spcPct val="115000"/>
              </a:lnSpc>
              <a:spcAft>
                <a:spcPts val="1200"/>
              </a:spcAft>
              <a:buFont typeface="+mj-l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The correct responses here are C. Report it and D. Check with the sender using contact details you trust</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 Report it: If you ever receive an email that seems suspicious or requests personal information, report it. </a:t>
            </a:r>
            <a:r>
              <a:rPr lang="en-GB" sz="1800" b="1" dirty="0">
                <a:effectLst/>
                <a:latin typeface="Calibri" panose="020F0502020204030204" pitchFamily="34" charset="0"/>
                <a:ea typeface="Calibri" panose="020F0502020204030204" pitchFamily="34" charset="0"/>
              </a:rPr>
              <a:t>If you have received an email which you’re not quite sure about, forward it to </a:t>
            </a:r>
            <a:r>
              <a:rPr lang="en-GB" sz="1800" b="1" u="sng" dirty="0">
                <a:solidFill>
                  <a:srgbClr val="0563C1"/>
                </a:solidFill>
                <a:effectLst/>
                <a:latin typeface="Calibri" panose="020F0502020204030204" pitchFamily="34" charset="0"/>
                <a:ea typeface="Calibri" panose="020F0502020204030204" pitchFamily="34" charset="0"/>
                <a:hlinkClick r:id="rId3"/>
              </a:rPr>
              <a:t>report@phishing.gov.uk</a:t>
            </a: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2800" b="1" i="0" dirty="0">
                <a:solidFill>
                  <a:srgbClr val="242424"/>
                </a:solidFill>
                <a:effectLst/>
                <a:latin typeface="Calibri" panose="020F0502020204030204" pitchFamily="34" charset="0"/>
              </a:rPr>
              <a:t>D - Check with the sender using contact details you trust: If you know the person that the message is supposed to have been sent by, it’s a good idea to check with them directly and make sure they sent it. If the message comes from a business or organisation, you can find their contact details by searching online – don’t trust the contact details in the email.</a:t>
            </a:r>
            <a:r>
              <a:rPr lang="en-GB" sz="1800" b="1" dirty="0">
                <a:effectLst/>
                <a:latin typeface="Calibri" panose="020F0502020204030204" pitchFamily="34" charset="0"/>
                <a:ea typeface="Calibri" panose="020F0502020204030204" pitchFamily="34" charset="0"/>
              </a:rPr>
              <a:t> You can then explain the email you have received and check they are aware of it.</a:t>
            </a:r>
            <a:endParaRPr lang="en-GB" sz="1800" dirty="0">
              <a:effectLst/>
              <a:latin typeface="Calibri" panose="020F0502020204030204" pitchFamily="34" charset="0"/>
              <a:ea typeface="Calibri" panose="020F0502020204030204" pitchFamily="34" charset="0"/>
            </a:endParaRPr>
          </a:p>
          <a:p>
            <a:pPr marL="342900" lvl="0" indent="-342900">
              <a:lnSpc>
                <a:spcPct val="120000"/>
              </a:lnSpc>
              <a:buFont typeface="Symbol" pitchFamily="2" charset="2"/>
              <a:buChar char=""/>
            </a:pPr>
            <a:endParaRPr lang="en-GB" sz="1800" b="1" dirty="0">
              <a:solidFill>
                <a:srgbClr val="313233"/>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Follow-up discussion:</a:t>
            </a:r>
          </a:p>
          <a:p>
            <a:pPr marL="0" lvl="0" indent="0">
              <a:lnSpc>
                <a:spcPct val="120000"/>
              </a:lnSpc>
              <a:spcAft>
                <a:spcPts val="1200"/>
              </a:spcAft>
              <a:buFont typeface="Symbol" pitchFamily="2" charset="2"/>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let's discuss why these are the right choices. These kinds of emails are attempts to trick people into sharing sensitive information. Reporting them helps prevent others from falling for these types of traps. Checking using another channel that you know, and trust can give you an extra line of safety before responding to or interacting with the email. Online safety is a shared responsibility, and being aware of these situations will help you to navigate the digital world securely. Feel free to share any experiences or thoughts you might have on this topic</a:t>
            </a:r>
            <a:r>
              <a:rPr lang="en-GB" sz="2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04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explore another scenario related to online interactions. You've</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been chatting with someone online. They ask for your personal information, including your full name, address, and phone number. What would you do in this situation?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Share my personal information with them</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Say no and not share any personal information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them why they need this information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Seek advice from someone I trust</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a moment to choose your answer.</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correct responses here are: </a:t>
            </a:r>
          </a:p>
          <a:p>
            <a:pPr marL="800100" lvl="1" indent="-342900">
              <a:lnSpc>
                <a:spcPct val="115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 Say no and not share any personal information – Take care and be cautious when sharing personal details online, especially with someone you've just met. Your privacy is important, and sharing information like this can pose risks</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 Seek advice from someone I trust –Seeking advice adds an extra layer of security. If you're unsure about the situation, talking it though with someone you trust provides valuable insights</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Discuss the answers and share tips based on the responses</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Emphasise the importance of protecting personal information online and the potential risks of sharing such details with strangers</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discuss why these are the recommended choices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need to protect your personal information online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Saying no to sharing sensitive details helps protect your privacy and security</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Seeking advice helps you make sure that you make informed decisions. It also highlights the importance of involving people you trust in your online interactions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Feel free to share any thoughts or experiences related to this scenario</a:t>
            </a:r>
            <a:endParaRPr lang="en-GB" sz="10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227940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do one final scenario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recently downloaded a file from an unfamiliar website, and now your computer is locked with a ransom message demanding money to unlock it. What steps would you take?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Immediately pay the ransom to unlock my computer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Ignore the message and hope it goes away</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Disconnect my computer from the internet and seek professional help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 friend or colleague for advice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The recommended course of action here is: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457200" lvl="1" indent="0">
              <a:lnSpc>
                <a:spcPct val="115000"/>
              </a:lnSpc>
              <a:spcAft>
                <a:spcPts val="800"/>
              </a:spcAft>
              <a:buFont typeface="Arial" panose="020B0604020202020204" pitchFamily="34" charset="0"/>
              <a:buNone/>
              <a:tabLst>
                <a:tab pos="9144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C. Disconnect my computer from the internet and seek professional help – In case of a ransomware attack, you should isolate your computer from the internet to prevent further damage. Seeking professional assistance will help you safely resolve the ransomware incident</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Discuss the answers and share best practices based on the responses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Stress the importance of not paying ransoms, disconnecting from the internet to prevent further damage, and seeking professional assistance to resolve ransomware incidents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Thank you for sharing your responses</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Paying ransoms is not recommended</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The best practice involves disconnecting your computer from the internet to contain the situation and seeking help from professionals who can address the issue safely</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158750" indent="0">
              <a:lnSpc>
                <a:spcPct val="115000"/>
              </a:lnSpc>
              <a:spcAft>
                <a:spcPts val="800"/>
              </a:spcAft>
              <a:buNone/>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Scammers often use various tactics - like pretending to be someone else, sending messages with links or requests for your personal details, and sometimes even pretend to be romantic interests. They might also try to trick you when you're shopping online. Always be cautious and check the sender can be trusted before responding or clicking on links</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Spotting and talking about these risks are the first step in staying safe online</a:t>
            </a:r>
            <a:endParaRPr lang="en-GB" sz="14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0" lvl="0" indent="0">
              <a:lnSpc>
                <a:spcPct val="115000"/>
              </a:lnSpc>
              <a:spcAft>
                <a:spcPts val="800"/>
              </a:spcAft>
              <a:buFont typeface="Arial" panose="020B0604020202020204" pitchFamily="34" charset="0"/>
              <a:buNone/>
              <a:tabLst>
                <a:tab pos="457200" algn="l"/>
              </a:tabLst>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lvl="0" indent="0">
              <a:lnSpc>
                <a:spcPct val="115000"/>
              </a:lnSpc>
              <a:spcAft>
                <a:spcPts val="800"/>
              </a:spcAft>
              <a:buFont typeface="Arial" panose="020B0604020202020204" pitchFamily="34" charset="0"/>
              <a:buNone/>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pause to discuss any questions or thoughts they have on this topic</a:t>
            </a:r>
            <a:endParaRPr lang="en-GB" sz="1000"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304931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Stress the importance of applying these principles while learners are using their devices remotely</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continue our journey to reduce online risks with practical steps</a:t>
            </a:r>
          </a:p>
          <a:p>
            <a:pPr marL="0" indent="0">
              <a:lnSpc>
                <a:spcPct val="107000"/>
              </a:lnSpc>
              <a:spcAft>
                <a:spcPts val="800"/>
              </a:spcAf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85750" lvl="0"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Securing your devices – </a:t>
            </a: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Set up a screen lock, like a password or fingerprint, on all your devices. Locking your devices, when you’re not using them, helps keep your personal details safe, especially if you lose your device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 careful with public Wi-Fi –Public Wi-Fi can be tempting but risky. Scammers might set up their own "free Wi-Fi" to access your device. If you use public Wi-Fi, avoid logging into sensitive accounts, like your bank</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Take care visiting websites – Make sure you're on secure websites, especially those from those you trust. Look for a padlock icon and "https" in the web address. Check for spelling and grammar errors on the site.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the Take Five Message:</a:t>
            </a: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Stop – Take a moment to think before taking any action regarding your finances or personal details.</a:t>
            </a: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Challenge – Question requests that seem too good to be true. Criminals often rush or panic you</a:t>
            </a: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Protect – Contact your bank if you suspect a scam and report it to Action Fraud</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Staying safe online is about being careful and staying informed. Don't rush into sharing personal information, and always double-check if something seems unusual</a:t>
            </a: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DELIVERY NOTE – No need to demo these, just talk through and signpost, where appropriate, further sources of advice/info</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15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Let's explore practical steps to reduce online risks and keep yourself safe:</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Make sure you apply the latest updates on your devices. These updates help keep your data safe. You'll often get notifications to update; it's best to do this when you get them. You can also set your device to update automatically</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Protect your accounts by using strong and unique passwords. Don't reuse them. Scammers can easily guess weak passwords. A strong password could be a combination of three random words, with some letters changed to make it harder to guess</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Never share your passwords or use the same password for multiple things. If you have trouble remembering your passwords, consider using a password manager, which can create strong passwords and store them safely for you</a:t>
            </a: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Two-factor authentication (2FA)</a:t>
            </a:r>
            <a:r>
              <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rPr>
              <a:t> - also called multi-factor authentication (MFA) and 2-step verification (2SV) </a:t>
            </a: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 adds an extra layer of security to your accounts. It could be a code sent to your phone, a fingerprint or face scan. It's a great way to keep your accounts extra safe</a:t>
            </a:r>
            <a:r>
              <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rPr>
              <a:t>. If you want to know more about this, there's a </a:t>
            </a:r>
            <a:r>
              <a:rPr lang="en-GB" sz="1800" i="1" dirty="0" err="1">
                <a:solidFill>
                  <a:srgbClr val="313233"/>
                </a:solidFill>
                <a:latin typeface="Source Sans Pro" panose="020B0503030403020204" pitchFamily="34" charset="0"/>
                <a:ea typeface="Arial" panose="020B0604020202020204" pitchFamily="34" charset="0"/>
                <a:cs typeface="Times New Roman" panose="02020603050405020304" pitchFamily="18" charset="0"/>
              </a:rPr>
              <a:t>gov.uk</a:t>
            </a:r>
            <a:r>
              <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rPr>
              <a:t> site to help you, which includes how to go about setting this up: </a:t>
            </a:r>
            <a:r>
              <a:rPr lang="en-GB" i="1" dirty="0">
                <a:solidFill>
                  <a:srgbClr val="313233"/>
                </a:solidFill>
                <a:hlinkClick r:id="rId3"/>
              </a:rPr>
              <a:t>Turn on 2-step verification (2SV) - Stop! Think Fraud (stopthinkfraud.campaign.gov.uk)</a:t>
            </a:r>
            <a:endPar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742950" lvl="1"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Install antivirus and security software to help keep your devices safe. </a:t>
            </a:r>
            <a:r>
              <a:rPr lang="en-GB" sz="1800" i="1" dirty="0">
                <a:solidFill>
                  <a:srgbClr val="313233"/>
                </a:solidFill>
                <a:latin typeface="Source Sans Pro" panose="020B0503030403020204" pitchFamily="34" charset="0"/>
              </a:rPr>
              <a:t>There’s built-in antivirus software for Apple and Windows devices. </a:t>
            </a:r>
            <a:r>
              <a:rPr lang="en-GB" sz="1800" i="1" dirty="0">
                <a:solidFill>
                  <a:srgbClr val="313233"/>
                </a:solidFill>
                <a:effectLst/>
                <a:latin typeface="Source Sans Pro" panose="020B0503030403020204" pitchFamily="34" charset="0"/>
              </a:rPr>
              <a:t>You can </a:t>
            </a:r>
            <a:r>
              <a:rPr lang="en-GB" sz="1800" i="1" dirty="0">
                <a:solidFill>
                  <a:srgbClr val="313233"/>
                </a:solidFill>
                <a:latin typeface="Source Sans Pro" panose="020B0503030403020204" pitchFamily="34" charset="0"/>
              </a:rPr>
              <a:t>also get separate software – some are free, others you pay for, though they may offer a free trial. It’s a good idea to ask around and do your research when you’re thinking of getting this, to make sure anything you get doesn’t conflict with your device’s built-in software. Phones and tablets don’t need antivirus software, just make sure you only install or download apps from your official app store – and don’t forget to update </a:t>
            </a:r>
            <a:r>
              <a:rPr lang="en-GB" sz="1800" i="1" dirty="0">
                <a:solidFill>
                  <a:srgbClr val="313233"/>
                </a:solidFill>
                <a:effectLst/>
                <a:latin typeface="Source Sans Pro" panose="020B0503030403020204" pitchFamily="34" charset="0"/>
              </a:rPr>
              <a:t>these </a:t>
            </a:r>
            <a:r>
              <a:rPr lang="en-GB" sz="1800" i="1" dirty="0">
                <a:solidFill>
                  <a:srgbClr val="313233"/>
                </a:solidFill>
                <a:latin typeface="Source Sans Pro" panose="020B0503030403020204" pitchFamily="34" charset="0"/>
              </a:rPr>
              <a:t>apps when a new version is available, </a:t>
            </a:r>
            <a:r>
              <a:rPr lang="en-GB" sz="1800" i="1" dirty="0">
                <a:solidFill>
                  <a:srgbClr val="313233"/>
                </a:solidFill>
                <a:effectLst/>
                <a:latin typeface="Source Sans Pro" panose="020B0503030403020204" pitchFamily="34" charset="0"/>
              </a:rPr>
              <a:t>to keep </a:t>
            </a:r>
            <a:r>
              <a:rPr lang="en-GB" sz="1800" i="1" dirty="0">
                <a:solidFill>
                  <a:srgbClr val="313233"/>
                </a:solidFill>
                <a:latin typeface="Source Sans Pro" panose="020B0503030403020204" pitchFamily="34" charset="0"/>
              </a:rPr>
              <a:t>their own security features up-to-date</a:t>
            </a:r>
            <a:endPar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endParaRPr>
          </a:p>
          <a:p>
            <a:pPr marL="285750" lvl="0" indent="-285750">
              <a:lnSpc>
                <a:spcPct val="115000"/>
              </a:lnSpc>
              <a:spcAft>
                <a:spcPts val="800"/>
              </a:spcAft>
              <a:buFont typeface="Arial" panose="020B0604020202020204" pitchFamily="34" charset="0"/>
              <a:buChar char="•"/>
              <a:tabLst>
                <a:tab pos="9144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Tip: You can practice using search engines to search to advice stay up to date about how to stay safe online. This is a good way to stay up to date with the latest know-how</a:t>
            </a:r>
            <a:r>
              <a:rPr lang="en-GB" sz="1800" i="1" dirty="0">
                <a:effectLst/>
              </a:rPr>
              <a:t> </a:t>
            </a:r>
            <a:endParaRPr lang="en-GB" sz="180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spcAft>
                <a:spcPts val="1200"/>
              </a:spcAft>
              <a:buFont typeface="Symbol" pitchFamily="2" charset="2"/>
              <a:buNone/>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often should you change your passwords?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1 - 3 months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6-12 months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prompted by the system or device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I know my device has been hacked</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NOTE FOR VIRTUAL DELIVERY – Ask participants to comment with their answer (A, B, C or D) in the chat box</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There isn't a one-size-fits-all answer when it comes to how often you should change your password, and it often depends on the specific app, site, or system you're using. The frequency of password changes can vary based on different factors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2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Discuss the answers and share best practices based on the responses</a:t>
            </a:r>
            <a:endParaRPr lang="en-GB" sz="1400"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endParaRPr>
          </a:p>
          <a:p>
            <a:pPr marL="158750" indent="0">
              <a:lnSpc>
                <a:spcPct val="115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discuss the options: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1 - 3 months – Some platforms may recommend regular changes, but this can be overdoing it</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6-12 months –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This can be a more manageable option while still giving quite a high level of protection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prompted by the system or device – Many systems prompt password changes at recommended times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I know my device has been hacked –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Always change your password straight away if you know or suspect that something has happened to your device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frequency often depends on how sensitive the information involved is, how important it is to you to keep safe, and if there are any other security measures in place, like 2FA. Always follow the recommendations of the specific service you're using</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1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2506814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How confident are you in knowing how to report online threats or scams?</a:t>
            </a:r>
          </a:p>
          <a:p>
            <a:pPr lvl="0"/>
            <a:r>
              <a:rPr lang="en-GB" i="1" dirty="0">
                <a:solidFill>
                  <a:srgbClr val="313233"/>
                </a:solidFill>
                <a:effectLst/>
              </a:rPr>
              <a:t>A</a:t>
            </a:r>
            <a:r>
              <a:rPr lang="en-GB" i="1" dirty="0">
                <a:solidFill>
                  <a:srgbClr val="313233"/>
                </a:solidFill>
              </a:rPr>
              <a:t>.I know exactly how to do this</a:t>
            </a:r>
            <a:endParaRPr lang="en-GB" i="1" dirty="0">
              <a:ea typeface="Calibri" panose="020F0502020204030204"/>
              <a:cs typeface="Calibri" panose="020F0502020204030204"/>
            </a:endParaRPr>
          </a:p>
          <a:p>
            <a:r>
              <a:rPr lang="en-GB" i="1" dirty="0">
                <a:solidFill>
                  <a:srgbClr val="313233"/>
                </a:solidFill>
              </a:rPr>
              <a:t>B.I know a</a:t>
            </a:r>
            <a:r>
              <a:rPr lang="en-GB" i="1" dirty="0">
                <a:solidFill>
                  <a:srgbClr val="313233"/>
                </a:solidFill>
                <a:effectLst/>
              </a:rPr>
              <a:t> bit</a:t>
            </a:r>
            <a:r>
              <a:rPr lang="en-GB" i="1" dirty="0">
                <a:solidFill>
                  <a:srgbClr val="313233"/>
                </a:solidFill>
              </a:rPr>
              <a:t> about this</a:t>
            </a:r>
            <a:endParaRPr lang="en-GB" i="1" dirty="0">
              <a:ea typeface="Calibri" panose="020F0502020204030204"/>
              <a:cs typeface="Calibri" panose="020F0502020204030204"/>
            </a:endParaRPr>
          </a:p>
          <a:p>
            <a:r>
              <a:rPr lang="en-GB" i="1" dirty="0" err="1">
                <a:solidFill>
                  <a:srgbClr val="313233"/>
                </a:solidFill>
              </a:rPr>
              <a:t>C.I’m</a:t>
            </a:r>
            <a:r>
              <a:rPr lang="en-GB" i="1" dirty="0">
                <a:solidFill>
                  <a:srgbClr val="313233"/>
                </a:solidFill>
              </a:rPr>
              <a:t> not sure I could do this</a:t>
            </a:r>
            <a:endParaRPr lang="en-GB" i="1" dirty="0">
              <a:ea typeface="Calibri" panose="020F0502020204030204"/>
              <a:cs typeface="Calibri" panose="020F0502020204030204"/>
            </a:endParaRPr>
          </a:p>
          <a:p>
            <a:r>
              <a:rPr lang="en-GB" i="1" dirty="0">
                <a:solidFill>
                  <a:srgbClr val="313233"/>
                </a:solidFill>
              </a:rPr>
              <a:t>D.I don’t know how to do this</a:t>
            </a:r>
            <a:endParaRPr lang="en-GB" i="1" dirty="0">
              <a:ea typeface="Calibri" panose="020F0502020204030204"/>
              <a:cs typeface="Calibri" panose="020F0502020204030204"/>
            </a:endParaRPr>
          </a:p>
          <a:p>
            <a:pPr lvl="0">
              <a:lnSpc>
                <a:spcPct val="120000"/>
              </a:lnSpc>
            </a:pPr>
            <a:endParaRPr lang="en-GB" sz="1800" dirty="0">
              <a:solidFill>
                <a:srgbClr val="313233"/>
              </a:solidFill>
              <a:effectLst/>
              <a:latin typeface="Source Sans Pro" panose="020B0503030403020204" pitchFamily="34" charset="0"/>
            </a:endParaRP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DELIVERY NOTES –</a:t>
            </a:r>
          </a:p>
          <a:p>
            <a:pPr marL="342900" lvl="0" indent="-342900">
              <a:lnSpc>
                <a:spcPct val="115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Discuss the answers and share tips based on the responses</a:t>
            </a:r>
          </a:p>
          <a:p>
            <a:pPr marL="342900" lvl="0" indent="-342900">
              <a:lnSpc>
                <a:spcPct val="115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Based on the answers, address any concerns, move to next slide, and offer additional guidance as needed</a:t>
            </a:r>
            <a:endParaRPr lang="en-GB" sz="1800" b="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359632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Arial" panose="020B0604020202020204" pitchFamily="34" charset="0"/>
              <a:buNone/>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If you encounter a problem online, quick action is key. Here's what to do:</a:t>
            </a:r>
          </a:p>
          <a:p>
            <a:pPr marL="285750" lvl="0" indent="-285750">
              <a:lnSpc>
                <a:spcPct val="120000"/>
              </a:lnSpc>
              <a:spcAft>
                <a:spcPts val="1200"/>
              </a:spcAft>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Contact authorities: If you suspect a scam, report it to Action Fraud at 0300 123 2040 or online at </a:t>
            </a:r>
            <a:r>
              <a:rPr lang="en-GB" sz="18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Action Fraud</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In Scotland, you can contact Police Scotland at 101</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MODERATOR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Share the following in chat: If you think you’ve been scammed, the first thing to do is report it to Action Fraud on 0300 123 2040 or online at http://</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www.actionfraud.police.uk</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If you're in Scotland, you can contact Police Scotland on 101</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Provide specific instructions for contacting authorities virtually and encourage participants to utilise chat for questions and sharing</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Gather evidence – Keep any screenshots or any relevant data related to the incident together. This evidence can be really helpful for reporting and potential investigations</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Tell your bank – If your bank account is affected, contact your bank immediately. They can secure your accounts and investigate</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Change your passwords – If you think someone might have your password, change it right away. Make sure your new passwords are strong and unique for each account</a:t>
            </a:r>
          </a:p>
          <a:p>
            <a:pPr marL="742950" lvl="1" indent="-28575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Scan for your device – Run an antivirus and malware scan on your devices to make sure your data is safe</a:t>
            </a:r>
          </a:p>
          <a:p>
            <a:pPr marL="0" indent="0">
              <a:lnSpc>
                <a:spcPct val="107000"/>
              </a:lnSpc>
              <a:spcAft>
                <a:spcPts val="800"/>
              </a:spcAf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Taking these steps quickly can make a big difference</a:t>
            </a:r>
            <a:endParaRPr lang="en-GB" sz="1800" i="1" dirty="0">
              <a:solidFill>
                <a:srgbClr val="313233"/>
              </a:solidFill>
              <a:latin typeface="Source Sans Pro" panose="020B0503030403020204" pitchFamily="34" charset="0"/>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Stay alert, seek help, and take action if you encounter a problem</a:t>
            </a:r>
            <a:r>
              <a:rPr lang="en-GB" sz="1800" i="1" dirty="0">
                <a:effectLst/>
              </a:rPr>
              <a:t> </a:t>
            </a:r>
            <a:endParaRPr lang="en-GB" sz="180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a:t>
            </a:r>
          </a:p>
          <a:p>
            <a:pPr marL="342900" lvl="0" indent="-342900" algn="just">
              <a:lnSpc>
                <a:spcPct val="115000"/>
              </a:lnSpc>
              <a:spcAft>
                <a:spcPts val="8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gn="just">
              <a:lnSpc>
                <a:spcPct val="115000"/>
              </a:lnSpc>
              <a:spcAft>
                <a:spcPts val="8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staying safe online</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[Your Name], and I'm here to help you today</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safely explore the Internet</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 to you</a:t>
            </a:r>
          </a:p>
          <a:p>
            <a:pPr marL="342900" lvl="0" indent="-342900" algn="just">
              <a:lnSpc>
                <a:spcPct val="115000"/>
              </a:lnSpc>
              <a:spcAft>
                <a:spcPts val="8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algn="just">
              <a:lnSpc>
                <a:spcPct val="115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158750" indent="0" algn="just">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Being online can help you keep in touch with people, develop new skills, keep up to date on the latest news, and shop online. It can even let you know if you might need an umbrella by checking the weather in just a few taps or clicks</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some point, everyone worries about the possible risks of being online. You are not alone. This is not a reason to avoid being online though. There are plenty of ways to make sure you can enjoy the benefits and stay safe</a:t>
            </a:r>
          </a:p>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endParaRPr>
          </a:p>
          <a:p>
            <a:pPr marL="342900" lvl="0" indent="-342900" algn="just">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fast or too slow, or if you need a break. We want you to get the most out of today, so I'll be guided by you</a:t>
            </a:r>
            <a:r>
              <a:rPr lang="en-GB" sz="1800" i="1" dirty="0">
                <a:effectLst/>
              </a:rPr>
              <a:t> </a:t>
            </a:r>
            <a:endParaRPr lang="en-GB" sz="1800" i="1" u="none" strike="noStrike" noProof="0"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You've covered a lot in this lesson, and I want to highlight what you've achieved and what comes next: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now know how to protect your personal information and keep the details you use to access your devices and online accounts secure</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spot suspicious links and understand various online risks</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You've learned how to use security software effectively and how important it is to keep your software up to date.</a:t>
            </a: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You're well-equipped to navigate the online world more safely</a:t>
            </a: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spcBef>
                <a:spcPts val="0"/>
              </a:spcBef>
              <a:spcAft>
                <a:spcPts val="0"/>
              </a:spcAft>
              <a:buFont typeface="Arial" panose="020B0604020202020204" pitchFamily="34" charset="0"/>
              <a:buNone/>
            </a:pPr>
            <a:r>
              <a:rPr lang="en-ZA" sz="1100" b="0" i="0" u="none" strike="noStrike" dirty="0">
                <a:solidFill>
                  <a:srgbClr val="313233"/>
                </a:solidFill>
                <a:effectLst/>
                <a:latin typeface="Arial" panose="020B0604020202020204" pitchFamily="34" charset="0"/>
              </a:rPr>
              <a:t>TRAINER NOTES</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p>
          <a:p>
            <a:pPr algn="just" rtl="0" fontAlgn="base"/>
            <a:endParaRPr lang="en-GB" sz="2800" u="none" strike="noStrike" dirty="0">
              <a:solidFill>
                <a:srgbClr val="313233"/>
              </a:solidFill>
              <a:effectLst/>
              <a:latin typeface="Source Sans Pro" panose="020B0503030403020204" pitchFamily="34" charset="0"/>
            </a:endParaRPr>
          </a:p>
          <a:p>
            <a:pPr marL="158750" indent="0" algn="just" rtl="0" fontAlgn="base">
              <a:buNone/>
            </a:pPr>
            <a:r>
              <a:rPr lang="en-GB" sz="2800" u="none" strike="noStrike" dirty="0">
                <a:solidFill>
                  <a:srgbClr val="313233"/>
                </a:solidFill>
                <a:effectLst/>
                <a:latin typeface="Source Sans Pro" panose="020B0503030403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p>
          <a:p>
            <a:pPr marL="158750" indent="0" algn="just" rtl="0" fontAlgn="base">
              <a:buNone/>
            </a:pP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First, we’ll show the question on the screen. Read the question and possible answers. Pick the answer you think fits best and pop the letter for that answer (A, B, C, or D) in the chat (if and when you’re ready). Don't worry about getting it right or wrong. Just go with your gut feeling!</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start, how confident are you currently about staying safe online? Please share your comfort level in the chat by typing the letter corresponding to your answer:</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Very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 little bit</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very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lphaU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at all</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NOTE FOR VIRTUAL DELIVERY – Ask participants to comment with their answer in the chat box</a:t>
            </a:r>
            <a:r>
              <a:rPr lang="en-US" sz="800" b="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Reassure learners:</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the fact that you're here shows you're already taking steps to boost your online safety. Today’s lesson is designed to build your confidence, and we'll cover essential strategies to help you stay safe online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Follow-up discussion:</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Very – Fantastic! You're off to a great start, and today’s lesson will reinforce your knowledge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 little bit – That's absolutely okay. This lesson is tailored to help  you  get the skills you need</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very – No worries. We're here to guide you, and you'll find you will get better  with a bit of practice</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at all – Don't worry. We're here to support you every step of the way. As we progress, you'll see how these things are within your reach</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Feel free to engage in the chat, and remember, this is a learning journey. Your questions and insights are valuable. Let's proceed and continue developing  your online safety skills</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5649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Today, we want to make sure you leave feeling more confident in your ability to stay safe online. </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We'll explain how to stay safe online and keep your personal information safe</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learn how to keep your information you use to get into your device and online accounts (like usernames and passwords) safe. Tip: Don't share them with anyone or write them down and leave them near your device</a:t>
            </a:r>
          </a:p>
          <a:p>
            <a:pPr marL="742950" lvl="1" indent="-28575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learn how to spot suspicious links in emails, websites, social media messages, and pop-ups. </a:t>
            </a:r>
          </a:p>
          <a:p>
            <a:pPr marL="742950" lvl="1" indent="-28575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last but not least, we'll help you find and download tools to keep your devices safe and up-to-date</a:t>
            </a:r>
          </a:p>
          <a:p>
            <a:pPr marL="158750" indent="0">
              <a:lnSpc>
                <a:spcPct val="107000"/>
              </a:lnSpc>
              <a:spcAft>
                <a:spcPts val="800"/>
              </a:spcAf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device is a bit different, so we'll provide general steps, tips, and what to look for. If you need more specific guidance for your device, just let us know, and we'll help you. We're here to make this as practical and useful for you as possible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if you need further help with your particular type of device, we'll share some helpful resources at the end of the lesson</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start with a simple question – in your everyday life, what are some things you do to stay safe in the real world? Take a moment to think about it and feel free to share your thoughts</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Pause for a brief discussion</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habits you’ve just mentioned are important for your safety in the real world. Now let's link that to what it means to be safe online. Imagine the online world as an extension of our physical world. Just as you lock your front door when you leave home to protect your belongings, the online world has its own set of safety rules</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think about what you do to stay safe in your everyday life. Locking your front door to protect your belongings for example. Well, in the online world, we have similar steps to take</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start thinking about how to stay safe in the digital world.</a:t>
            </a:r>
            <a:r>
              <a:rPr lang="en-GB" sz="1800" i="1" dirty="0">
                <a:effectLst/>
              </a:rPr>
              <a:t> </a:t>
            </a:r>
            <a:endParaRPr lang="en-GB" sz="180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start by discussing various online risks. Fraud, scams, and scammers are terms we use to talk about online risks</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learners if they can explain the terms before giving the definitions</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Fraud is when someone tricks you to get your money or personal information. Imagine someone pretending to be something they're not, just to take your stuff. So, it's all about being careful and not falling for those tricks</a:t>
            </a:r>
          </a:p>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Scams are just another name for the types of fraud. You'll often hear people use them both. If someone has been scammed, they’ve been tricked out of their money and/or personal details</a:t>
            </a:r>
          </a:p>
          <a:p>
            <a:pPr marL="342900" lvl="0" indent="-342900">
              <a:lnSpc>
                <a:spcPct val="115000"/>
              </a:lnSpc>
              <a:spcAft>
                <a:spcPts val="8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Scammers are the people who do this. Sometimes they’re known as 'fraudsters.’  They're the ones attempting to trick people into giving them their money or personal details</a:t>
            </a:r>
          </a:p>
          <a:p>
            <a:pPr marL="342900" lvl="0" indent="-34290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Times New Roman" panose="02020603050405020304" pitchFamily="18" charset="0"/>
              </a:rPr>
              <a:t>Now, scammers   are usually after one of two things: money or personal details. People often worry most about the loss of money, but you need to look after your personal details too.</a:t>
            </a: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90559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20000"/>
              </a:lnSpc>
              <a:buFont typeface="+mj-lt"/>
              <a:buNone/>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are some of the ways you can stay safe online?</a:t>
            </a:r>
          </a:p>
          <a:p>
            <a:pPr marL="342900" lvl="0" indent="-342900">
              <a:lnSpc>
                <a:spcPct val="120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Having strong passwords</a:t>
            </a:r>
          </a:p>
          <a:p>
            <a:pPr marL="342900" lvl="0" indent="-342900">
              <a:lnSpc>
                <a:spcPct val="120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clicking on links I’m unsure about</a:t>
            </a:r>
          </a:p>
          <a:p>
            <a:pPr marL="342900" lvl="0" indent="-342900">
              <a:lnSpc>
                <a:spcPct val="120000"/>
              </a:lnSpc>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Keeping my phone locked</a:t>
            </a:r>
          </a:p>
          <a:p>
            <a:pPr marL="342900" lvl="0" indent="-342900">
              <a:lnSpc>
                <a:spcPct val="120000"/>
              </a:lnSpc>
              <a:spcAft>
                <a:spcPts val="1200"/>
              </a:spcAft>
              <a:buFont typeface="+mj-lt"/>
              <a:buAutoNum type="alphaU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Not sharing my personal details unless I know the sender</a:t>
            </a: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All these are correct – spend time discussing why, especially if anyone has missed one or more of these </a:t>
            </a:r>
          </a:p>
          <a:p>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219367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15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Spotting scam messages can be tricky, and some of the more advanced scams can even fool the experts </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lnSpc>
                <a:spcPct val="115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learners if they know any ways to spot a scam. Then reveal the answers on the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584883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74559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4952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20748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338913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l="-1" r="647" b="35225"/>
          <a:stretch/>
        </p:blipFill>
        <p:spPr>
          <a:xfrm>
            <a:off x="0" y="1387737"/>
            <a:ext cx="12192000" cy="54702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0368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74363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5">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a:xfrm>
            <a:off x="941388" y="2986657"/>
            <a:ext cx="4001002" cy="1971862"/>
          </a:xfrm>
        </p:spPr>
        <p:txBody>
          <a:bodyPr/>
          <a:lstStyle/>
          <a:p>
            <a:r>
              <a:rPr lang="en-GB" dirty="0">
                <a:solidFill>
                  <a:srgbClr val="2260B3"/>
                </a:solidFill>
              </a:rPr>
              <a:t>Stay safe online</a:t>
            </a:r>
          </a:p>
        </p:txBody>
      </p:sp>
      <p:pic>
        <p:nvPicPr>
          <p:cNvPr id="4" name="Picture Placeholder 3">
            <a:extLst>
              <a:ext uri="{FF2B5EF4-FFF2-40B4-BE49-F238E27FC236}">
                <a16:creationId xmlns:a16="http://schemas.microsoft.com/office/drawing/2014/main" id="{44CAFDFA-95F9-6F1C-367F-5F15019B81E9}"/>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461FB4-0DD5-7DDD-A376-AB80F4E5575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rot="10800000">
            <a:off x="741760" y="2000841"/>
            <a:ext cx="3908977" cy="3920345"/>
          </a:xfrm>
        </p:spPr>
      </p:pic>
      <p:sp>
        <p:nvSpPr>
          <p:cNvPr id="6" name="Text Placeholder 5">
            <a:extLst>
              <a:ext uri="{FF2B5EF4-FFF2-40B4-BE49-F238E27FC236}">
                <a16:creationId xmlns:a16="http://schemas.microsoft.com/office/drawing/2014/main" id="{E04246C1-3529-D8EF-A7DC-6D89EB48E1AD}"/>
              </a:ext>
            </a:extLst>
          </p:cNvPr>
          <p:cNvSpPr>
            <a:spLocks noGrp="1"/>
          </p:cNvSpPr>
          <p:nvPr>
            <p:ph type="body" sz="quarter" idx="11"/>
          </p:nvPr>
        </p:nvSpPr>
        <p:spPr/>
        <p:txBody>
          <a:bodyPr/>
          <a:lstStyle/>
          <a:p>
            <a:r>
              <a:rPr lang="en-GB" dirty="0">
                <a:solidFill>
                  <a:srgbClr val="005EB8"/>
                </a:solidFill>
              </a:rPr>
              <a:t>How to spot a scam</a:t>
            </a:r>
          </a:p>
        </p:txBody>
      </p:sp>
      <p:sp>
        <p:nvSpPr>
          <p:cNvPr id="7" name="Text Placeholder 6">
            <a:extLst>
              <a:ext uri="{FF2B5EF4-FFF2-40B4-BE49-F238E27FC236}">
                <a16:creationId xmlns:a16="http://schemas.microsoft.com/office/drawing/2014/main" id="{6FBD8CB7-B913-57AD-5DFF-49D0473DB03F}"/>
              </a:ext>
            </a:extLst>
          </p:cNvPr>
          <p:cNvSpPr>
            <a:spLocks noGrp="1"/>
          </p:cNvSpPr>
          <p:nvPr>
            <p:ph type="body" sz="quarter" idx="12"/>
          </p:nvPr>
        </p:nvSpPr>
        <p:spPr/>
        <p:txBody>
          <a:bodyPr/>
          <a:lstStyle/>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Importance </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Spelling and odd layout</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Time pressure</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Reward</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Current events</a:t>
            </a:r>
          </a:p>
        </p:txBody>
      </p:sp>
    </p:spTree>
    <p:extLst>
      <p:ext uri="{BB962C8B-B14F-4D97-AF65-F5344CB8AC3E}">
        <p14:creationId xmlns:p14="http://schemas.microsoft.com/office/powerpoint/2010/main" val="104629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solidFill>
                  <a:srgbClr val="005EB8"/>
                </a:solidFill>
              </a:rPr>
              <a:t>Types of scams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lIns="91440" tIns="45720" rIns="91440" bIns="45720" anchor="ctr"/>
          <a:lstStyle/>
          <a:p>
            <a:r>
              <a:rPr lang="en-GB" b="0" dirty="0">
                <a:solidFill>
                  <a:srgbClr val="005EB8"/>
                </a:solidFill>
                <a:latin typeface="Source Sans Pro" panose="020B0503030403020204" pitchFamily="34" charset="0"/>
                <a:ea typeface="Source Sans Pro" panose="020B0503030403020204" pitchFamily="34" charset="0"/>
              </a:rPr>
              <a:t>Scam email messages</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Romance scams</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Buying-online scams</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Ransomware</a:t>
            </a:r>
          </a:p>
        </p:txBody>
      </p:sp>
    </p:spTree>
    <p:extLst>
      <p:ext uri="{BB962C8B-B14F-4D97-AF65-F5344CB8AC3E}">
        <p14:creationId xmlns:p14="http://schemas.microsoft.com/office/powerpoint/2010/main" val="162703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FAC8DCF-4312-4F94-A18A-6242FA29AB8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dirty="0">
                <a:solidFill>
                  <a:srgbClr val="005EB8"/>
                </a:solidFill>
              </a:rPr>
              <a:t>You get an email </a:t>
            </a:r>
          </a:p>
        </p:txBody>
      </p:sp>
      <p:sp>
        <p:nvSpPr>
          <p:cNvPr id="3" name="Text Placeholder 2">
            <a:extLst>
              <a:ext uri="{FF2B5EF4-FFF2-40B4-BE49-F238E27FC236}">
                <a16:creationId xmlns:a16="http://schemas.microsoft.com/office/drawing/2014/main" id="{E63780C8-FD4A-926D-4EB7-EB00B07F68CF}"/>
              </a:ext>
            </a:extLst>
          </p:cNvPr>
          <p:cNvSpPr>
            <a:spLocks noGrp="1"/>
          </p:cNvSpPr>
          <p:nvPr>
            <p:ph type="body" sz="quarter" idx="12"/>
          </p:nvPr>
        </p:nvSpPr>
        <p:spPr>
          <a:xfrm>
            <a:off x="5012055" y="2391365"/>
            <a:ext cx="7456170" cy="3920345"/>
          </a:xfrm>
        </p:spPr>
        <p:txBody>
          <a:bodyPr lIns="91440" tIns="45720" rIns="91440" bIns="45720" anchor="ctr"/>
          <a:lstStyle/>
          <a:p>
            <a:pPr marL="0" indent="0">
              <a:buClr>
                <a:srgbClr val="005EB8"/>
              </a:buClr>
              <a:buNone/>
            </a:pPr>
            <a:r>
              <a:rPr lang="en-GB" b="0" dirty="0">
                <a:solidFill>
                  <a:srgbClr val="005EB8"/>
                </a:solidFill>
                <a:latin typeface="Source Sans Pro" panose="020B0503030403020204" pitchFamily="34" charset="0"/>
                <a:ea typeface="Source Sans Pro" panose="020B0503030403020204" pitchFamily="34" charset="0"/>
              </a:rPr>
              <a:t>You don’t know the sender. </a:t>
            </a:r>
          </a:p>
          <a:p>
            <a:pPr marL="0" indent="0">
              <a:buClr>
                <a:srgbClr val="005EB8"/>
              </a:buClr>
              <a:buNone/>
            </a:pPr>
            <a:r>
              <a:rPr lang="en-GB" b="0" dirty="0">
                <a:solidFill>
                  <a:srgbClr val="005EB8"/>
                </a:solidFill>
                <a:latin typeface="Source Sans Pro" panose="020B0503030403020204" pitchFamily="34" charset="0"/>
                <a:ea typeface="Source Sans Pro" panose="020B0503030403020204" pitchFamily="34" charset="0"/>
              </a:rPr>
              <a:t>They’re asking for personal information.</a:t>
            </a:r>
          </a:p>
          <a:p>
            <a:pPr marL="0" indent="0">
              <a:buClr>
                <a:srgbClr val="005EB8"/>
              </a:buClr>
              <a:buNone/>
            </a:pPr>
            <a:r>
              <a:rPr lang="en-GB" b="0" dirty="0">
                <a:solidFill>
                  <a:srgbClr val="005EB8"/>
                </a:solidFill>
                <a:latin typeface="Source Sans Pro" panose="020B0503030403020204" pitchFamily="34" charset="0"/>
                <a:ea typeface="Source Sans Pro" panose="020B0503030403020204" pitchFamily="34" charset="0"/>
              </a:rPr>
              <a:t>What do you do?</a:t>
            </a:r>
          </a:p>
          <a:p>
            <a:pPr marL="0" indent="0">
              <a:buClr>
                <a:srgbClr val="005EB8"/>
              </a:buClr>
              <a:buNone/>
            </a:pPr>
            <a:endParaRPr lang="en-GB" sz="1200" b="0" dirty="0">
              <a:solidFill>
                <a:srgbClr val="005EB8"/>
              </a:solidFill>
              <a:latin typeface="Source Sans Pro" panose="020B0503030403020204" pitchFamily="34" charset="0"/>
              <a:ea typeface="Source Sans Pro" panose="020B0503030403020204" pitchFamily="34" charset="0"/>
            </a:endParaRP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Reply with information</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Ignore the email</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Report it</a:t>
            </a:r>
          </a:p>
          <a:p>
            <a:pPr marL="514800" indent="-514800">
              <a:buClr>
                <a:srgbClr val="005EB8"/>
              </a:buClr>
              <a:buAutoNum type="alphaUcPeriod"/>
            </a:pPr>
            <a:r>
              <a:rPr lang="en-GB" b="0" dirty="0">
                <a:solidFill>
                  <a:srgbClr val="005EB8"/>
                </a:solidFill>
                <a:latin typeface="Source Sans Pro" panose="020B0503030403020204" pitchFamily="34" charset="0"/>
                <a:ea typeface="Source Sans Pro" panose="020B0503030403020204" pitchFamily="34" charset="0"/>
              </a:rPr>
              <a:t>Check using contact details you trust</a:t>
            </a:r>
          </a:p>
          <a:p>
            <a:pPr>
              <a:buClr>
                <a:srgbClr val="005EB8"/>
              </a:buClr>
              <a:buAutoNum type="alphaUcPeriod"/>
            </a:pPr>
            <a:endParaRPr lang="en-GB" b="0" dirty="0">
              <a:solidFill>
                <a:srgbClr val="005EB8"/>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1350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AE664D-051F-2F72-C67E-BE99EA09C869}"/>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dirty="0">
                <a:solidFill>
                  <a:srgbClr val="005EB8"/>
                </a:solidFill>
              </a:rPr>
              <a:t>You meet someone online</a:t>
            </a:r>
          </a:p>
        </p:txBody>
      </p:sp>
      <p:sp>
        <p:nvSpPr>
          <p:cNvPr id="3" name="Text Placeholder 2">
            <a:extLst>
              <a:ext uri="{FF2B5EF4-FFF2-40B4-BE49-F238E27FC236}">
                <a16:creationId xmlns:a16="http://schemas.microsoft.com/office/drawing/2014/main" id="{83E5249F-969A-5C3A-1B00-9B578D4C1145}"/>
              </a:ext>
            </a:extLst>
          </p:cNvPr>
          <p:cNvSpPr>
            <a:spLocks noGrp="1"/>
          </p:cNvSpPr>
          <p:nvPr>
            <p:ph type="body" sz="quarter" idx="12"/>
          </p:nvPr>
        </p:nvSpPr>
        <p:spPr>
          <a:xfrm>
            <a:off x="741760" y="1705563"/>
            <a:ext cx="6390560" cy="3920345"/>
          </a:xfrm>
        </p:spPr>
        <p:txBody>
          <a:bodyPr/>
          <a:lstStyle/>
          <a:p>
            <a:pPr marL="0" indent="0">
              <a:buClr>
                <a:srgbClr val="005EB8"/>
              </a:buClr>
              <a:buNone/>
            </a:pPr>
            <a:r>
              <a:rPr lang="en-GB" b="0">
                <a:solidFill>
                  <a:srgbClr val="005EB8"/>
                </a:solidFill>
                <a:latin typeface="Source Sans Pro" panose="020B0503030403020204" pitchFamily="34" charset="0"/>
                <a:ea typeface="Source Sans Pro" panose="020B0503030403020204" pitchFamily="34" charset="0"/>
              </a:rPr>
              <a:t>They ask for your personal information. </a:t>
            </a:r>
          </a:p>
          <a:p>
            <a:pPr marL="0" indent="0">
              <a:buClr>
                <a:srgbClr val="005EB8"/>
              </a:buClr>
              <a:buNone/>
            </a:pPr>
            <a:r>
              <a:rPr lang="en-GB" b="0">
                <a:solidFill>
                  <a:srgbClr val="005EB8"/>
                </a:solidFill>
                <a:latin typeface="Source Sans Pro" panose="020B0503030403020204" pitchFamily="34" charset="0"/>
                <a:ea typeface="Source Sans Pro" panose="020B0503030403020204" pitchFamily="34" charset="0"/>
              </a:rPr>
              <a:t>What do you do?</a:t>
            </a:r>
          </a:p>
          <a:p>
            <a:pPr marL="0" indent="0">
              <a:buClr>
                <a:srgbClr val="005EB8"/>
              </a:buClr>
              <a:buNone/>
            </a:pPr>
            <a:endParaRPr lang="en-GB" sz="2000" b="0">
              <a:solidFill>
                <a:srgbClr val="005EB8"/>
              </a:solidFill>
              <a:latin typeface="Source Sans Pro" panose="020B0503030403020204" pitchFamily="34" charset="0"/>
              <a:ea typeface="Source Sans Pro" panose="020B0503030403020204" pitchFamily="34" charset="0"/>
            </a:endParaRP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Share my information</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Say no. Don’t share</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Ask why they need it</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Seek advice</a:t>
            </a:r>
          </a:p>
        </p:txBody>
      </p:sp>
    </p:spTree>
    <p:extLst>
      <p:ext uri="{BB962C8B-B14F-4D97-AF65-F5344CB8AC3E}">
        <p14:creationId xmlns:p14="http://schemas.microsoft.com/office/powerpoint/2010/main" val="398515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9AB1F29-0E3B-9E59-B995-4D56A169B40C}"/>
              </a:ext>
            </a:extLst>
          </p:cNvPr>
          <p:cNvPicPr>
            <a:picLocks noGrp="1" noChangeAspect="1"/>
          </p:cNvPicPr>
          <p:nvPr>
            <p:ph type="pic" sz="quarter" idx="10"/>
          </p:nvPr>
        </p:nvPicPr>
        <p:blipFill>
          <a:blip r:embed="rId3"/>
          <a:srcRect l="59" r="59"/>
          <a:stretch/>
        </p:blipFill>
        <p:spPr/>
      </p:pic>
      <p:sp>
        <p:nvSpPr>
          <p:cNvPr id="3" name="Text Placeholder 2">
            <a:extLst>
              <a:ext uri="{FF2B5EF4-FFF2-40B4-BE49-F238E27FC236}">
                <a16:creationId xmlns:a16="http://schemas.microsoft.com/office/drawing/2014/main" id="{0F493578-30AE-ADCA-F2B8-C1E57770D3E6}"/>
              </a:ext>
            </a:extLst>
          </p:cNvPr>
          <p:cNvSpPr>
            <a:spLocks noGrp="1"/>
          </p:cNvSpPr>
          <p:nvPr>
            <p:ph type="body" sz="quarter" idx="11"/>
          </p:nvPr>
        </p:nvSpPr>
        <p:spPr/>
        <p:txBody>
          <a:bodyPr/>
          <a:lstStyle/>
          <a:p>
            <a:r>
              <a:rPr lang="en-GB" dirty="0">
                <a:solidFill>
                  <a:srgbClr val="005EB8"/>
                </a:solidFill>
              </a:rPr>
              <a:t>You download a file</a:t>
            </a:r>
          </a:p>
        </p:txBody>
      </p:sp>
      <p:sp>
        <p:nvSpPr>
          <p:cNvPr id="4" name="Text Placeholder 3">
            <a:extLst>
              <a:ext uri="{FF2B5EF4-FFF2-40B4-BE49-F238E27FC236}">
                <a16:creationId xmlns:a16="http://schemas.microsoft.com/office/drawing/2014/main" id="{056FFE35-1E69-27BC-5872-BC1D48429881}"/>
              </a:ext>
            </a:extLst>
          </p:cNvPr>
          <p:cNvSpPr>
            <a:spLocks noGrp="1"/>
          </p:cNvSpPr>
          <p:nvPr>
            <p:ph type="body" sz="quarter" idx="12"/>
          </p:nvPr>
        </p:nvSpPr>
        <p:spPr>
          <a:xfrm>
            <a:off x="4840604" y="2000840"/>
            <a:ext cx="7046595" cy="3920345"/>
          </a:xfrm>
        </p:spPr>
        <p:txBody>
          <a:bodyPr/>
          <a:lstStyle/>
          <a:p>
            <a:pPr marL="0" indent="0">
              <a:buClr>
                <a:srgbClr val="005EB8"/>
              </a:buClr>
              <a:buNone/>
            </a:pPr>
            <a:r>
              <a:rPr lang="en-GB" b="0" dirty="0">
                <a:solidFill>
                  <a:srgbClr val="005EB8"/>
                </a:solidFill>
                <a:latin typeface="Source Sans Pro" panose="020B0503030403020204" pitchFamily="34" charset="0"/>
                <a:ea typeface="Source Sans Pro" panose="020B0503030403020204" pitchFamily="34" charset="0"/>
              </a:rPr>
              <a:t>Now your device is locked with a message demanding money to unlock it. What do you do?</a:t>
            </a:r>
          </a:p>
          <a:p>
            <a:pPr marL="0" indent="0">
              <a:buClr>
                <a:srgbClr val="005EB8"/>
              </a:buClr>
              <a:buNone/>
            </a:pPr>
            <a:endParaRPr lang="en-GB" sz="2000" b="0" dirty="0">
              <a:solidFill>
                <a:srgbClr val="005EB8"/>
              </a:solidFill>
              <a:latin typeface="Source Sans Pro" panose="020B0503030403020204" pitchFamily="34" charset="0"/>
              <a:ea typeface="Source Sans Pro" panose="020B0503030403020204" pitchFamily="34" charset="0"/>
            </a:endParaRP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Pay to get access back</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Ignore it and hope it goes away</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Disconnect from the internet and get professional help</a:t>
            </a:r>
          </a:p>
          <a:p>
            <a:pPr marL="514800" indent="-51480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Ask a friend/ colleague for advice</a:t>
            </a:r>
          </a:p>
        </p:txBody>
      </p:sp>
    </p:spTree>
    <p:extLst>
      <p:ext uri="{BB962C8B-B14F-4D97-AF65-F5344CB8AC3E}">
        <p14:creationId xmlns:p14="http://schemas.microsoft.com/office/powerpoint/2010/main" val="179276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D3FB23E-18A4-F93B-6FF1-65942CD3F65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8" name="Text Placeholder 7">
            <a:extLst>
              <a:ext uri="{FF2B5EF4-FFF2-40B4-BE49-F238E27FC236}">
                <a16:creationId xmlns:a16="http://schemas.microsoft.com/office/drawing/2014/main" id="{D2A29713-C8AB-A5DE-12BF-5722FCE425A3}"/>
              </a:ext>
            </a:extLst>
          </p:cNvPr>
          <p:cNvSpPr>
            <a:spLocks noGrp="1"/>
          </p:cNvSpPr>
          <p:nvPr>
            <p:ph type="body" sz="quarter" idx="11"/>
          </p:nvPr>
        </p:nvSpPr>
        <p:spPr/>
        <p:txBody>
          <a:bodyPr/>
          <a:lstStyle/>
          <a:p>
            <a:r>
              <a:rPr lang="en-GB" dirty="0">
                <a:solidFill>
                  <a:srgbClr val="005EB8"/>
                </a:solidFill>
              </a:rPr>
              <a:t>How to reduce the risks</a:t>
            </a:r>
          </a:p>
        </p:txBody>
      </p:sp>
      <p:sp>
        <p:nvSpPr>
          <p:cNvPr id="9" name="Text Placeholder 8">
            <a:extLst>
              <a:ext uri="{FF2B5EF4-FFF2-40B4-BE49-F238E27FC236}">
                <a16:creationId xmlns:a16="http://schemas.microsoft.com/office/drawing/2014/main" id="{21118649-76C2-1C80-63F5-2982EFBE285A}"/>
              </a:ext>
            </a:extLst>
          </p:cNvPr>
          <p:cNvSpPr>
            <a:spLocks noGrp="1"/>
          </p:cNvSpPr>
          <p:nvPr>
            <p:ph type="body" sz="quarter" idx="12"/>
          </p:nvPr>
        </p:nvSpPr>
        <p:spPr/>
        <p:txBody>
          <a:bodyPr/>
          <a:lstStyle/>
          <a:p>
            <a:pPr marL="457200" indent="-457200">
              <a:buClr>
                <a:srgbClr val="005EB8"/>
              </a:buClr>
              <a:buFont typeface="Wingdings" pitchFamily="2" charset="2"/>
              <a:buChar char="ü"/>
            </a:pPr>
            <a:r>
              <a:rPr lang="en-GB" b="0">
                <a:solidFill>
                  <a:srgbClr val="005EB8"/>
                </a:solidFill>
                <a:latin typeface="Source Sans Pro" panose="020B0503030403020204" pitchFamily="34" charset="0"/>
                <a:ea typeface="Source Sans Pro" panose="020B0503030403020204" pitchFamily="34" charset="0"/>
              </a:rPr>
              <a:t>Keep devices safe</a:t>
            </a:r>
          </a:p>
          <a:p>
            <a:pPr marL="457200" indent="-457200">
              <a:buClr>
                <a:srgbClr val="005EB8"/>
              </a:buClr>
              <a:buFont typeface="Wingdings" pitchFamily="2" charset="2"/>
              <a:buChar char="ü"/>
            </a:pPr>
            <a:r>
              <a:rPr lang="en-GB" b="0">
                <a:solidFill>
                  <a:srgbClr val="005EB8"/>
                </a:solidFill>
                <a:latin typeface="Source Sans Pro" panose="020B0503030403020204" pitchFamily="34" charset="0"/>
                <a:ea typeface="Source Sans Pro" panose="020B0503030403020204" pitchFamily="34" charset="0"/>
              </a:rPr>
              <a:t>Take care with public Wi-Fi</a:t>
            </a:r>
          </a:p>
          <a:p>
            <a:pPr marL="457200" indent="-457200">
              <a:buClr>
                <a:srgbClr val="005EB8"/>
              </a:buClr>
              <a:buFont typeface="Wingdings" pitchFamily="2" charset="2"/>
              <a:buChar char="ü"/>
            </a:pPr>
            <a:r>
              <a:rPr lang="en-GB" b="0">
                <a:solidFill>
                  <a:srgbClr val="005EB8"/>
                </a:solidFill>
                <a:latin typeface="Source Sans Pro" panose="020B0503030403020204" pitchFamily="34" charset="0"/>
                <a:ea typeface="Source Sans Pro" panose="020B0503030403020204" pitchFamily="34" charset="0"/>
              </a:rPr>
              <a:t>Check websites are secure </a:t>
            </a:r>
          </a:p>
          <a:p>
            <a:pPr marL="457200" indent="-457200">
              <a:buClr>
                <a:srgbClr val="005EB8"/>
              </a:buClr>
              <a:buFont typeface="Wingdings" pitchFamily="2" charset="2"/>
              <a:buChar char="ü"/>
            </a:pPr>
            <a:r>
              <a:rPr lang="en-GB" b="0">
                <a:solidFill>
                  <a:srgbClr val="005EB8"/>
                </a:solidFill>
                <a:latin typeface="Source Sans Pro" panose="020B0503030403020204" pitchFamily="34" charset="0"/>
                <a:ea typeface="Source Sans Pro" panose="020B0503030403020204" pitchFamily="34" charset="0"/>
              </a:rPr>
              <a:t>Follow the Take Five message – </a:t>
            </a:r>
            <a:br>
              <a:rPr lang="en-GB" b="0">
                <a:solidFill>
                  <a:srgbClr val="005EB8"/>
                </a:solidFill>
                <a:latin typeface="Source Sans Pro" panose="020B0503030403020204" pitchFamily="34" charset="0"/>
                <a:ea typeface="Source Sans Pro" panose="020B0503030403020204" pitchFamily="34" charset="0"/>
              </a:rPr>
            </a:br>
            <a:r>
              <a:rPr lang="en-GB" b="0">
                <a:solidFill>
                  <a:srgbClr val="005EB8"/>
                </a:solidFill>
                <a:latin typeface="Source Sans Pro" panose="020B0503030403020204" pitchFamily="34" charset="0"/>
                <a:ea typeface="Source Sans Pro" panose="020B0503030403020204" pitchFamily="34" charset="0"/>
              </a:rPr>
              <a:t>Stop, Challenge, Protect</a:t>
            </a:r>
          </a:p>
        </p:txBody>
      </p:sp>
    </p:spTree>
    <p:extLst>
      <p:ext uri="{BB962C8B-B14F-4D97-AF65-F5344CB8AC3E}">
        <p14:creationId xmlns:p14="http://schemas.microsoft.com/office/powerpoint/2010/main" val="143933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47ED357-4F89-A0B3-9424-FF80CE13E15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5EB8"/>
                </a:solidFill>
              </a:rPr>
              <a:t>How to reduce the risks</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Keep things up to date</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Create strong passwords</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Use a password manager</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Enable 2-factor authentication</a:t>
            </a:r>
          </a:p>
          <a:p>
            <a:pPr marL="457200" indent="-457200">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Install security software</a:t>
            </a:r>
          </a:p>
        </p:txBody>
      </p:sp>
    </p:spTree>
    <p:extLst>
      <p:ext uri="{BB962C8B-B14F-4D97-AF65-F5344CB8AC3E}">
        <p14:creationId xmlns:p14="http://schemas.microsoft.com/office/powerpoint/2010/main" val="405122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6886D66-0B0C-7849-7EF7-DB29FE5FA27A}"/>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5EB8"/>
                </a:solidFill>
              </a:rPr>
              <a:t>How often should you change your passwords?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4953000" y="2271350"/>
            <a:ext cx="5560695" cy="3920345"/>
          </a:xfrm>
        </p:spPr>
        <p:txBody>
          <a:bodyPr/>
          <a:lstStyle/>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Every 1 - 3 months</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Every 6 - 12 months</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When prompted by the system or device</a:t>
            </a:r>
          </a:p>
          <a:p>
            <a:pPr marL="514350" indent="-514350">
              <a:buClr>
                <a:srgbClr val="005EB8"/>
              </a:buClr>
              <a:buFont typeface="+mj-lt"/>
              <a:buAutoNum type="alphaUcPeriod"/>
            </a:pPr>
            <a:r>
              <a:rPr lang="en-GB" b="0">
                <a:solidFill>
                  <a:srgbClr val="005EB8"/>
                </a:solidFill>
                <a:latin typeface="Source Sans Pro" panose="020B0503030403020204" pitchFamily="34" charset="0"/>
                <a:ea typeface="Source Sans Pro" panose="020B0503030403020204" pitchFamily="34" charset="0"/>
              </a:rPr>
              <a:t>When I know my device has been hacked </a:t>
            </a:r>
          </a:p>
        </p:txBody>
      </p:sp>
    </p:spTree>
    <p:extLst>
      <p:ext uri="{BB962C8B-B14F-4D97-AF65-F5344CB8AC3E}">
        <p14:creationId xmlns:p14="http://schemas.microsoft.com/office/powerpoint/2010/main" val="324299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5EB8"/>
                </a:solidFill>
              </a:rPr>
              <a:t>How confident are you in reporting online scams?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 know exactly how to do this</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 know a bit about this</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I’m not sure I could do this</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I don’t know how to do this</a:t>
            </a:r>
          </a:p>
        </p:txBody>
      </p:sp>
    </p:spTree>
    <p:extLst>
      <p:ext uri="{BB962C8B-B14F-4D97-AF65-F5344CB8AC3E}">
        <p14:creationId xmlns:p14="http://schemas.microsoft.com/office/powerpoint/2010/main" val="333438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8C2BDB3-F579-CC48-524D-B5339C0A6D5A}"/>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solidFill>
                  <a:srgbClr val="005EB8"/>
                </a:solidFill>
              </a:rPr>
              <a:t>What to do if something happens</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a:xfrm>
            <a:off x="4433147" y="2339506"/>
            <a:ext cx="7386320" cy="3920345"/>
          </a:xfrm>
        </p:spPr>
        <p:txBody>
          <a:bodyPr/>
          <a:lstStyle/>
          <a:p>
            <a:r>
              <a:rPr lang="en-GB" b="0" dirty="0">
                <a:solidFill>
                  <a:srgbClr val="005EB8"/>
                </a:solidFill>
                <a:latin typeface="Source Sans Pro" panose="020B0503030403020204" pitchFamily="34" charset="0"/>
                <a:ea typeface="Source Sans Pro" panose="020B0503030403020204" pitchFamily="34" charset="0"/>
              </a:rPr>
              <a:t>Contact Action Fraud: </a:t>
            </a:r>
          </a:p>
          <a:p>
            <a:r>
              <a:rPr lang="en-GB" sz="3600" b="0" dirty="0">
                <a:solidFill>
                  <a:srgbClr val="005EB8"/>
                </a:solidFill>
                <a:latin typeface="Source Sans Pro" panose="020B0503030403020204" pitchFamily="34" charset="0"/>
                <a:ea typeface="Source Sans Pro" panose="020B0503030403020204" pitchFamily="34" charset="0"/>
              </a:rPr>
              <a:t>0300 123 2040  </a:t>
            </a:r>
            <a:r>
              <a:rPr lang="en-GB" sz="3600" b="0" dirty="0" err="1">
                <a:solidFill>
                  <a:srgbClr val="005EB8"/>
                </a:solidFill>
                <a:latin typeface="Source Sans Pro" panose="020B0503030403020204" pitchFamily="34" charset="0"/>
                <a:ea typeface="Source Sans Pro" panose="020B0503030403020204" pitchFamily="34" charset="0"/>
              </a:rPr>
              <a:t>actionfraud.police.uk</a:t>
            </a:r>
            <a:endParaRPr lang="en-GB" sz="3600" b="0" dirty="0">
              <a:solidFill>
                <a:srgbClr val="005EB8"/>
              </a:solidFill>
              <a:latin typeface="Source Sans Pro" panose="020B0503030403020204" pitchFamily="34" charset="0"/>
              <a:ea typeface="Source Sans Pro" panose="020B0503030403020204" pitchFamily="34" charset="0"/>
            </a:endParaRPr>
          </a:p>
          <a:p>
            <a:pPr>
              <a:lnSpc>
                <a:spcPct val="114000"/>
              </a:lnSpc>
              <a:spcBef>
                <a:spcPts val="1200"/>
              </a:spcBef>
              <a:spcAft>
                <a:spcPts val="600"/>
              </a:spcAft>
            </a:pPr>
            <a:r>
              <a:rPr lang="en-GB" b="0" dirty="0">
                <a:solidFill>
                  <a:srgbClr val="005EB8"/>
                </a:solidFill>
                <a:latin typeface="Source Sans Pro" panose="020B0503030403020204" pitchFamily="34" charset="0"/>
                <a:ea typeface="Source Sans Pro" panose="020B0503030403020204" pitchFamily="34" charset="0"/>
              </a:rPr>
              <a:t>Tell your bank</a:t>
            </a:r>
          </a:p>
          <a:p>
            <a:pPr>
              <a:lnSpc>
                <a:spcPct val="114000"/>
              </a:lnSpc>
              <a:spcBef>
                <a:spcPts val="1200"/>
              </a:spcBef>
              <a:spcAft>
                <a:spcPts val="600"/>
              </a:spcAft>
            </a:pPr>
            <a:r>
              <a:rPr lang="en-GB" b="0" dirty="0">
                <a:solidFill>
                  <a:srgbClr val="005EB8"/>
                </a:solidFill>
                <a:latin typeface="Source Sans Pro" panose="020B0503030403020204" pitchFamily="34" charset="0"/>
                <a:ea typeface="Source Sans Pro" panose="020B0503030403020204" pitchFamily="34" charset="0"/>
              </a:rPr>
              <a:t>Change your passwords</a:t>
            </a:r>
          </a:p>
          <a:p>
            <a:pPr>
              <a:lnSpc>
                <a:spcPct val="114000"/>
              </a:lnSpc>
              <a:spcBef>
                <a:spcPts val="1200"/>
              </a:spcBef>
              <a:spcAft>
                <a:spcPts val="600"/>
              </a:spcAft>
            </a:pPr>
            <a:r>
              <a:rPr lang="en-GB" b="0" dirty="0">
                <a:solidFill>
                  <a:srgbClr val="005EB8"/>
                </a:solidFill>
                <a:latin typeface="Source Sans Pro" panose="020B0503030403020204" pitchFamily="34" charset="0"/>
                <a:ea typeface="Source Sans Pro" panose="020B0503030403020204" pitchFamily="34" charset="0"/>
              </a:rPr>
              <a:t>Scan your device</a:t>
            </a:r>
          </a:p>
          <a:p>
            <a:endParaRPr lang="en-GB" b="0" dirty="0">
              <a:solidFill>
                <a:srgbClr val="005EB8"/>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4499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prstGeom prst="rect">
            <a:avLst/>
          </a:prstGeom>
        </p:spPr>
      </p:pic>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602239" y="460852"/>
            <a:ext cx="8883501" cy="880759"/>
          </a:xfrm>
        </p:spPr>
        <p:txBody>
          <a:bodyPr lIns="91440" tIns="45720" rIns="91440" bIns="45720" anchor="t"/>
          <a:lstStyle/>
          <a:p>
            <a:r>
              <a:rPr lang="en-GB" dirty="0">
                <a:solidFill>
                  <a:srgbClr val="005EB8"/>
                </a:solidFill>
              </a:rPr>
              <a:t>Today you've seen how to:</a:t>
            </a:r>
            <a:endParaRPr lang="en-US" dirty="0">
              <a:solidFill>
                <a:srgbClr val="005EB8"/>
              </a:solidFill>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4844995" y="2000840"/>
            <a:ext cx="7132320" cy="3920345"/>
          </a:xfrm>
        </p:spPr>
        <p:txBody>
          <a:bodyPr lIns="91440" tIns="45720" rIns="91440" bIns="45720" anchor="ctr"/>
          <a:lstStyle/>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Understand online safety</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Log in securely</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Spot suspicious links</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Keep your device safe</a:t>
            </a:r>
          </a:p>
        </p:txBody>
      </p:sp>
    </p:spTree>
    <p:extLst>
      <p:ext uri="{BB962C8B-B14F-4D97-AF65-F5344CB8AC3E}">
        <p14:creationId xmlns:p14="http://schemas.microsoft.com/office/powerpoint/2010/main" val="290763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0060A8"/>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878884"/>
            <a:ext cx="7005262" cy="985931"/>
          </a:xfrm>
        </p:spPr>
        <p:txBody>
          <a:bodyPr/>
          <a:lstStyle/>
          <a:p>
            <a:r>
              <a:rPr lang="en-GB" dirty="0">
                <a:solidFill>
                  <a:schemeClr val="tx1"/>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chemeClr val="tx1"/>
                </a:solidFill>
              </a:rPr>
              <a:t>How confident are you about staying safe online?</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514350" indent="-514350">
              <a:buClr>
                <a:srgbClr val="005EB8"/>
              </a:buClr>
              <a:buFont typeface="+mj-lt"/>
              <a:buAutoNum type="alphaUcPeriod"/>
            </a:pPr>
            <a:r>
              <a:rPr lang="en-GB" b="0">
                <a:solidFill>
                  <a:schemeClr val="tx1"/>
                </a:solidFill>
                <a:latin typeface="Source Sans Pro" panose="020B0503030403020204" pitchFamily="34" charset="0"/>
                <a:ea typeface="Source Sans Pro" panose="020B0503030403020204" pitchFamily="34" charset="0"/>
              </a:rPr>
              <a:t>Very </a:t>
            </a:r>
          </a:p>
          <a:p>
            <a:pPr marL="514350" indent="-514350">
              <a:buClr>
                <a:srgbClr val="005EB8"/>
              </a:buClr>
              <a:buFont typeface="+mj-lt"/>
              <a:buAutoNum type="alphaUcPeriod"/>
            </a:pPr>
            <a:r>
              <a:rPr lang="en-GB" b="0">
                <a:solidFill>
                  <a:schemeClr val="tx1"/>
                </a:solidFill>
                <a:latin typeface="Source Sans Pro" panose="020B0503030403020204" pitchFamily="34" charset="0"/>
                <a:ea typeface="Source Sans Pro" panose="020B0503030403020204" pitchFamily="34" charset="0"/>
              </a:rPr>
              <a:t>A little bit</a:t>
            </a:r>
          </a:p>
          <a:p>
            <a:pPr marL="514350" indent="-514350">
              <a:buClr>
                <a:srgbClr val="005EB8"/>
              </a:buClr>
              <a:buFont typeface="+mj-lt"/>
              <a:buAutoNum type="alphaUcPeriod"/>
            </a:pPr>
            <a:r>
              <a:rPr lang="en-GB" b="0">
                <a:solidFill>
                  <a:schemeClr val="tx1"/>
                </a:solidFill>
                <a:latin typeface="Source Sans Pro" panose="020B0503030403020204" pitchFamily="34" charset="0"/>
                <a:ea typeface="Source Sans Pro" panose="020B0503030403020204" pitchFamily="34" charset="0"/>
              </a:rPr>
              <a:t>Not very </a:t>
            </a:r>
          </a:p>
          <a:p>
            <a:pPr marL="514350" indent="-514350">
              <a:buClr>
                <a:srgbClr val="005EB8"/>
              </a:buClr>
              <a:buFont typeface="+mj-lt"/>
              <a:buAutoNum type="alphaUcPeriod"/>
            </a:pPr>
            <a:r>
              <a:rPr lang="en-GB" b="0">
                <a:solidFill>
                  <a:schemeClr val="tx1"/>
                </a:solidFill>
                <a:latin typeface="Source Sans Pro" panose="020B0503030403020204" pitchFamily="34" charset="0"/>
                <a:ea typeface="Source Sans Pro" panose="020B0503030403020204" pitchFamily="34" charset="0"/>
              </a:rPr>
              <a:t>Not at all</a:t>
            </a:r>
          </a:p>
        </p:txBody>
      </p:sp>
    </p:spTree>
    <p:extLst>
      <p:ext uri="{BB962C8B-B14F-4D97-AF65-F5344CB8AC3E}">
        <p14:creationId xmlns:p14="http://schemas.microsoft.com/office/powerpoint/2010/main" val="167202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505647" y="460852"/>
            <a:ext cx="8883501" cy="880759"/>
          </a:xfrm>
        </p:spPr>
        <p:txBody>
          <a:bodyPr lIns="91440" tIns="45720" rIns="91440" bIns="45720" anchor="t"/>
          <a:lstStyle/>
          <a:p>
            <a:r>
              <a:rPr lang="en-GB" dirty="0">
                <a:solidFill>
                  <a:srgbClr val="005EB8"/>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lIns="91440" tIns="45720" rIns="91440" bIns="45720" anchor="ctr"/>
          <a:lstStyle/>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Understand online safety</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Log in securely</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Spot suspicious links</a:t>
            </a:r>
          </a:p>
          <a:p>
            <a:pPr>
              <a:buClr>
                <a:srgbClr val="005EB8"/>
              </a:buClr>
              <a:buFont typeface="Wingdings" pitchFamily="2" charset="2"/>
              <a:buChar char="ü"/>
            </a:pPr>
            <a:r>
              <a:rPr lang="en-GB" b="0" dirty="0">
                <a:solidFill>
                  <a:srgbClr val="005EB8"/>
                </a:solidFill>
                <a:latin typeface="Source Sans Pro" panose="020B0503030403020204" pitchFamily="34" charset="0"/>
                <a:ea typeface="Source Sans Pro" panose="020B0503030403020204" pitchFamily="34" charset="0"/>
              </a:rPr>
              <a:t>Keep your device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35D4628-5622-E5E2-F988-1F478B76CEF8}"/>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005EB8"/>
                </a:solidFill>
              </a:rPr>
              <a:t>What being ‘safe’ means</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b="0">
                <a:solidFill>
                  <a:srgbClr val="005EB8"/>
                </a:solidFill>
                <a:latin typeface="Source Sans Pro" panose="020B0503030403020204" pitchFamily="34" charset="0"/>
                <a:ea typeface="Source Sans Pro" panose="020B0503030403020204" pitchFamily="34" charset="0"/>
              </a:rPr>
              <a:t>How do you stay safe in the real world?</a:t>
            </a:r>
          </a:p>
          <a:p>
            <a:endParaRPr lang="en-GB" b="0">
              <a:solidFill>
                <a:srgbClr val="005EB8"/>
              </a:solidFill>
              <a:latin typeface="Source Sans Pro" panose="020B0503030403020204" pitchFamily="34" charset="0"/>
              <a:ea typeface="Source Sans Pro" panose="020B0503030403020204" pitchFamily="34" charset="0"/>
            </a:endParaRPr>
          </a:p>
          <a:p>
            <a:r>
              <a:rPr lang="en-GB" b="0">
                <a:solidFill>
                  <a:srgbClr val="005EB8"/>
                </a:solidFill>
                <a:latin typeface="Source Sans Pro" panose="020B0503030403020204" pitchFamily="34" charset="0"/>
                <a:ea typeface="Source Sans Pro" panose="020B0503030403020204" pitchFamily="34" charset="0"/>
              </a:rPr>
              <a:t>How might that differ online?</a:t>
            </a:r>
          </a:p>
        </p:txBody>
      </p:sp>
    </p:spTree>
    <p:extLst>
      <p:ext uri="{BB962C8B-B14F-4D97-AF65-F5344CB8AC3E}">
        <p14:creationId xmlns:p14="http://schemas.microsoft.com/office/powerpoint/2010/main" val="319559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381243" y="2000839"/>
            <a:ext cx="3908977" cy="3920345"/>
          </a:xfrm>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solidFill>
                  <a:srgbClr val="005EB8"/>
                </a:solidFill>
              </a:rPr>
              <a:t>Know the risks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b="0" dirty="0">
                <a:solidFill>
                  <a:srgbClr val="005EB8"/>
                </a:solidFill>
                <a:latin typeface="Source Sans Pro" panose="020B0503030403020204" pitchFamily="34" charset="0"/>
                <a:ea typeface="Source Sans Pro" panose="020B0503030403020204" pitchFamily="34" charset="0"/>
              </a:rPr>
              <a:t>Fraud</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Scams</a:t>
            </a:r>
          </a:p>
          <a:p>
            <a:endParaRPr lang="en-GB" b="0" dirty="0">
              <a:solidFill>
                <a:srgbClr val="005EB8"/>
              </a:solidFill>
              <a:latin typeface="Source Sans Pro" panose="020B0503030403020204" pitchFamily="34" charset="0"/>
              <a:ea typeface="Source Sans Pro" panose="020B0503030403020204" pitchFamily="34" charset="0"/>
            </a:endParaRPr>
          </a:p>
          <a:p>
            <a:r>
              <a:rPr lang="en-GB" b="0" dirty="0">
                <a:solidFill>
                  <a:srgbClr val="005EB8"/>
                </a:solidFill>
                <a:latin typeface="Source Sans Pro" panose="020B0503030403020204" pitchFamily="34" charset="0"/>
                <a:ea typeface="Source Sans Pro" panose="020B0503030403020204" pitchFamily="34" charset="0"/>
              </a:rPr>
              <a:t>Scammers</a:t>
            </a:r>
          </a:p>
        </p:txBody>
      </p:sp>
    </p:spTree>
    <p:extLst>
      <p:ext uri="{BB962C8B-B14F-4D97-AF65-F5344CB8AC3E}">
        <p14:creationId xmlns:p14="http://schemas.microsoft.com/office/powerpoint/2010/main" val="380086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5EB8"/>
                </a:solidFill>
              </a:rPr>
              <a:t>Which of these help you  stay safe online?</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4972050" y="2219915"/>
            <a:ext cx="7106840" cy="3920345"/>
          </a:xfrm>
        </p:spPr>
        <p:txBody>
          <a:bodyPr/>
          <a:lstStyle/>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Having strong passwords</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Not clicking on links I’m unsure about</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Keeping my phone locked</a:t>
            </a:r>
          </a:p>
          <a:p>
            <a:pPr marL="514350" indent="-514350">
              <a:buClr>
                <a:srgbClr val="005EB8"/>
              </a:buClr>
              <a:buFont typeface="+mj-lt"/>
              <a:buAutoNum type="alphaUcPeriod"/>
            </a:pPr>
            <a:r>
              <a:rPr lang="en-GB" b="0" dirty="0">
                <a:solidFill>
                  <a:srgbClr val="005EB8"/>
                </a:solidFill>
                <a:latin typeface="Source Sans Pro" panose="020B0503030403020204" pitchFamily="34" charset="0"/>
                <a:ea typeface="Source Sans Pro" panose="020B0503030403020204" pitchFamily="34" charset="0"/>
              </a:rPr>
              <a:t>Not sharing my personal details unless I know the sender </a:t>
            </a:r>
          </a:p>
        </p:txBody>
      </p:sp>
      <p:pic>
        <p:nvPicPr>
          <p:cNvPr id="12" name="Picture Placeholder 11">
            <a:extLst>
              <a:ext uri="{FF2B5EF4-FFF2-40B4-BE49-F238E27FC236}">
                <a16:creationId xmlns:a16="http://schemas.microsoft.com/office/drawing/2014/main" id="{B6886D66-0B0C-7849-7EF7-DB29FE5FA27A}"/>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409893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461FB4-0DD5-7DDD-A376-AB80F4E5575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
        <p:nvSpPr>
          <p:cNvPr id="6" name="Text Placeholder 5">
            <a:extLst>
              <a:ext uri="{FF2B5EF4-FFF2-40B4-BE49-F238E27FC236}">
                <a16:creationId xmlns:a16="http://schemas.microsoft.com/office/drawing/2014/main" id="{E04246C1-3529-D8EF-A7DC-6D89EB48E1AD}"/>
              </a:ext>
            </a:extLst>
          </p:cNvPr>
          <p:cNvSpPr>
            <a:spLocks noGrp="1"/>
          </p:cNvSpPr>
          <p:nvPr>
            <p:ph type="body" sz="quarter" idx="11"/>
          </p:nvPr>
        </p:nvSpPr>
        <p:spPr/>
        <p:txBody>
          <a:bodyPr/>
          <a:lstStyle/>
          <a:p>
            <a:r>
              <a:rPr lang="en-GB" dirty="0">
                <a:solidFill>
                  <a:srgbClr val="005EB8"/>
                </a:solidFill>
              </a:rPr>
              <a:t>How can you spot a scam?</a:t>
            </a:r>
          </a:p>
        </p:txBody>
      </p:sp>
    </p:spTree>
    <p:extLst>
      <p:ext uri="{BB962C8B-B14F-4D97-AF65-F5344CB8AC3E}">
        <p14:creationId xmlns:p14="http://schemas.microsoft.com/office/powerpoint/2010/main" val="2992362507"/>
      </p:ext>
    </p:extLst>
  </p:cSld>
  <p:clrMapOvr>
    <a:masterClrMapping/>
  </p:clrMapOvr>
</p:sld>
</file>

<file path=ppt/theme/theme1.xml><?xml version="1.0" encoding="utf-8"?>
<a:theme xmlns:a="http://schemas.openxmlformats.org/drawingml/2006/main" name="Office Theme">
  <a:themeElements>
    <a:clrScheme name="Custom 1">
      <a:dk1>
        <a:srgbClr val="2260B3"/>
      </a:dk1>
      <a:lt1>
        <a:srgbClr val="FFFFFF"/>
      </a:lt1>
      <a:dk2>
        <a:srgbClr val="44546A"/>
      </a:dk2>
      <a:lt2>
        <a:srgbClr val="E7E6E6"/>
      </a:lt2>
      <a:accent1>
        <a:srgbClr val="47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F0D56C-42A1-4E39-B45E-CF3F4F297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E58A11-D9C4-42A8-A55B-F9F238FFD964}">
  <ds:schemaRefs>
    <ds:schemaRef ds:uri="http://purl.org/dc/dcmitype/"/>
    <ds:schemaRef ds:uri="8296b18e-8234-4d94-91b1-3ed3998a7eb5"/>
    <ds:schemaRef ds:uri="http://schemas.microsoft.com/sharepoint/v3"/>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a26ea033-2852-474a-8cc8-30d2b3b4aa0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7F2EA25-B5D9-45C0-B675-4FECBF70C5BC}">
  <ds:schemaRefs>
    <ds:schemaRef ds:uri="http://schemas.microsoft.com/sharepoint/v3/contenttype/forms"/>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4662</Words>
  <Application>Microsoft Office PowerPoint</Application>
  <PresentationFormat>Widescreen</PresentationFormat>
  <Paragraphs>351</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Lloyds Bank Jack Medium</vt:lpstr>
      <vt:lpstr>Source Sans Pro</vt:lpstr>
      <vt:lpstr>Symbol</vt:lpstr>
      <vt:lpstr>Wingdings</vt:lpstr>
      <vt:lpstr>Calibri</vt:lpstr>
      <vt:lpstr>Lloyds Bank Jack</vt:lpstr>
      <vt:lpstr>Times New Roman</vt:lpstr>
      <vt:lpstr>Source Sans Pro SemiBold</vt:lpstr>
      <vt:lpstr>Courier New</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10</cp:revision>
  <dcterms:created xsi:type="dcterms:W3CDTF">2024-02-20T12:12:04Z</dcterms:created>
  <dcterms:modified xsi:type="dcterms:W3CDTF">2025-04-29T12:21:35Z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