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5.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14.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Metadata/LabelInfo.xml" ContentType="application/vnd.ms-office.classificationlabel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6"/>
  </p:notesMasterIdLst>
  <p:sldIdLst>
    <p:sldId id="281" r:id="rId2"/>
    <p:sldId id="300" r:id="rId3"/>
    <p:sldId id="282" r:id="rId4"/>
    <p:sldId id="296" r:id="rId5"/>
    <p:sldId id="293" r:id="rId6"/>
    <p:sldId id="271" r:id="rId7"/>
    <p:sldId id="272" r:id="rId8"/>
    <p:sldId id="283" r:id="rId9"/>
    <p:sldId id="292" r:id="rId10"/>
    <p:sldId id="290" r:id="rId11"/>
    <p:sldId id="284" r:id="rId12"/>
    <p:sldId id="291" r:id="rId13"/>
    <p:sldId id="299" r:id="rId14"/>
    <p:sldId id="287" r:id="rId15"/>
    <p:sldId id="288" r:id="rId16"/>
    <p:sldId id="275" r:id="rId17"/>
    <p:sldId id="274" r:id="rId18"/>
    <p:sldId id="294" r:id="rId19"/>
    <p:sldId id="295" r:id="rId20"/>
    <p:sldId id="276" r:id="rId21"/>
    <p:sldId id="279" r:id="rId22"/>
    <p:sldId id="285" r:id="rId23"/>
    <p:sldId id="289" r:id="rId24"/>
    <p:sldId id="297" r:id="rId25"/>
  </p:sldIdLst>
  <p:sldSz cx="12192000" cy="6858000"/>
  <p:notesSz cx="6858000" cy="9144000"/>
  <p:embeddedFontLst>
    <p:embeddedFont>
      <p:font typeface="Lloyds Bank Jack" panose="02000503040000020004" pitchFamily="50" charset="0"/>
      <p:regular r:id="rId27"/>
      <p:bold r:id="rId28"/>
      <p:italic r:id="rId29"/>
      <p:boldItalic r:id="rId30"/>
    </p:embeddedFont>
    <p:embeddedFont>
      <p:font typeface="Lloyds Bank Jack Medium" panose="02000606060000020004" pitchFamily="50" charset="0"/>
      <p:regular r:id="rId31"/>
      <p:italic r:id="rId32"/>
    </p:embeddedFont>
    <p:embeddedFont>
      <p:font typeface="Source Sans Pro" panose="020B0503030403020204" pitchFamily="34" charset="0"/>
      <p:regular r:id="rId33"/>
    </p:embeddedFont>
    <p:embeddedFont>
      <p:font typeface="Source Sans Pro SemiBold" panose="020B0603030403020204" pitchFamily="34" charset="0"/>
      <p:bold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X8ebkHQPStqDe/yZCfNAng==" hashData="xQFUZ/UQDnhpGp98U3aQiz6m568lYAfISPMW84GP+/t2+stfsS5xG+QStu8BF8hHmy9ezGAZK5km/5AIUiRFlw=="/>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iWnm6n336r4jiqKe4fhIrtiQOfT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60B3"/>
    <a:srgbClr val="0060A8"/>
    <a:srgbClr val="005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28BDC3-B412-4236-8D63-F92159D770D7}" v="2" dt="2024-05-15T13:35:13.0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89789"/>
  </p:normalViewPr>
  <p:slideViewPr>
    <p:cSldViewPr snapToGrid="0">
      <p:cViewPr varScale="1">
        <p:scale>
          <a:sx n="80" d="100"/>
          <a:sy n="80" d="100"/>
        </p:scale>
        <p:origin x="132" y="14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customschemas.google.com/relationships/presentationmetadata" Target="metadata"/><Relationship Id="rId43"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mailto:report@phishing.gov.uk"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stopthinkfraud.campaign.gov.uk/protect-yourself-from-fraud/protecting-against-online-fraud/turn-on-2-step-verification-2sv/"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actionfraud.police.uk/"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nSpc>
                <a:spcPct val="120000"/>
              </a:lnSpc>
              <a:buFont typeface="Symbol" pitchFamily="2" charset="2"/>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Before the session starts: have the following webpages up and available:</a:t>
            </a:r>
          </a:p>
          <a:p>
            <a:pPr marL="0" lvl="0" indent="0">
              <a:lnSpc>
                <a:spcPct val="120000"/>
              </a:lnSpc>
              <a:buFont typeface="Symbol" pitchFamily="2" charset="2"/>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https://</a:t>
            </a:r>
            <a:r>
              <a:rPr lang="en-GB" sz="1800" dirty="0" err="1">
                <a:solidFill>
                  <a:srgbClr val="313233"/>
                </a:solidFill>
                <a:effectLst/>
                <a:latin typeface="Source Sans Pro" panose="020B0503030403020204" pitchFamily="34" charset="0"/>
                <a:ea typeface="Arial" panose="020B0604020202020204" pitchFamily="34" charset="0"/>
                <a:cs typeface="Arial" panose="020B0604020202020204" pitchFamily="34" charset="0"/>
              </a:rPr>
              <a:t>stopthinkfraud.campaign.gov.uk</a:t>
            </a: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a:t>
            </a:r>
          </a:p>
          <a:p>
            <a:pPr marL="0" lvl="0" indent="0">
              <a:lnSpc>
                <a:spcPct val="120000"/>
              </a:lnSpc>
              <a:buFont typeface="Symbol" pitchFamily="2" charset="2"/>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https://</a:t>
            </a:r>
            <a:r>
              <a:rPr lang="en-GB" sz="1800" dirty="0" err="1">
                <a:solidFill>
                  <a:srgbClr val="313233"/>
                </a:solidFill>
                <a:effectLst/>
                <a:latin typeface="Source Sans Pro" panose="020B0503030403020204" pitchFamily="34" charset="0"/>
                <a:ea typeface="Arial" panose="020B0604020202020204" pitchFamily="34" charset="0"/>
                <a:cs typeface="Arial" panose="020B0604020202020204" pitchFamily="34" charset="0"/>
              </a:rPr>
              <a:t>www.actionfraud.police.uk</a:t>
            </a: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a:t>
            </a:r>
          </a:p>
          <a:p>
            <a:pPr marL="0" lvl="0" indent="0">
              <a:lnSpc>
                <a:spcPct val="120000"/>
              </a:lnSpc>
              <a:buFont typeface="Symbol" pitchFamily="2" charset="2"/>
              <a:buNone/>
            </a:pPr>
            <a:endPar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Check what Wi-Fi network is available, its name and any password required; write up / make available to the learners</a:t>
            </a:r>
          </a:p>
          <a:p>
            <a:pPr marL="342900" lvl="0" indent="-342900">
              <a:lnSpc>
                <a:spcPct val="120000"/>
              </a:lnSpc>
              <a:buFont typeface="Symbol" pitchFamily="2" charset="2"/>
              <a:buChar char=""/>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Welcome people to the lesson</a:t>
            </a:r>
          </a:p>
          <a:p>
            <a:pPr>
              <a:lnSpc>
                <a:spcPct val="107000"/>
              </a:lnSpc>
              <a:spcAft>
                <a:spcPts val="800"/>
              </a:spcAft>
            </a:pPr>
            <a:endPar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Go to the next slide when you're ready to start the lesson</a:t>
            </a:r>
            <a:r>
              <a:rPr lang="en-GB" sz="1800" b="1" dirty="0">
                <a:effectLst/>
              </a:rPr>
              <a:t> </a:t>
            </a:r>
            <a:endParaRPr lang="en-GB" sz="1800" b="1" dirty="0">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a:t>
            </a:fld>
            <a:endParaRPr lang="en-GB"/>
          </a:p>
        </p:txBody>
      </p:sp>
    </p:spTree>
    <p:extLst>
      <p:ext uri="{BB962C8B-B14F-4D97-AF65-F5344CB8AC3E}">
        <p14:creationId xmlns:p14="http://schemas.microsoft.com/office/powerpoint/2010/main" val="2792779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15000"/>
              </a:lnSpc>
              <a:spcAft>
                <a:spcPts val="1200"/>
              </a:spcAft>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Spotting scam messages can be tricky, and some of the more advanced scams can even fool the experts </a:t>
            </a:r>
          </a:p>
          <a:p>
            <a:pPr marL="158750" indent="0">
              <a:lnSpc>
                <a:spcPct val="115000"/>
              </a:lnSpc>
              <a:spcAft>
                <a:spcPts val="800"/>
              </a:spcAft>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p>
          <a:p>
            <a:pPr marL="158750" indent="0">
              <a:lnSpc>
                <a:spcPct val="115000"/>
              </a:lnSpc>
              <a:spcAft>
                <a:spcPts val="800"/>
              </a:spcAft>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 – Ask learners if they know any ways to spot a scam. Then reveal the answers on the next slide</a:t>
            </a:r>
          </a:p>
        </p:txBody>
      </p:sp>
      <p:sp>
        <p:nvSpPr>
          <p:cNvPr id="4" name="Slide Number Placeholder 3"/>
          <p:cNvSpPr>
            <a:spLocks noGrp="1"/>
          </p:cNvSpPr>
          <p:nvPr>
            <p:ph type="sldNum" sz="quarter" idx="5"/>
          </p:nvPr>
        </p:nvSpPr>
        <p:spPr/>
        <p:txBody>
          <a:bodyPr/>
          <a:lstStyle/>
          <a:p>
            <a:fld id="{5EBEBF41-136C-406D-8E2D-B112DBFA8C1A}" type="slidenum">
              <a:rPr lang="en-GB" smtClean="0"/>
              <a:t>10</a:t>
            </a:fld>
            <a:endParaRPr lang="en-GB"/>
          </a:p>
        </p:txBody>
      </p:sp>
    </p:spTree>
    <p:extLst>
      <p:ext uri="{BB962C8B-B14F-4D97-AF65-F5344CB8AC3E}">
        <p14:creationId xmlns:p14="http://schemas.microsoft.com/office/powerpoint/2010/main" val="1584883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15000"/>
              </a:lnSpc>
              <a:spcAft>
                <a:spcPts val="800"/>
              </a:spcAft>
              <a:buFont typeface="Arial" panose="020B0604020202020204" pitchFamily="34" charset="0"/>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rPr>
              <a:t>Here are some common themes that may indicate you've been targeted by a scam:</a:t>
            </a:r>
          </a:p>
          <a:p>
            <a:pPr marL="742950" lvl="1" indent="-285750">
              <a:lnSpc>
                <a:spcPct val="115000"/>
              </a:lnSpc>
              <a:spcAft>
                <a:spcPts val="800"/>
              </a:spcAft>
              <a:buFont typeface="Arial" panose="020B0604020202020204" pitchFamily="34" charset="0"/>
              <a:buChar char="•"/>
              <a:tabLst>
                <a:tab pos="914400" algn="l"/>
              </a:tabLst>
            </a:pPr>
            <a:r>
              <a:rPr lang="en-GB" sz="1800" i="1"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rPr>
              <a:t>Importance – Some scammers pretend to be from well-known businesses to make you think the message is important. Don't fall for it</a:t>
            </a:r>
          </a:p>
          <a:p>
            <a:pPr marL="742950" lvl="1" indent="-285750">
              <a:lnSpc>
                <a:spcPct val="114999"/>
              </a:lnSpc>
              <a:spcAft>
                <a:spcPts val="800"/>
              </a:spcAft>
              <a:buFont typeface="Arial" panose="020B0604020202020204" pitchFamily="34" charset="0"/>
              <a:buChar char="•"/>
              <a:tabLst>
                <a:tab pos="914400" algn="l"/>
              </a:tabLst>
            </a:pPr>
            <a:r>
              <a:rPr lang="en-GB" sz="1800" i="1" dirty="0">
                <a:solidFill>
                  <a:srgbClr val="313233"/>
                </a:solidFill>
                <a:latin typeface="Source Sans Pro" panose="020B0503030403020204" pitchFamily="34" charset="0"/>
                <a:cs typeface="Calibri"/>
              </a:rPr>
              <a:t>Spelling</a:t>
            </a:r>
            <a:r>
              <a:rPr lang="en-GB" sz="1800" i="1" dirty="0">
                <a:solidFill>
                  <a:srgbClr val="313233"/>
                </a:solidFill>
                <a:latin typeface="Source Sans Pro" panose="020B0503030403020204" pitchFamily="34" charset="0"/>
              </a:rPr>
              <a:t> </a:t>
            </a:r>
            <a:r>
              <a:rPr lang="en-GB" sz="1800" i="1" dirty="0">
                <a:solidFill>
                  <a:srgbClr val="313233"/>
                </a:solidFill>
                <a:effectLst/>
                <a:latin typeface="Source Sans Pro" panose="020B0503030403020204" pitchFamily="34" charset="0"/>
              </a:rPr>
              <a:t>and odd layout – Mistakes in messages could be a sign of a scam</a:t>
            </a:r>
            <a:r>
              <a:rPr lang="en-GB" sz="1800" i="1" dirty="0">
                <a:solidFill>
                  <a:srgbClr val="313233"/>
                </a:solidFill>
                <a:latin typeface="Source Sans Pro" panose="020B0503030403020204" pitchFamily="34" charset="0"/>
              </a:rPr>
              <a:t> – although these days, more scammers are using AI to create their messages</a:t>
            </a:r>
            <a:endParaRPr lang="en-GB" sz="1800" i="1"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endParaRPr>
          </a:p>
          <a:p>
            <a:pPr marL="742950" lvl="1" indent="-285750">
              <a:lnSpc>
                <a:spcPct val="115000"/>
              </a:lnSpc>
              <a:spcAft>
                <a:spcPts val="800"/>
              </a:spcAft>
              <a:buFont typeface="Arial" panose="020B0604020202020204" pitchFamily="34" charset="0"/>
              <a:buChar char="•"/>
              <a:tabLst>
                <a:tab pos="914400" algn="l"/>
              </a:tabLst>
            </a:pPr>
            <a:r>
              <a:rPr lang="en-GB" sz="1800" i="1"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rPr>
              <a:t>Time pressure – If a message asks you to do something quickly, be cautious</a:t>
            </a:r>
          </a:p>
          <a:p>
            <a:pPr marL="742950" lvl="1" indent="-285750">
              <a:lnSpc>
                <a:spcPct val="115000"/>
              </a:lnSpc>
              <a:spcAft>
                <a:spcPts val="800"/>
              </a:spcAft>
              <a:buFont typeface="Arial" panose="020B0604020202020204" pitchFamily="34" charset="0"/>
              <a:buChar char="•"/>
              <a:tabLst>
                <a:tab pos="914400" algn="l"/>
              </a:tabLst>
            </a:pPr>
            <a:r>
              <a:rPr lang="en-GB" sz="1800" i="1"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rPr>
              <a:t>Reward – If something seems too good to be true, it's often a scam</a:t>
            </a:r>
          </a:p>
          <a:p>
            <a:pPr marL="742950" lvl="1" indent="-285750">
              <a:lnSpc>
                <a:spcPct val="115000"/>
              </a:lnSpc>
              <a:spcAft>
                <a:spcPts val="1200"/>
              </a:spcAft>
              <a:buFont typeface="Arial" panose="020B0604020202020204" pitchFamily="34" charset="0"/>
              <a:buChar char="•"/>
              <a:tabLst>
                <a:tab pos="914400" algn="l"/>
              </a:tabLst>
            </a:pPr>
            <a:r>
              <a:rPr lang="en-GB" sz="1800" i="1"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rPr>
              <a:t>Current events – Scammers may try to take advantage of current news to make you believe they're real</a:t>
            </a:r>
          </a:p>
          <a:p>
            <a:pPr marL="285750" indent="-285750">
              <a:buFont typeface="Arial" panose="020B0604020202020204" pitchFamily="34" charset="0"/>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Always ask yourself, "Was I expecting this message?" If not, it could be a scam</a:t>
            </a:r>
            <a:endParaRPr lang="en-GB" sz="1800" i="1" dirty="0">
              <a:latin typeface="Lloyds Bank Jack" panose="02000503040000020004" pitchFamily="2" charset="77"/>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11</a:t>
            </a:fld>
            <a:endParaRPr lang="en-GB"/>
          </a:p>
        </p:txBody>
      </p:sp>
    </p:spTree>
    <p:extLst>
      <p:ext uri="{BB962C8B-B14F-4D97-AF65-F5344CB8AC3E}">
        <p14:creationId xmlns:p14="http://schemas.microsoft.com/office/powerpoint/2010/main" val="3676203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15000"/>
              </a:lnSpc>
              <a:spcAft>
                <a:spcPts val="800"/>
              </a:spcAft>
              <a:buFont typeface="Arial" panose="020B0604020202020204" pitchFamily="34" charset="0"/>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rPr>
              <a:t>Understanding these risks is important – just as it’s important to be aware of potential dangers in the physical world</a:t>
            </a:r>
            <a:endParaRPr lang="en-GB" sz="1800" i="1" dirty="0">
              <a:solidFill>
                <a:srgbClr val="313233"/>
              </a:solidFill>
              <a:latin typeface="Source Sans Pro" panose="020B0503030403020204" pitchFamily="34" charset="0"/>
              <a:ea typeface="Arial" panose="020B0604020202020204" pitchFamily="34" charset="0"/>
              <a:cs typeface="Times New Roman" panose="02020603050405020304" pitchFamily="18" charset="0"/>
            </a:endParaRPr>
          </a:p>
          <a:p>
            <a:pPr marL="342900" lvl="0" indent="-342900">
              <a:lnSpc>
                <a:spcPct val="115000"/>
              </a:lnSpc>
              <a:spcAft>
                <a:spcPts val="800"/>
              </a:spcAft>
              <a:buFont typeface="Arial" panose="020B0604020202020204" pitchFamily="34" charset="0"/>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Let’s look at a few examples</a:t>
            </a:r>
          </a:p>
          <a:p>
            <a:pPr marL="342900" lvl="0" indent="-342900">
              <a:lnSpc>
                <a:spcPct val="115000"/>
              </a:lnSpc>
              <a:spcAft>
                <a:spcPts val="800"/>
              </a:spcAft>
              <a:buFont typeface="Arial" panose="020B0604020202020204" pitchFamily="34" charset="0"/>
              <a:buChar char="•"/>
              <a:tabLst>
                <a:tab pos="457200" algn="l"/>
              </a:tabLst>
            </a:pPr>
            <a:endPar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0" lvl="0" indent="0">
              <a:lnSpc>
                <a:spcPct val="115000"/>
              </a:lnSpc>
              <a:spcAft>
                <a:spcPts val="800"/>
              </a:spcAft>
              <a:buFont typeface="Arial" panose="020B0604020202020204" pitchFamily="34" charset="0"/>
              <a:buNone/>
              <a:tabLst>
                <a:tab pos="457200" algn="l"/>
              </a:tabLst>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 – Examples start from the next slide</a:t>
            </a:r>
          </a:p>
        </p:txBody>
      </p:sp>
      <p:sp>
        <p:nvSpPr>
          <p:cNvPr id="4" name="Slide Number Placeholder 3"/>
          <p:cNvSpPr>
            <a:spLocks noGrp="1"/>
          </p:cNvSpPr>
          <p:nvPr>
            <p:ph type="sldNum" sz="quarter" idx="5"/>
          </p:nvPr>
        </p:nvSpPr>
        <p:spPr/>
        <p:txBody>
          <a:bodyPr/>
          <a:lstStyle/>
          <a:p>
            <a:fld id="{5EBEBF41-136C-406D-8E2D-B112DBFA8C1A}" type="slidenum">
              <a:rPr lang="en-GB" smtClean="0"/>
              <a:t>12</a:t>
            </a:fld>
            <a:endParaRPr lang="en-GB"/>
          </a:p>
        </p:txBody>
      </p:sp>
    </p:spTree>
    <p:extLst>
      <p:ext uri="{BB962C8B-B14F-4D97-AF65-F5344CB8AC3E}">
        <p14:creationId xmlns:p14="http://schemas.microsoft.com/office/powerpoint/2010/main" val="3191487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nSpc>
                <a:spcPct val="115000"/>
              </a:lnSpc>
              <a:spcAft>
                <a:spcPts val="1200"/>
              </a:spcAft>
              <a:buFont typeface="Symbol" pitchFamily="2" charset="2"/>
              <a:buNone/>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Let's test your instincts in a common online scenario. Imagine you receive an email from an unknown sender asking for your personal information. What would you do in this situation?</a:t>
            </a:r>
          </a:p>
          <a:p>
            <a:pPr marL="342900" lvl="0" indent="-342900">
              <a:lnSpc>
                <a:spcPct val="115000"/>
              </a:lnSpc>
              <a:buFont typeface="+mj-lt"/>
              <a:buAutoNum type="alphaUcPeriod"/>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Reply with information</a:t>
            </a:r>
          </a:p>
          <a:p>
            <a:pPr marL="342900" lvl="0" indent="-342900">
              <a:lnSpc>
                <a:spcPct val="115000"/>
              </a:lnSpc>
              <a:buFont typeface="+mj-lt"/>
              <a:buAutoNum type="alphaUcPeriod"/>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Ignore the email</a:t>
            </a:r>
          </a:p>
          <a:p>
            <a:pPr marL="342900" lvl="0" indent="-342900">
              <a:lnSpc>
                <a:spcPct val="115000"/>
              </a:lnSpc>
              <a:buFont typeface="+mj-lt"/>
              <a:buAutoNum type="alphaUcPeriod"/>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Report it</a:t>
            </a:r>
          </a:p>
          <a:p>
            <a:pPr marL="342900" lvl="0" indent="-342900">
              <a:lnSpc>
                <a:spcPct val="115000"/>
              </a:lnSpc>
              <a:spcAft>
                <a:spcPts val="1200"/>
              </a:spcAft>
              <a:buFont typeface="+mj-lt"/>
              <a:buAutoNum type="alphaUcPeriod"/>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Check with the sender using contact details you trust</a:t>
            </a:r>
          </a:p>
          <a:p>
            <a:pPr marL="342900" lvl="0" indent="-342900">
              <a:lnSpc>
                <a:spcPct val="115000"/>
              </a:lnSpc>
              <a:spcAft>
                <a:spcPts val="1200"/>
              </a:spcAft>
              <a:buFont typeface="+mj-lt"/>
              <a:buAutoNum type="alphaUcPeriod"/>
            </a:pPr>
            <a:endPar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Take a moment to choose your answer</a:t>
            </a:r>
          </a:p>
          <a:p>
            <a:pPr marL="158750" indent="0">
              <a:lnSpc>
                <a:spcPct val="107000"/>
              </a:lnSpc>
              <a:spcAft>
                <a:spcPts val="800"/>
              </a:spcAft>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p>
          <a:p>
            <a:pPr marL="0" lvl="0" indent="0">
              <a:lnSpc>
                <a:spcPct val="115000"/>
              </a:lnSpc>
              <a:spcAft>
                <a:spcPts val="1200"/>
              </a:spcAft>
              <a:buFont typeface="+mj-lt"/>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 – The correct responses here are C. Report it and D. Check with the sender using contact details you trust</a:t>
            </a:r>
          </a:p>
          <a:p>
            <a:pPr marL="342900" lvl="0" indent="-342900">
              <a:lnSpc>
                <a:spcPct val="120000"/>
              </a:lnSpc>
              <a:buFont typeface="Symbol" pitchFamily="2" charset="2"/>
              <a:buChar char=""/>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C. Report it: If you ever receive an email that seems suspicious or requests personal information, report it. </a:t>
            </a:r>
            <a:r>
              <a:rPr lang="en-GB" sz="1800" b="1" dirty="0">
                <a:effectLst/>
                <a:latin typeface="Calibri" panose="020F0502020204030204" pitchFamily="34" charset="0"/>
                <a:ea typeface="Calibri" panose="020F0502020204030204" pitchFamily="34" charset="0"/>
              </a:rPr>
              <a:t>If you have received an email which you’re not quite sure about, forward it to </a:t>
            </a:r>
            <a:r>
              <a:rPr lang="en-GB" sz="1800" b="1" u="sng" dirty="0">
                <a:solidFill>
                  <a:srgbClr val="0563C1"/>
                </a:solidFill>
                <a:effectLst/>
                <a:latin typeface="Calibri" panose="020F0502020204030204" pitchFamily="34" charset="0"/>
                <a:ea typeface="Calibri" panose="020F0502020204030204" pitchFamily="34" charset="0"/>
                <a:hlinkClick r:id="rId3"/>
              </a:rPr>
              <a:t>report@phishing.gov.uk</a:t>
            </a:r>
            <a:endPar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2800" b="1" i="0" dirty="0">
                <a:solidFill>
                  <a:srgbClr val="242424"/>
                </a:solidFill>
                <a:effectLst/>
                <a:latin typeface="Calibri" panose="020F0502020204030204" pitchFamily="34" charset="0"/>
              </a:rPr>
              <a:t>D - Check with the sender using contact details you trust: If you know the person that the message is supposed to have been sent by, it’s a good idea to check with them directly and make sure they sent it. If the message comes from a business or organisation, you can find their contact details by searching online – don’t trust the contact details in the email.</a:t>
            </a:r>
            <a:r>
              <a:rPr lang="en-GB" sz="1800" b="1" dirty="0">
                <a:effectLst/>
                <a:latin typeface="Calibri" panose="020F0502020204030204" pitchFamily="34" charset="0"/>
                <a:ea typeface="Calibri" panose="020F0502020204030204" pitchFamily="34" charset="0"/>
              </a:rPr>
              <a:t> You can then explain the email you have received and check they are aware of it.</a:t>
            </a:r>
            <a:endParaRPr lang="en-GB" sz="1800" dirty="0">
              <a:effectLst/>
              <a:latin typeface="Calibri" panose="020F0502020204030204" pitchFamily="34" charset="0"/>
              <a:ea typeface="Calibri" panose="020F0502020204030204" pitchFamily="34" charset="0"/>
            </a:endParaRPr>
          </a:p>
          <a:p>
            <a:pPr marL="342900" lvl="0" indent="-342900">
              <a:lnSpc>
                <a:spcPct val="120000"/>
              </a:lnSpc>
              <a:buFont typeface="Symbol" pitchFamily="2" charset="2"/>
              <a:buChar char=""/>
            </a:pPr>
            <a:endParaRPr lang="en-GB" sz="1800" b="1" dirty="0">
              <a:solidFill>
                <a:srgbClr val="313233"/>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Follow-up discussion:</a:t>
            </a:r>
          </a:p>
          <a:p>
            <a:pPr marL="0" lvl="0" indent="0">
              <a:lnSpc>
                <a:spcPct val="120000"/>
              </a:lnSpc>
              <a:spcAft>
                <a:spcPts val="1200"/>
              </a:spcAft>
              <a:buFont typeface="Symbol" pitchFamily="2" charset="2"/>
              <a:buNone/>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Now, let's discuss why these are the right choices. These kinds of emails are attempts to trick people into sharing sensitive information. Reporting them helps prevent others from falling for these types of traps. Checking using another channel that you know, and trust can give you an extra line of safety before responding to or interacting with the email. Online safety is a shared responsibility, and being aware of these situations will help you to navigate the digital world securely. Feel free to share any experiences or thoughts you might have on this topic</a:t>
            </a:r>
            <a:r>
              <a:rPr lang="en-GB" sz="2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a:t>
            </a:r>
            <a:endPar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BEBF41-136C-406D-8E2D-B112DBFA8C1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5045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Let's explore another scenario related to online interactions. You've</a:t>
            </a:r>
            <a:r>
              <a:rPr lang="en-US" sz="800" i="1" dirty="0">
                <a:solidFill>
                  <a:srgbClr val="313233"/>
                </a:solidFill>
                <a:effectLst/>
                <a:latin typeface="Times New Roman" panose="02020603050405020304" pitchFamily="18" charset="0"/>
                <a:ea typeface="Times New Roman" panose="02020603050405020304" pitchFamily="18" charset="0"/>
                <a:cs typeface="Arial" panose="020B0604020202020204" pitchFamily="34" charset="0"/>
              </a:rPr>
              <a:t> </a:t>
            </a: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been chatting with someone online. They ask for your personal information, including your full name, address, and phone number. What would you do in this situation? </a:t>
            </a:r>
            <a:endParaRPr lang="en-GB" sz="11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15000"/>
              </a:lnSpc>
              <a:buFont typeface="+mj-lt"/>
              <a:buAutoNum type="alphaUcPeriod"/>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Share my personal information with them</a:t>
            </a:r>
            <a:endParaRPr lang="en-GB" sz="11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15000"/>
              </a:lnSpc>
              <a:buFont typeface="+mj-lt"/>
              <a:buAutoNum type="alphaUcPeriod"/>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Say no and not share any personal information</a:t>
            </a:r>
            <a:endParaRPr lang="en-GB" sz="11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15000"/>
              </a:lnSpc>
              <a:buFont typeface="+mj-lt"/>
              <a:buAutoNum type="alphaUcPeriod"/>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Ask them why they need this information</a:t>
            </a:r>
            <a:endParaRPr lang="en-GB" sz="11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15000"/>
              </a:lnSpc>
              <a:spcAft>
                <a:spcPts val="1200"/>
              </a:spcAft>
              <a:buFont typeface="+mj-lt"/>
              <a:buAutoNum type="alphaUcPeriod"/>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Seek advice from someone I trust</a:t>
            </a:r>
            <a:endParaRPr lang="en-GB" sz="11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158750" indent="0">
              <a:lnSpc>
                <a:spcPct val="107000"/>
              </a:lnSpc>
              <a:spcAft>
                <a:spcPts val="800"/>
              </a:spcAft>
              <a:buNone/>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Take a moment to choose your answer.</a:t>
            </a:r>
            <a:endParaRPr lang="en-GB" sz="11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158750" indent="0">
              <a:lnSpc>
                <a:spcPct val="107000"/>
              </a:lnSpc>
              <a:spcAft>
                <a:spcPts val="800"/>
              </a:spcAft>
              <a:buNone/>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endParaRPr lang="en-GB" sz="14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158750" indent="0">
              <a:lnSpc>
                <a:spcPct val="115000"/>
              </a:lnSpc>
              <a:spcAft>
                <a:spcPts val="800"/>
              </a:spcAft>
              <a:buNone/>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NOTES –</a:t>
            </a:r>
            <a:endParaRPr lang="en-GB" sz="14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15000"/>
              </a:lnSpc>
              <a:buFont typeface="Symbol" pitchFamily="2" charset="2"/>
              <a:buChar char=""/>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The correct responses here are: </a:t>
            </a:r>
          </a:p>
          <a:p>
            <a:pPr marL="800100" lvl="1" indent="-342900">
              <a:lnSpc>
                <a:spcPct val="115000"/>
              </a:lnSpc>
              <a:buFont typeface="Symbol" pitchFamily="2" charset="2"/>
              <a:buChar char=""/>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B. Say no and not share any personal information – Take care and be cautious when sharing personal details online, especially with someone you've just met. Your privacy is important, and sharing information like this can pose risks</a:t>
            </a:r>
            <a:endParaRPr lang="en-GB" sz="11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15000"/>
              </a:lnSpc>
              <a:buFont typeface="Courier New" panose="02070309020205020404" pitchFamily="49" charset="0"/>
              <a:buChar char="o"/>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D. Seek advice from someone I trust –Seeking advice adds an extra layer of security. If you're unsure about the situation, talking it though with someone you trust provides valuable insights</a:t>
            </a:r>
            <a:endParaRPr lang="en-GB" sz="11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15000"/>
              </a:lnSpc>
              <a:buFont typeface="Symbol" pitchFamily="2" charset="2"/>
              <a:buChar char=""/>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Discuss the answers and share tips based on the responses</a:t>
            </a:r>
            <a:endParaRPr lang="en-GB" sz="11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15000"/>
              </a:lnSpc>
              <a:spcAft>
                <a:spcPts val="1200"/>
              </a:spcAft>
              <a:buFont typeface="Symbol" pitchFamily="2" charset="2"/>
              <a:buChar char=""/>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Emphasise the importance of protecting personal information online and the potential risks of sharing such details with strangers</a:t>
            </a:r>
            <a:endParaRPr lang="en-GB" sz="11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158750" indent="0">
              <a:lnSpc>
                <a:spcPct val="115000"/>
              </a:lnSpc>
              <a:spcAft>
                <a:spcPts val="800"/>
              </a:spcAft>
              <a:buNone/>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endParaRPr lang="en-GB" sz="14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15000"/>
              </a:lnSpc>
              <a:buFont typeface="Symbol" pitchFamily="2" charset="2"/>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Let's discuss why these are the recommended choices</a:t>
            </a:r>
            <a:endParaRPr lang="en-GB" sz="11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15000"/>
              </a:lnSpc>
              <a:buFont typeface="Symbol" pitchFamily="2" charset="2"/>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You need to protect your personal information online</a:t>
            </a:r>
            <a:endParaRPr lang="en-GB" sz="11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15000"/>
              </a:lnSpc>
              <a:buFont typeface="Symbol" pitchFamily="2" charset="2"/>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Saying no to sharing sensitive details helps protect your privacy and security</a:t>
            </a:r>
            <a:endParaRPr lang="en-GB" sz="11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15000"/>
              </a:lnSpc>
              <a:spcAft>
                <a:spcPts val="1200"/>
              </a:spcAft>
              <a:buFont typeface="Symbol" pitchFamily="2" charset="2"/>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Seeking advice helps you make sure that you make informed decisions. It also highlights the importance of involving people you trust in your online interactions</a:t>
            </a:r>
            <a:endParaRPr lang="en-GB" sz="11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15000"/>
              </a:lnSpc>
              <a:spcAft>
                <a:spcPts val="1200"/>
              </a:spcAft>
              <a:buFont typeface="Symbol" pitchFamily="2" charset="2"/>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Feel free to share any thoughts or experiences related to this scenario</a:t>
            </a:r>
            <a:endParaRPr lang="en-GB" sz="1000" i="1" dirty="0">
              <a:solidFill>
                <a:srgbClr val="313233"/>
              </a:solidFill>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14</a:t>
            </a:fld>
            <a:endParaRPr lang="en-GB"/>
          </a:p>
        </p:txBody>
      </p:sp>
    </p:spTree>
    <p:extLst>
      <p:ext uri="{BB962C8B-B14F-4D97-AF65-F5344CB8AC3E}">
        <p14:creationId xmlns:p14="http://schemas.microsoft.com/office/powerpoint/2010/main" val="22794057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15000"/>
              </a:lnSpc>
              <a:buFont typeface="Symbol" pitchFamily="2" charset="2"/>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Let’s do one final scenario</a:t>
            </a:r>
            <a:endParaRPr lang="en-GB" sz="11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15000"/>
              </a:lnSpc>
              <a:spcAft>
                <a:spcPts val="1200"/>
              </a:spcAft>
              <a:buFont typeface="Symbol" pitchFamily="2" charset="2"/>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You</a:t>
            </a:r>
            <a:r>
              <a:rPr lang="en-US" sz="800" i="1" dirty="0">
                <a:solidFill>
                  <a:srgbClr val="313233"/>
                </a:solidFill>
                <a:effectLst/>
                <a:latin typeface="Times New Roman" panose="02020603050405020304" pitchFamily="18" charset="0"/>
                <a:ea typeface="Times New Roman" panose="02020603050405020304" pitchFamily="18" charset="0"/>
                <a:cs typeface="Arial" panose="020B0604020202020204" pitchFamily="34" charset="0"/>
              </a:rPr>
              <a:t> </a:t>
            </a: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recently downloaded a file from an unfamiliar website, and now your computer is locked with a ransom message demanding money to unlock it. What steps would you take?</a:t>
            </a:r>
            <a:endParaRPr lang="en-GB" sz="11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15000"/>
              </a:lnSpc>
              <a:spcAft>
                <a:spcPts val="800"/>
              </a:spcAft>
              <a:buFont typeface="+mj-lt"/>
              <a:buAutoNum type="alphaUcPeriod"/>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Immediately pay the ransom to unlock my computer</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15000"/>
              </a:lnSpc>
              <a:spcAft>
                <a:spcPts val="800"/>
              </a:spcAft>
              <a:buFont typeface="+mj-lt"/>
              <a:buAutoNum type="alphaUcPeriod"/>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Ignore the message and hope it goes away</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15000"/>
              </a:lnSpc>
              <a:spcAft>
                <a:spcPts val="800"/>
              </a:spcAft>
              <a:buFont typeface="+mj-lt"/>
              <a:buAutoNum type="alphaUcPeriod"/>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Disconnect my computer from the internet and seek professional help</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15000"/>
              </a:lnSpc>
              <a:spcAft>
                <a:spcPts val="800"/>
              </a:spcAft>
              <a:buFont typeface="+mj-lt"/>
              <a:buAutoNum type="alphaUcPeriod"/>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Ask a friend or colleague for advice</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158750" indent="0">
              <a:lnSpc>
                <a:spcPct val="107000"/>
              </a:lnSpc>
              <a:spcAft>
                <a:spcPts val="800"/>
              </a:spcAft>
              <a:buNone/>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endParaRPr lang="en-GB" sz="14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158750" indent="0">
              <a:lnSpc>
                <a:spcPct val="115000"/>
              </a:lnSpc>
              <a:spcAft>
                <a:spcPts val="800"/>
              </a:spcAft>
              <a:buNone/>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NOTES:  </a:t>
            </a:r>
            <a:endParaRPr lang="en-GB" sz="14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15000"/>
              </a:lnSpc>
              <a:spcAft>
                <a:spcPts val="800"/>
              </a:spcAft>
              <a:buFont typeface="Arial" panose="020B0604020202020204" pitchFamily="34" charset="0"/>
              <a:buChar char="•"/>
              <a:tabLst>
                <a:tab pos="457200" algn="l"/>
              </a:tabLst>
            </a:pPr>
            <a:r>
              <a:rPr lang="en-GB" sz="1200"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rPr>
              <a:t>The recommended course of action here is:</a:t>
            </a:r>
            <a:endParaRPr lang="en-GB" sz="1400"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endParaRPr>
          </a:p>
          <a:p>
            <a:pPr marL="457200" lvl="1" indent="0">
              <a:lnSpc>
                <a:spcPct val="115000"/>
              </a:lnSpc>
              <a:spcAft>
                <a:spcPts val="800"/>
              </a:spcAft>
              <a:buFont typeface="Arial" panose="020B0604020202020204" pitchFamily="34" charset="0"/>
              <a:buNone/>
              <a:tabLst>
                <a:tab pos="914400" algn="l"/>
              </a:tabLst>
            </a:pPr>
            <a:r>
              <a:rPr lang="en-GB" sz="1200"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rPr>
              <a:t>C. Disconnect my computer from the internet and seek professional help – In case of a ransomware attack, you should isolate your computer from the internet to prevent further damage. Seeking professional assistance will help you safely resolve the ransomware incident</a:t>
            </a:r>
            <a:endParaRPr lang="en-GB" sz="1400"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endParaRPr>
          </a:p>
          <a:p>
            <a:pPr marL="342900" lvl="0" indent="-342900">
              <a:lnSpc>
                <a:spcPct val="115000"/>
              </a:lnSpc>
              <a:spcAft>
                <a:spcPts val="800"/>
              </a:spcAft>
              <a:buFont typeface="Arial" panose="020B0604020202020204" pitchFamily="34" charset="0"/>
              <a:buChar char="•"/>
              <a:tabLst>
                <a:tab pos="457200" algn="l"/>
              </a:tabLst>
            </a:pPr>
            <a:r>
              <a:rPr lang="en-GB" sz="1200"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rPr>
              <a:t>Discuss the answers and share best practices based on the responses</a:t>
            </a:r>
            <a:endParaRPr lang="en-GB" sz="1400"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endParaRPr>
          </a:p>
          <a:p>
            <a:pPr marL="342900" lvl="0" indent="-342900">
              <a:lnSpc>
                <a:spcPct val="115000"/>
              </a:lnSpc>
              <a:spcAft>
                <a:spcPts val="800"/>
              </a:spcAft>
              <a:buFont typeface="Arial" panose="020B0604020202020204" pitchFamily="34" charset="0"/>
              <a:buChar char="•"/>
              <a:tabLst>
                <a:tab pos="457200" algn="l"/>
              </a:tabLst>
            </a:pPr>
            <a:r>
              <a:rPr lang="en-GB" sz="1200"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rPr>
              <a:t>Stress the importance of not paying ransoms, disconnecting from the internet to prevent further damage, and seeking professional assistance to resolve ransomware incidents</a:t>
            </a:r>
            <a:endParaRPr lang="en-GB" sz="1400"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endParaRPr>
          </a:p>
          <a:p>
            <a:pPr marL="158750" indent="0">
              <a:lnSpc>
                <a:spcPct val="115000"/>
              </a:lnSpc>
              <a:spcAft>
                <a:spcPts val="800"/>
              </a:spcAft>
              <a:buNone/>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endParaRPr lang="en-GB" sz="14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15000"/>
              </a:lnSpc>
              <a:spcAft>
                <a:spcPts val="800"/>
              </a:spcAft>
              <a:buFont typeface="Arial" panose="020B0604020202020204" pitchFamily="34" charset="0"/>
              <a:buChar char="•"/>
              <a:tabLst>
                <a:tab pos="457200" algn="l"/>
              </a:tabLst>
            </a:pPr>
            <a:r>
              <a:rPr lang="en-GB" sz="1200" i="1"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rPr>
              <a:t>Thank you for sharing your responses</a:t>
            </a:r>
            <a:endParaRPr lang="en-GB" sz="1400" i="1"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endParaRPr>
          </a:p>
          <a:p>
            <a:pPr marL="342900" lvl="0" indent="-342900">
              <a:lnSpc>
                <a:spcPct val="115000"/>
              </a:lnSpc>
              <a:spcAft>
                <a:spcPts val="800"/>
              </a:spcAft>
              <a:buFont typeface="Arial" panose="020B0604020202020204" pitchFamily="34" charset="0"/>
              <a:buChar char="•"/>
              <a:tabLst>
                <a:tab pos="457200" algn="l"/>
              </a:tabLst>
            </a:pPr>
            <a:r>
              <a:rPr lang="en-GB" sz="1200" i="1"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rPr>
              <a:t>Paying ransoms is not recommended</a:t>
            </a:r>
            <a:endParaRPr lang="en-GB" sz="1400" i="1"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endParaRPr>
          </a:p>
          <a:p>
            <a:pPr marL="342900" lvl="0" indent="-342900">
              <a:lnSpc>
                <a:spcPct val="115000"/>
              </a:lnSpc>
              <a:spcAft>
                <a:spcPts val="800"/>
              </a:spcAft>
              <a:buFont typeface="Arial" panose="020B0604020202020204" pitchFamily="34" charset="0"/>
              <a:buChar char="•"/>
              <a:tabLst>
                <a:tab pos="457200" algn="l"/>
              </a:tabLst>
            </a:pPr>
            <a:r>
              <a:rPr lang="en-GB" sz="1200" i="1"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rPr>
              <a:t>The best practice involves disconnecting your computer from the internet to contain the situation and seeking help from professionals who can address the issue safely</a:t>
            </a:r>
            <a:endParaRPr lang="en-GB" sz="1400" i="1"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endParaRPr>
          </a:p>
          <a:p>
            <a:pPr marL="158750" indent="0">
              <a:lnSpc>
                <a:spcPct val="115000"/>
              </a:lnSpc>
              <a:spcAft>
                <a:spcPts val="800"/>
              </a:spcAft>
              <a:buNone/>
              <a:tabLst>
                <a:tab pos="457200" algn="l"/>
              </a:tabLst>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15000"/>
              </a:lnSpc>
              <a:spcAft>
                <a:spcPts val="800"/>
              </a:spcAft>
              <a:buFont typeface="Arial" panose="020B0604020202020204" pitchFamily="34" charset="0"/>
              <a:buChar char="•"/>
              <a:tabLst>
                <a:tab pos="457200" algn="l"/>
              </a:tabLst>
            </a:pPr>
            <a:r>
              <a:rPr lang="en-GB" sz="1200" i="1"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rPr>
              <a:t>Scammers often use various tactics - like pretending to be someone else, sending messages with links or requests for your personal details, and sometimes even pretend to be romantic interests. They might also try to trick you when you're shopping online. Always be cautious and check the sender can be trusted before responding or clicking on links</a:t>
            </a:r>
            <a:endParaRPr lang="en-GB" sz="1400" i="1"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endParaRPr>
          </a:p>
          <a:p>
            <a:pPr marL="342900" lvl="0" indent="-342900">
              <a:lnSpc>
                <a:spcPct val="115000"/>
              </a:lnSpc>
              <a:spcAft>
                <a:spcPts val="800"/>
              </a:spcAft>
              <a:buFont typeface="Arial" panose="020B0604020202020204" pitchFamily="34" charset="0"/>
              <a:buChar char="•"/>
              <a:tabLst>
                <a:tab pos="457200" algn="l"/>
              </a:tabLst>
            </a:pPr>
            <a:r>
              <a:rPr lang="en-GB" sz="1200" i="1"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rPr>
              <a:t>Spotting and talking about these risks are the first step in staying safe online</a:t>
            </a:r>
            <a:endParaRPr lang="en-GB" sz="1400" i="1"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endParaRPr>
          </a:p>
          <a:p>
            <a:pPr marL="0" lvl="0" indent="0">
              <a:lnSpc>
                <a:spcPct val="115000"/>
              </a:lnSpc>
              <a:spcAft>
                <a:spcPts val="800"/>
              </a:spcAft>
              <a:buFont typeface="Arial" panose="020B0604020202020204" pitchFamily="34" charset="0"/>
              <a:buNone/>
              <a:tabLst>
                <a:tab pos="457200" algn="l"/>
              </a:tabLst>
            </a:pPr>
            <a:endPar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0" lvl="0" indent="0">
              <a:lnSpc>
                <a:spcPct val="115000"/>
              </a:lnSpc>
              <a:spcAft>
                <a:spcPts val="800"/>
              </a:spcAft>
              <a:buFont typeface="Arial" panose="020B0604020202020204" pitchFamily="34" charset="0"/>
              <a:buNone/>
              <a:tabLst>
                <a:tab pos="457200" algn="l"/>
              </a:tabLst>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 pause to discuss any questions or thoughts they have on this topic</a:t>
            </a:r>
            <a:endParaRPr lang="en-GB" sz="1000" dirty="0">
              <a:solidFill>
                <a:srgbClr val="313233"/>
              </a:solidFill>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15</a:t>
            </a:fld>
            <a:endParaRPr lang="en-GB"/>
          </a:p>
        </p:txBody>
      </p:sp>
    </p:spTree>
    <p:extLst>
      <p:ext uri="{BB962C8B-B14F-4D97-AF65-F5344CB8AC3E}">
        <p14:creationId xmlns:p14="http://schemas.microsoft.com/office/powerpoint/2010/main" val="3049318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nSpc>
                <a:spcPct val="107000"/>
              </a:lnSpc>
              <a:spcAft>
                <a:spcPts val="800"/>
              </a:spcAft>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 – Stress the importance of applying these principles while learners are using their devices remotely</a:t>
            </a:r>
          </a:p>
          <a:p>
            <a:pPr marL="158750" indent="0">
              <a:lnSpc>
                <a:spcPct val="107000"/>
              </a:lnSpc>
              <a:spcAft>
                <a:spcPts val="800"/>
              </a:spcAft>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p>
          <a:p>
            <a:pPr marL="342900" lvl="0" indent="-342900">
              <a:lnSpc>
                <a:spcPct val="120000"/>
              </a:lnSpc>
              <a:spcAft>
                <a:spcPts val="1200"/>
              </a:spcAft>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Let's continue our journey to reduce online risks with practical steps</a:t>
            </a:r>
          </a:p>
          <a:p>
            <a:pPr marL="0" indent="0">
              <a:lnSpc>
                <a:spcPct val="107000"/>
              </a:lnSpc>
              <a:spcAft>
                <a:spcPts val="800"/>
              </a:spcAft>
              <a:buNone/>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p>
          <a:p>
            <a:pPr marL="285750" lvl="0" indent="-285750">
              <a:lnSpc>
                <a:spcPct val="115000"/>
              </a:lnSpc>
              <a:spcAft>
                <a:spcPts val="800"/>
              </a:spcAft>
              <a:buFont typeface="Arial" panose="020B0604020202020204" pitchFamily="34" charset="0"/>
              <a:buChar char="•"/>
              <a:tabLst>
                <a:tab pos="9144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Securing your devices – </a:t>
            </a:r>
            <a:r>
              <a:rPr lang="en-GB" sz="1800" i="1"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rPr>
              <a:t>Set up a screen lock, like a password or fingerprint, on all your devices. Locking your devices, when you’re not using them, helps keep your personal details safe, especially if you lose your device</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Be careful with public Wi-Fi –Public Wi-Fi can be tempting but risky. Scammers might set up their own "free Wi-Fi" to access your device. If you use public Wi-Fi, avoid logging into sensitive accounts, like your bank</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Take care visiting websites – Make sure you're on secure websites, especially those from those you trust. Look for a padlock icon and "https" in the web address. Check for spelling and grammar errors on the site.</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Remember the Take Five Message:</a:t>
            </a:r>
          </a:p>
          <a:p>
            <a:pPr marL="742950" lvl="1" indent="-285750">
              <a:lnSpc>
                <a:spcPct val="120000"/>
              </a:lnSpc>
              <a:buFont typeface="Courier New" panose="02070309020205020404" pitchFamily="49" charset="0"/>
              <a:buChar char="o"/>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Stop – Take a moment to think before taking any action regarding your finances or personal details.</a:t>
            </a:r>
          </a:p>
          <a:p>
            <a:pPr marL="742950" lvl="1" indent="-285750">
              <a:lnSpc>
                <a:spcPct val="120000"/>
              </a:lnSpc>
              <a:buFont typeface="Courier New" panose="02070309020205020404" pitchFamily="49" charset="0"/>
              <a:buChar char="o"/>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Challenge – Question requests that seem too good to be true. Criminals often rush or panic you</a:t>
            </a:r>
          </a:p>
          <a:p>
            <a:pPr marL="742950" lvl="1" indent="-285750">
              <a:lnSpc>
                <a:spcPct val="120000"/>
              </a:lnSpc>
              <a:buFont typeface="Courier New" panose="02070309020205020404" pitchFamily="49" charset="0"/>
              <a:buChar char="o"/>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Protect – Contact your bank if you suspect a scam and report it to Action Fraud</a:t>
            </a:r>
          </a:p>
          <a:p>
            <a:pPr marL="342900" lvl="0" indent="-342900">
              <a:lnSpc>
                <a:spcPct val="120000"/>
              </a:lnSpc>
              <a:spcAft>
                <a:spcPts val="1200"/>
              </a:spcAft>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Staying safe online is about being careful and staying informed. Don't rush into sharing personal information, and always double-check if something seems unusual</a:t>
            </a:r>
          </a:p>
        </p:txBody>
      </p:sp>
      <p:sp>
        <p:nvSpPr>
          <p:cNvPr id="4" name="Slide Number Placeholder 3"/>
          <p:cNvSpPr>
            <a:spLocks noGrp="1"/>
          </p:cNvSpPr>
          <p:nvPr>
            <p:ph type="sldNum" sz="quarter" idx="5"/>
          </p:nvPr>
        </p:nvSpPr>
        <p:spPr/>
        <p:txBody>
          <a:bodyPr/>
          <a:lstStyle/>
          <a:p>
            <a:fld id="{5EBEBF41-136C-406D-8E2D-B112DBFA8C1A}" type="slidenum">
              <a:rPr lang="en-GB" smtClean="0"/>
              <a:t>16</a:t>
            </a:fld>
            <a:endParaRPr lang="en-GB"/>
          </a:p>
        </p:txBody>
      </p:sp>
    </p:spTree>
    <p:extLst>
      <p:ext uri="{BB962C8B-B14F-4D97-AF65-F5344CB8AC3E}">
        <p14:creationId xmlns:p14="http://schemas.microsoft.com/office/powerpoint/2010/main" val="1484766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gn="just">
              <a:lnSpc>
                <a:spcPct val="115000"/>
              </a:lnSpc>
              <a:spcAft>
                <a:spcPts val="800"/>
              </a:spcAft>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DELIVERY NOTE – No need to demo these, just talk through and signpost, where appropriate, further sources of advice/info</a:t>
            </a:r>
          </a:p>
          <a:p>
            <a:pPr marL="158750" indent="0">
              <a:lnSpc>
                <a:spcPct val="115000"/>
              </a:lnSpc>
              <a:spcAft>
                <a:spcPts val="800"/>
              </a:spcAft>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p>
          <a:p>
            <a:pPr marL="342900" lvl="0" indent="-342900">
              <a:lnSpc>
                <a:spcPct val="115000"/>
              </a:lnSpc>
              <a:spcAft>
                <a:spcPts val="1200"/>
              </a:spcAft>
              <a:buFont typeface="Arial" panose="020B0604020202020204" pitchFamily="34" charset="0"/>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rPr>
              <a:t>Let's explore practical steps to reduce online risks and keep yourself safe:</a:t>
            </a:r>
          </a:p>
          <a:p>
            <a:pPr marL="742950" lvl="1" indent="-285750">
              <a:lnSpc>
                <a:spcPct val="115000"/>
              </a:lnSpc>
              <a:spcAft>
                <a:spcPts val="800"/>
              </a:spcAft>
              <a:buFont typeface="Arial" panose="020B0604020202020204" pitchFamily="34" charset="0"/>
              <a:buChar char="•"/>
              <a:tabLst>
                <a:tab pos="914400" algn="l"/>
              </a:tabLst>
            </a:pPr>
            <a:r>
              <a:rPr lang="en-GB" sz="1800" i="1"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rPr>
              <a:t>Make sure you apply the latest updates on your devices. These updates help keep your data safe. You'll often get notifications to update; it's best to do this when you get them. You can also set your device to update automatically</a:t>
            </a:r>
          </a:p>
          <a:p>
            <a:pPr marL="742950" lvl="1" indent="-285750">
              <a:lnSpc>
                <a:spcPct val="115000"/>
              </a:lnSpc>
              <a:spcAft>
                <a:spcPts val="800"/>
              </a:spcAft>
              <a:buFont typeface="Arial" panose="020B0604020202020204" pitchFamily="34" charset="0"/>
              <a:buChar char="•"/>
              <a:tabLst>
                <a:tab pos="914400" algn="l"/>
              </a:tabLst>
            </a:pPr>
            <a:r>
              <a:rPr lang="en-GB" sz="1800" i="1"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rPr>
              <a:t>Protect your accounts by using strong and unique passwords. Don't reuse them. Scammers can easily guess weak passwords. A strong password could be a combination of three random words, with some letters changed to make it harder to guess</a:t>
            </a:r>
          </a:p>
          <a:p>
            <a:pPr marL="742950" lvl="1" indent="-285750">
              <a:lnSpc>
                <a:spcPct val="115000"/>
              </a:lnSpc>
              <a:spcAft>
                <a:spcPts val="800"/>
              </a:spcAft>
              <a:buFont typeface="Arial" panose="020B0604020202020204" pitchFamily="34" charset="0"/>
              <a:buChar char="•"/>
              <a:tabLst>
                <a:tab pos="914400" algn="l"/>
              </a:tabLst>
            </a:pPr>
            <a:r>
              <a:rPr lang="en-GB" sz="1800" i="1"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rPr>
              <a:t>Never share your passwords or use the same password for multiple things. If you have trouble remembering your passwords, consider using a password manager, which can create strong passwords and store them safely for you</a:t>
            </a:r>
          </a:p>
          <a:p>
            <a:pPr marL="742950" lvl="1" indent="-285750">
              <a:lnSpc>
                <a:spcPct val="115000"/>
              </a:lnSpc>
              <a:spcAft>
                <a:spcPts val="800"/>
              </a:spcAft>
              <a:buFont typeface="Arial" panose="020B0604020202020204" pitchFamily="34" charset="0"/>
              <a:buChar char="•"/>
              <a:tabLst>
                <a:tab pos="914400" algn="l"/>
              </a:tabLst>
            </a:pPr>
            <a:r>
              <a:rPr lang="en-GB" sz="1800" i="1"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rPr>
              <a:t>Two-factor authentication (2FA)</a:t>
            </a:r>
            <a:r>
              <a:rPr lang="en-GB" sz="1800" i="1" dirty="0">
                <a:solidFill>
                  <a:srgbClr val="313233"/>
                </a:solidFill>
                <a:latin typeface="Source Sans Pro" panose="020B0503030403020204" pitchFamily="34" charset="0"/>
                <a:ea typeface="Arial" panose="020B0604020202020204" pitchFamily="34" charset="0"/>
                <a:cs typeface="Times New Roman" panose="02020603050405020304" pitchFamily="18" charset="0"/>
              </a:rPr>
              <a:t> - also called multi-factor authentication (MFA) and 2-step verification (2SV) </a:t>
            </a:r>
            <a:r>
              <a:rPr lang="en-GB" sz="1800" i="1"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rPr>
              <a:t> adds an extra layer of security to your accounts. It could be a code sent to your phone, a fingerprint or face scan. It's a great way to keep your accounts extra safe</a:t>
            </a:r>
            <a:r>
              <a:rPr lang="en-GB" sz="1800" i="1" dirty="0">
                <a:solidFill>
                  <a:srgbClr val="313233"/>
                </a:solidFill>
                <a:latin typeface="Source Sans Pro" panose="020B0503030403020204" pitchFamily="34" charset="0"/>
                <a:ea typeface="Arial" panose="020B0604020202020204" pitchFamily="34" charset="0"/>
                <a:cs typeface="Times New Roman" panose="02020603050405020304" pitchFamily="18" charset="0"/>
              </a:rPr>
              <a:t>. If you want to know more about this, there's a </a:t>
            </a:r>
            <a:r>
              <a:rPr lang="en-GB" sz="1800" i="1" dirty="0" err="1">
                <a:solidFill>
                  <a:srgbClr val="313233"/>
                </a:solidFill>
                <a:latin typeface="Source Sans Pro" panose="020B0503030403020204" pitchFamily="34" charset="0"/>
                <a:ea typeface="Arial" panose="020B0604020202020204" pitchFamily="34" charset="0"/>
                <a:cs typeface="Times New Roman" panose="02020603050405020304" pitchFamily="18" charset="0"/>
              </a:rPr>
              <a:t>gov.uk</a:t>
            </a:r>
            <a:r>
              <a:rPr lang="en-GB" sz="1800" i="1" dirty="0">
                <a:solidFill>
                  <a:srgbClr val="313233"/>
                </a:solidFill>
                <a:latin typeface="Source Sans Pro" panose="020B0503030403020204" pitchFamily="34" charset="0"/>
                <a:ea typeface="Arial" panose="020B0604020202020204" pitchFamily="34" charset="0"/>
                <a:cs typeface="Times New Roman" panose="02020603050405020304" pitchFamily="18" charset="0"/>
              </a:rPr>
              <a:t> site to help you, which includes how to go about setting this up: </a:t>
            </a:r>
            <a:r>
              <a:rPr lang="en-GB" i="1" dirty="0">
                <a:solidFill>
                  <a:srgbClr val="313233"/>
                </a:solidFill>
                <a:hlinkClick r:id="rId3"/>
              </a:rPr>
              <a:t>Turn on 2-step verification (2SV) - Stop! Think Fraud (stopthinkfraud.campaign.gov.uk)</a:t>
            </a:r>
            <a:endParaRPr lang="en-GB" sz="1800" i="1"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endParaRPr>
          </a:p>
          <a:p>
            <a:pPr marL="742950" lvl="1" indent="-285750">
              <a:lnSpc>
                <a:spcPct val="115000"/>
              </a:lnSpc>
              <a:spcAft>
                <a:spcPts val="800"/>
              </a:spcAft>
              <a:buFont typeface="Arial" panose="020B0604020202020204" pitchFamily="34" charset="0"/>
              <a:buChar char="•"/>
              <a:tabLst>
                <a:tab pos="914400" algn="l"/>
              </a:tabLst>
            </a:pPr>
            <a:r>
              <a:rPr lang="en-GB" sz="1800" i="1"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rPr>
              <a:t>Install antivirus and security software to help keep your devices safe. </a:t>
            </a:r>
            <a:r>
              <a:rPr lang="en-GB" sz="1800" i="1" dirty="0">
                <a:solidFill>
                  <a:srgbClr val="313233"/>
                </a:solidFill>
                <a:latin typeface="Source Sans Pro" panose="020B0503030403020204" pitchFamily="34" charset="0"/>
              </a:rPr>
              <a:t>There’s built-in antivirus software for Apple and Windows devices. </a:t>
            </a:r>
            <a:r>
              <a:rPr lang="en-GB" sz="1800" i="1" dirty="0">
                <a:solidFill>
                  <a:srgbClr val="313233"/>
                </a:solidFill>
                <a:effectLst/>
                <a:latin typeface="Source Sans Pro" panose="020B0503030403020204" pitchFamily="34" charset="0"/>
              </a:rPr>
              <a:t>You can </a:t>
            </a:r>
            <a:r>
              <a:rPr lang="en-GB" sz="1800" i="1" dirty="0">
                <a:solidFill>
                  <a:srgbClr val="313233"/>
                </a:solidFill>
                <a:latin typeface="Source Sans Pro" panose="020B0503030403020204" pitchFamily="34" charset="0"/>
              </a:rPr>
              <a:t>also get separate software – some are free, others you pay for, though they may offer a free trial. It’s a good idea to ask around and do your research when you’re thinking of getting this, to make sure anything you get doesn’t conflict with your device’s built-in software. Phones and tablets don’t need antivirus software, just make sure you only install or download apps from your official app store – and don’t forget to update </a:t>
            </a:r>
            <a:r>
              <a:rPr lang="en-GB" sz="1800" i="1" dirty="0">
                <a:solidFill>
                  <a:srgbClr val="313233"/>
                </a:solidFill>
                <a:effectLst/>
                <a:latin typeface="Source Sans Pro" panose="020B0503030403020204" pitchFamily="34" charset="0"/>
              </a:rPr>
              <a:t>these </a:t>
            </a:r>
            <a:r>
              <a:rPr lang="en-GB" sz="1800" i="1" dirty="0">
                <a:solidFill>
                  <a:srgbClr val="313233"/>
                </a:solidFill>
                <a:latin typeface="Source Sans Pro" panose="020B0503030403020204" pitchFamily="34" charset="0"/>
              </a:rPr>
              <a:t>apps when a new version is available, </a:t>
            </a:r>
            <a:r>
              <a:rPr lang="en-GB" sz="1800" i="1" dirty="0">
                <a:solidFill>
                  <a:srgbClr val="313233"/>
                </a:solidFill>
                <a:effectLst/>
                <a:latin typeface="Source Sans Pro" panose="020B0503030403020204" pitchFamily="34" charset="0"/>
              </a:rPr>
              <a:t>to keep </a:t>
            </a:r>
            <a:r>
              <a:rPr lang="en-GB" sz="1800" i="1" dirty="0">
                <a:solidFill>
                  <a:srgbClr val="313233"/>
                </a:solidFill>
                <a:latin typeface="Source Sans Pro" panose="020B0503030403020204" pitchFamily="34" charset="0"/>
              </a:rPr>
              <a:t>their own security features up-to-date</a:t>
            </a:r>
            <a:endParaRPr lang="en-GB" sz="1800" i="1" dirty="0">
              <a:solidFill>
                <a:srgbClr val="313233"/>
              </a:solidFill>
              <a:latin typeface="Source Sans Pro" panose="020B0503030403020204" pitchFamily="34" charset="0"/>
              <a:ea typeface="Arial" panose="020B0604020202020204" pitchFamily="34" charset="0"/>
              <a:cs typeface="Times New Roman" panose="02020603050405020304" pitchFamily="18" charset="0"/>
            </a:endParaRPr>
          </a:p>
          <a:p>
            <a:pPr marL="285750" lvl="0" indent="-285750">
              <a:lnSpc>
                <a:spcPct val="115000"/>
              </a:lnSpc>
              <a:spcAft>
                <a:spcPts val="800"/>
              </a:spcAft>
              <a:buFont typeface="Arial" panose="020B0604020202020204" pitchFamily="34" charset="0"/>
              <a:buChar char="•"/>
              <a:tabLst>
                <a:tab pos="9144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Tip: You can practice using search engines to search to advice stay up to date about how to stay safe online. This is a good way to stay up to date with the latest know-how</a:t>
            </a:r>
            <a:r>
              <a:rPr lang="en-GB" sz="1800" i="1" dirty="0">
                <a:effectLst/>
              </a:rPr>
              <a:t> </a:t>
            </a:r>
            <a:endParaRPr lang="en-GB" sz="1800" i="1" u="none" strike="noStrike" dirty="0">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17</a:t>
            </a:fld>
            <a:endParaRPr lang="en-GB"/>
          </a:p>
        </p:txBody>
      </p:sp>
    </p:spTree>
    <p:extLst>
      <p:ext uri="{BB962C8B-B14F-4D97-AF65-F5344CB8AC3E}">
        <p14:creationId xmlns:p14="http://schemas.microsoft.com/office/powerpoint/2010/main" val="15810982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nSpc>
                <a:spcPct val="120000"/>
              </a:lnSpc>
              <a:spcAft>
                <a:spcPts val="1200"/>
              </a:spcAft>
              <a:buFont typeface="Symbol" pitchFamily="2" charset="2"/>
              <a:buNone/>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How often should you change your passwords?</a:t>
            </a:r>
            <a:endParaRPr lang="en-GB" sz="11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07000"/>
              </a:lnSpc>
              <a:spcAft>
                <a:spcPts val="800"/>
              </a:spcAft>
              <a:buFont typeface="+mj-lt"/>
              <a:buAutoNum type="alphaUcPeriod"/>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Every 1 - 3 months</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07000"/>
              </a:lnSpc>
              <a:spcAft>
                <a:spcPts val="800"/>
              </a:spcAft>
              <a:buFont typeface="+mj-lt"/>
              <a:buAutoNum type="alphaUcPeriod"/>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Every 6-12 months</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07000"/>
              </a:lnSpc>
              <a:spcAft>
                <a:spcPts val="800"/>
              </a:spcAft>
              <a:buFont typeface="+mj-lt"/>
              <a:buAutoNum type="alphaUcPeriod"/>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When prompted by the system or device</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07000"/>
              </a:lnSpc>
              <a:spcAft>
                <a:spcPts val="800"/>
              </a:spcAft>
              <a:buFont typeface="+mj-lt"/>
              <a:buAutoNum type="alphaUcPeriod"/>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When I know my device has been hacked</a:t>
            </a:r>
            <a:r>
              <a:rPr lang="en-US" sz="800" i="1" dirty="0">
                <a:solidFill>
                  <a:srgbClr val="313233"/>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158750" indent="0">
              <a:lnSpc>
                <a:spcPct val="107000"/>
              </a:lnSpc>
              <a:spcAft>
                <a:spcPts val="800"/>
              </a:spcAft>
              <a:buNone/>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endParaRPr lang="en-GB" sz="14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158750" indent="0">
              <a:lnSpc>
                <a:spcPct val="107000"/>
              </a:lnSpc>
              <a:spcAft>
                <a:spcPts val="800"/>
              </a:spcAft>
              <a:buNone/>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NOTE FOR VIRTUAL DELIVERY – Ask participants to comment with their answer (A, B, C or D) in the chat box</a:t>
            </a:r>
            <a:endParaRPr lang="en-GB" sz="14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158750" indent="0">
              <a:lnSpc>
                <a:spcPct val="107000"/>
              </a:lnSpc>
              <a:spcAft>
                <a:spcPts val="800"/>
              </a:spcAft>
              <a:buNone/>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endParaRPr lang="en-GB" sz="14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158750" indent="0">
              <a:lnSpc>
                <a:spcPct val="115000"/>
              </a:lnSpc>
              <a:spcAft>
                <a:spcPts val="800"/>
              </a:spcAft>
              <a:buNone/>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NOTES – </a:t>
            </a:r>
            <a:endParaRPr lang="en-GB" sz="14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15000"/>
              </a:lnSpc>
              <a:spcAft>
                <a:spcPts val="800"/>
              </a:spcAft>
              <a:buFont typeface="Arial" panose="020B0604020202020204" pitchFamily="34" charset="0"/>
              <a:buChar char="•"/>
              <a:tabLst>
                <a:tab pos="457200" algn="l"/>
              </a:tabLst>
            </a:pPr>
            <a:r>
              <a:rPr lang="en-GB" sz="1200"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rPr>
              <a:t>There isn't a one-size-fits-all answer when it comes to how often you should change your password, and it often depends on the specific app, site, or system you're using. The frequency of password changes can vary based on different factors</a:t>
            </a:r>
            <a:endParaRPr lang="en-GB" sz="1400"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endParaRPr>
          </a:p>
          <a:p>
            <a:pPr marL="342900" lvl="0" indent="-342900">
              <a:lnSpc>
                <a:spcPct val="115000"/>
              </a:lnSpc>
              <a:spcAft>
                <a:spcPts val="800"/>
              </a:spcAft>
              <a:buFont typeface="Arial" panose="020B0604020202020204" pitchFamily="34" charset="0"/>
              <a:buChar char="•"/>
              <a:tabLst>
                <a:tab pos="457200" algn="l"/>
              </a:tabLst>
            </a:pPr>
            <a:r>
              <a:rPr lang="en-GB" sz="1200"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rPr>
              <a:t>Discuss the answers and share best practices based on the responses</a:t>
            </a:r>
            <a:endParaRPr lang="en-GB" sz="1400"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endParaRPr>
          </a:p>
          <a:p>
            <a:pPr marL="158750" indent="0">
              <a:lnSpc>
                <a:spcPct val="115000"/>
              </a:lnSpc>
              <a:spcAft>
                <a:spcPts val="800"/>
              </a:spcAft>
              <a:buNone/>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endParaRPr lang="en-GB" sz="14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15000"/>
              </a:lnSpc>
              <a:buFont typeface="Symbol" pitchFamily="2" charset="2"/>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Let's discuss the options:</a:t>
            </a:r>
            <a:endParaRPr lang="en-GB" sz="11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15000"/>
              </a:lnSpc>
              <a:buFont typeface="+mj-lt"/>
              <a:buAutoNum type="alphaUcPeriod"/>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Every 1 - 3 months – Some platforms may recommend regular changes, but this can be overdoing it</a:t>
            </a:r>
            <a:endParaRPr lang="en-GB" sz="11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15000"/>
              </a:lnSpc>
              <a:buFont typeface="+mj-lt"/>
              <a:buAutoNum type="alphaUcPeriod"/>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Every 6-12 months – </a:t>
            </a: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This can be a more manageable option while still giving quite a high level of protection</a:t>
            </a:r>
            <a:endParaRPr lang="en-GB" sz="11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15000"/>
              </a:lnSpc>
              <a:buFont typeface="+mj-lt"/>
              <a:buAutoNum type="alphaUcPeriod"/>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When prompted by the system or device – Many systems prompt password changes at recommended times</a:t>
            </a:r>
            <a:endParaRPr lang="en-GB" sz="11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15000"/>
              </a:lnSpc>
              <a:buFont typeface="+mj-lt"/>
              <a:buAutoNum type="alphaUcPeriod"/>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When I know my device has been hacked – </a:t>
            </a: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Always change your password straight away if you know or suspect that something has happened to your device</a:t>
            </a:r>
            <a:endParaRPr lang="en-GB" sz="11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15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The frequency often depends on how sensitive the information involved is, how important it is to you to keep safe, and if there are any other security measures in place, like 2FA. Always follow the recommendations of the specific service you're using</a:t>
            </a: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a:t>
            </a:r>
            <a:endParaRPr lang="en-GB" sz="11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18</a:t>
            </a:fld>
            <a:endParaRPr lang="en-GB"/>
          </a:p>
        </p:txBody>
      </p:sp>
    </p:spTree>
    <p:extLst>
      <p:ext uri="{BB962C8B-B14F-4D97-AF65-F5344CB8AC3E}">
        <p14:creationId xmlns:p14="http://schemas.microsoft.com/office/powerpoint/2010/main" val="25068148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nSpc>
                <a:spcPct val="107000"/>
              </a:lnSpc>
              <a:spcAft>
                <a:spcPts val="800"/>
              </a:spcAf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How confident are you in knowing how to report online threats or scams?</a:t>
            </a:r>
          </a:p>
          <a:p>
            <a:pPr lvl="0"/>
            <a:r>
              <a:rPr lang="en-GB" i="1" dirty="0">
                <a:solidFill>
                  <a:srgbClr val="313233"/>
                </a:solidFill>
                <a:effectLst/>
              </a:rPr>
              <a:t>A</a:t>
            </a:r>
            <a:r>
              <a:rPr lang="en-GB" i="1" dirty="0">
                <a:solidFill>
                  <a:srgbClr val="313233"/>
                </a:solidFill>
              </a:rPr>
              <a:t>.I know exactly how to do this</a:t>
            </a:r>
            <a:endParaRPr lang="en-GB" i="1" dirty="0">
              <a:ea typeface="Calibri" panose="020F0502020204030204"/>
              <a:cs typeface="Calibri" panose="020F0502020204030204"/>
            </a:endParaRPr>
          </a:p>
          <a:p>
            <a:r>
              <a:rPr lang="en-GB" i="1" dirty="0">
                <a:solidFill>
                  <a:srgbClr val="313233"/>
                </a:solidFill>
              </a:rPr>
              <a:t>B.I know a</a:t>
            </a:r>
            <a:r>
              <a:rPr lang="en-GB" i="1" dirty="0">
                <a:solidFill>
                  <a:srgbClr val="313233"/>
                </a:solidFill>
                <a:effectLst/>
              </a:rPr>
              <a:t> bit</a:t>
            </a:r>
            <a:r>
              <a:rPr lang="en-GB" i="1" dirty="0">
                <a:solidFill>
                  <a:srgbClr val="313233"/>
                </a:solidFill>
              </a:rPr>
              <a:t> about this</a:t>
            </a:r>
            <a:endParaRPr lang="en-GB" i="1" dirty="0">
              <a:ea typeface="Calibri" panose="020F0502020204030204"/>
              <a:cs typeface="Calibri" panose="020F0502020204030204"/>
            </a:endParaRPr>
          </a:p>
          <a:p>
            <a:r>
              <a:rPr lang="en-GB" i="1" dirty="0" err="1">
                <a:solidFill>
                  <a:srgbClr val="313233"/>
                </a:solidFill>
              </a:rPr>
              <a:t>C.I’m</a:t>
            </a:r>
            <a:r>
              <a:rPr lang="en-GB" i="1" dirty="0">
                <a:solidFill>
                  <a:srgbClr val="313233"/>
                </a:solidFill>
              </a:rPr>
              <a:t> not sure I could do this</a:t>
            </a:r>
            <a:endParaRPr lang="en-GB" i="1" dirty="0">
              <a:ea typeface="Calibri" panose="020F0502020204030204"/>
              <a:cs typeface="Calibri" panose="020F0502020204030204"/>
            </a:endParaRPr>
          </a:p>
          <a:p>
            <a:r>
              <a:rPr lang="en-GB" i="1" dirty="0">
                <a:solidFill>
                  <a:srgbClr val="313233"/>
                </a:solidFill>
              </a:rPr>
              <a:t>D.I don’t know how to do this</a:t>
            </a:r>
            <a:endParaRPr lang="en-GB" i="1" dirty="0">
              <a:ea typeface="Calibri" panose="020F0502020204030204"/>
              <a:cs typeface="Calibri" panose="020F0502020204030204"/>
            </a:endParaRPr>
          </a:p>
          <a:p>
            <a:pPr lvl="0">
              <a:lnSpc>
                <a:spcPct val="120000"/>
              </a:lnSpc>
            </a:pPr>
            <a:endParaRPr lang="en-GB" sz="1800" dirty="0">
              <a:solidFill>
                <a:srgbClr val="313233"/>
              </a:solidFill>
              <a:effectLst/>
              <a:latin typeface="Source Sans Pro" panose="020B0503030403020204" pitchFamily="34" charset="0"/>
            </a:endParaRPr>
          </a:p>
          <a:p>
            <a:pPr marL="158750" indent="0">
              <a:lnSpc>
                <a:spcPct val="115000"/>
              </a:lnSpc>
              <a:spcAft>
                <a:spcPts val="800"/>
              </a:spcAft>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DELIVERY NOTES –</a:t>
            </a:r>
          </a:p>
          <a:p>
            <a:pPr marL="342900" lvl="0" indent="-342900">
              <a:lnSpc>
                <a:spcPct val="115000"/>
              </a:lnSpc>
              <a:spcAft>
                <a:spcPts val="1200"/>
              </a:spcAft>
              <a:buFont typeface="Symbol" pitchFamily="2" charset="2"/>
              <a:buChar char=""/>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Discuss the answers and share tips based on the responses</a:t>
            </a:r>
          </a:p>
          <a:p>
            <a:pPr marL="342900" lvl="0" indent="-342900">
              <a:lnSpc>
                <a:spcPct val="115000"/>
              </a:lnSpc>
              <a:spcAft>
                <a:spcPts val="1200"/>
              </a:spcAft>
              <a:buFont typeface="Symbol" pitchFamily="2" charset="2"/>
              <a:buChar char=""/>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Based on the answers, address any concerns, move to next slide, and offer additional guidance as needed</a:t>
            </a:r>
            <a:endParaRPr lang="en-GB" sz="1800" b="1" dirty="0">
              <a:solidFill>
                <a:srgbClr val="313233"/>
              </a:solidFill>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19</a:t>
            </a:fld>
            <a:endParaRPr lang="en-GB"/>
          </a:p>
        </p:txBody>
      </p:sp>
    </p:spTree>
    <p:extLst>
      <p:ext uri="{BB962C8B-B14F-4D97-AF65-F5344CB8AC3E}">
        <p14:creationId xmlns:p14="http://schemas.microsoft.com/office/powerpoint/2010/main" val="3596324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sz="1100" b="0" i="0" u="none" strike="noStrike" dirty="0">
                <a:solidFill>
                  <a:srgbClr val="000000"/>
                </a:solidFill>
                <a:effectLst/>
                <a:latin typeface="Calibri" panose="020F0502020204030204" pitchFamily="34" charset="0"/>
              </a:rPr>
              <a:t>Encourage learners to scan the QR code here and complete our short pre-session survey around levels of confidence in the session’s topics today, plus what they would like to get out of the session</a:t>
            </a:r>
            <a:endParaRPr lang="en-GB" dirty="0"/>
          </a:p>
        </p:txBody>
      </p:sp>
    </p:spTree>
    <p:extLst>
      <p:ext uri="{BB962C8B-B14F-4D97-AF65-F5344CB8AC3E}">
        <p14:creationId xmlns:p14="http://schemas.microsoft.com/office/powerpoint/2010/main" val="1676870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nSpc>
                <a:spcPct val="120000"/>
              </a:lnSpc>
              <a:buFont typeface="Arial" panose="020B0604020202020204" pitchFamily="34" charset="0"/>
              <a:buNone/>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rPr>
              <a:t>If you encounter a problem online, quick action is key. Here's what to do:</a:t>
            </a:r>
          </a:p>
          <a:p>
            <a:pPr marL="285750" lvl="0" indent="-285750">
              <a:lnSpc>
                <a:spcPct val="120000"/>
              </a:lnSpc>
              <a:spcAft>
                <a:spcPts val="1200"/>
              </a:spcAft>
              <a:buFont typeface="Arial" panose="020B0604020202020204" pitchFamily="34" charset="0"/>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Contact authorities: If you suspect a scam, report it to Action Fraud at 0300 123 2040 or online at </a:t>
            </a:r>
            <a:r>
              <a:rPr lang="en-GB" sz="1800" i="1"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3"/>
              </a:rPr>
              <a:t>Action Fraud</a:t>
            </a: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In Scotland, you can contact Police Scotland at 101</a:t>
            </a:r>
          </a:p>
          <a:p>
            <a:pPr marL="158750" indent="0">
              <a:lnSpc>
                <a:spcPct val="107000"/>
              </a:lnSpc>
              <a:spcAft>
                <a:spcPts val="800"/>
              </a:spcAft>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p>
          <a:p>
            <a:pPr marL="158750" indent="0">
              <a:lnSpc>
                <a:spcPct val="107000"/>
              </a:lnSpc>
              <a:spcAft>
                <a:spcPts val="800"/>
              </a:spcAft>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MODERATOR NOTES – </a:t>
            </a:r>
          </a:p>
          <a:p>
            <a:pPr marL="342900" lvl="0" indent="-342900">
              <a:lnSpc>
                <a:spcPct val="120000"/>
              </a:lnSpc>
              <a:buFont typeface="Symbol" pitchFamily="2" charset="2"/>
              <a:buChar char=""/>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Share the following in chat: If you think you’ve been scammed, the first thing to do is report it to Action Fraud on 0300 123 2040 or online at http://</a:t>
            </a:r>
            <a:r>
              <a:rPr lang="en-GB" sz="1800" dirty="0" err="1">
                <a:solidFill>
                  <a:srgbClr val="313233"/>
                </a:solidFill>
                <a:effectLst/>
                <a:latin typeface="Source Sans Pro" panose="020B0503030403020204" pitchFamily="34" charset="0"/>
                <a:ea typeface="Arial" panose="020B0604020202020204" pitchFamily="34" charset="0"/>
                <a:cs typeface="Arial" panose="020B0604020202020204" pitchFamily="34" charset="0"/>
              </a:rPr>
              <a:t>www.actionfraud.police.uk</a:t>
            </a: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If you're in Scotland, you can contact Police Scotland on 101</a:t>
            </a:r>
          </a:p>
          <a:p>
            <a:pPr marL="342900" lvl="0" indent="-342900">
              <a:lnSpc>
                <a:spcPct val="120000"/>
              </a:lnSpc>
              <a:spcAft>
                <a:spcPts val="1200"/>
              </a:spcAft>
              <a:buFont typeface="Symbol" pitchFamily="2" charset="2"/>
              <a:buChar char=""/>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Provide specific instructions for contacting authorities virtually and encourage participants to utilise chat for questions and sharing</a:t>
            </a:r>
          </a:p>
          <a:p>
            <a:pPr marL="158750" indent="0">
              <a:lnSpc>
                <a:spcPct val="107000"/>
              </a:lnSpc>
              <a:spcAft>
                <a:spcPts val="800"/>
              </a:spcAft>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p>
          <a:p>
            <a:pPr marL="742950" lvl="1" indent="-285750">
              <a:lnSpc>
                <a:spcPct val="120000"/>
              </a:lnSpc>
              <a:buFont typeface="+mj-lt"/>
              <a:buAutoNum type="arabicPeriod"/>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Gather evidence – Keep any screenshots or any relevant data related to the incident together. This evidence can be really helpful for reporting and potential investigations</a:t>
            </a:r>
          </a:p>
          <a:p>
            <a:pPr marL="742950" lvl="1" indent="-285750">
              <a:lnSpc>
                <a:spcPct val="120000"/>
              </a:lnSpc>
              <a:buFont typeface="+mj-lt"/>
              <a:buAutoNum type="arabicPeriod"/>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Tell your bank – If your bank account is affected, contact your bank immediately. They can secure your accounts and investigate</a:t>
            </a:r>
          </a:p>
          <a:p>
            <a:pPr marL="742950" lvl="1" indent="-285750">
              <a:lnSpc>
                <a:spcPct val="120000"/>
              </a:lnSpc>
              <a:buFont typeface="+mj-lt"/>
              <a:buAutoNum type="arabicPeriod"/>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Change your passwords – If you think someone might have your password, change it right away. Make sure your new passwords are strong and unique for each account</a:t>
            </a:r>
          </a:p>
          <a:p>
            <a:pPr marL="742950" lvl="1" indent="-285750">
              <a:lnSpc>
                <a:spcPct val="120000"/>
              </a:lnSpc>
              <a:spcAft>
                <a:spcPts val="1200"/>
              </a:spcAft>
              <a:buFont typeface="+mj-lt"/>
              <a:buAutoNum type="arabicPeriod"/>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Scan for your device – Run an antivirus and malware scan on your devices to make sure your data is safe</a:t>
            </a:r>
          </a:p>
          <a:p>
            <a:pPr marL="0" indent="0">
              <a:lnSpc>
                <a:spcPct val="107000"/>
              </a:lnSpc>
              <a:spcAft>
                <a:spcPts val="800"/>
              </a:spcAft>
              <a:buNone/>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p>
          <a:p>
            <a:pPr marL="342900" lvl="0" indent="-342900">
              <a:lnSpc>
                <a:spcPct val="120000"/>
              </a:lnSpc>
              <a:spcAft>
                <a:spcPts val="1200"/>
              </a:spcAft>
              <a:buFont typeface="Arial" panose="020B0604020202020204" pitchFamily="34" charset="0"/>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rPr>
              <a:t>Taking these steps quickly can make a big difference</a:t>
            </a:r>
            <a:endParaRPr lang="en-GB" sz="1800" i="1" dirty="0">
              <a:solidFill>
                <a:srgbClr val="313233"/>
              </a:solidFill>
              <a:latin typeface="Source Sans Pro" panose="020B0503030403020204" pitchFamily="34" charset="0"/>
              <a:ea typeface="Arial" panose="020B0604020202020204" pitchFamily="34" charset="0"/>
              <a:cs typeface="Times New Roman" panose="02020603050405020304" pitchFamily="18" charset="0"/>
            </a:endParaRPr>
          </a:p>
          <a:p>
            <a:pPr marL="342900" lvl="0" indent="-342900">
              <a:lnSpc>
                <a:spcPct val="120000"/>
              </a:lnSpc>
              <a:spcAft>
                <a:spcPts val="1200"/>
              </a:spcAft>
              <a:buFont typeface="Arial" panose="020B0604020202020204" pitchFamily="34" charset="0"/>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Stay alert, seek help, and take action if you encounter a problem</a:t>
            </a:r>
            <a:r>
              <a:rPr lang="en-GB" sz="1800" i="1" dirty="0">
                <a:effectLst/>
              </a:rPr>
              <a:t> </a:t>
            </a:r>
            <a:endParaRPr lang="en-GB" sz="1800" i="1" u="none" strike="noStrike" dirty="0">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20</a:t>
            </a:fld>
            <a:endParaRPr lang="en-GB"/>
          </a:p>
        </p:txBody>
      </p:sp>
    </p:spTree>
    <p:extLst>
      <p:ext uri="{BB962C8B-B14F-4D97-AF65-F5344CB8AC3E}">
        <p14:creationId xmlns:p14="http://schemas.microsoft.com/office/powerpoint/2010/main" val="38606593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20000"/>
              </a:lnSpc>
              <a:buFont typeface="Arial" panose="020B0604020202020204" pitchFamily="34" charset="0"/>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rPr>
              <a:t>You've covered a lot in this lesson, and I want to highlight what you've achieved and what comes next:</a:t>
            </a:r>
          </a:p>
          <a:p>
            <a:pPr marL="342900" lvl="0" indent="-342900">
              <a:lnSpc>
                <a:spcPct val="120000"/>
              </a:lnSpc>
              <a:buFont typeface="+mj-lt"/>
              <a:buAutoNum type="arabicPeriod"/>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You now know how to protect your personal information and keep the details you use to access your devices and online accounts secure</a:t>
            </a:r>
          </a:p>
          <a:p>
            <a:pPr marL="342900" lvl="0" indent="-342900">
              <a:lnSpc>
                <a:spcPct val="120000"/>
              </a:lnSpc>
              <a:buFont typeface="+mj-lt"/>
              <a:buAutoNum type="arabicPeriod"/>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You can spot suspicious links and understand various online risks</a:t>
            </a:r>
          </a:p>
          <a:p>
            <a:pPr marL="342900" lvl="0" indent="-342900">
              <a:lnSpc>
                <a:spcPct val="120000"/>
              </a:lnSpc>
              <a:buFont typeface="+mj-lt"/>
              <a:buAutoNum type="arabicPeriod"/>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You've learned how to use security software effectively and how important it is to keep your software up to date.</a:t>
            </a:r>
          </a:p>
          <a:p>
            <a:pPr marL="342900" lvl="0" indent="-342900">
              <a:lnSpc>
                <a:spcPct val="120000"/>
              </a:lnSpc>
              <a:spcAft>
                <a:spcPts val="1200"/>
              </a:spcAft>
              <a:buFont typeface="Arial" panose="020B0604020202020204" pitchFamily="34" charset="0"/>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rPr>
              <a:t>You're well-equipped to navigate the online world more safely</a:t>
            </a:r>
          </a:p>
        </p:txBody>
      </p:sp>
      <p:sp>
        <p:nvSpPr>
          <p:cNvPr id="4" name="Slide Number Placeholder 3"/>
          <p:cNvSpPr>
            <a:spLocks noGrp="1"/>
          </p:cNvSpPr>
          <p:nvPr>
            <p:ph type="sldNum" sz="quarter" idx="5"/>
          </p:nvPr>
        </p:nvSpPr>
        <p:spPr/>
        <p:txBody>
          <a:bodyPr/>
          <a:lstStyle/>
          <a:p>
            <a:fld id="{5EBEBF41-136C-406D-8E2D-B112DBFA8C1A}" type="slidenum">
              <a:rPr lang="en-GB" smtClean="0"/>
              <a:t>21</a:t>
            </a:fld>
            <a:endParaRPr lang="en-GB"/>
          </a:p>
        </p:txBody>
      </p:sp>
    </p:spTree>
    <p:extLst>
      <p:ext uri="{BB962C8B-B14F-4D97-AF65-F5344CB8AC3E}">
        <p14:creationId xmlns:p14="http://schemas.microsoft.com/office/powerpoint/2010/main" val="9093160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 – Ask if they have any questions, comments or feedback that you can help with. You could consider this as an opportunity to check level of confidence in doing these in future, ask what they found most useful, anything they’d like to know more about (or to go through again before the lesson ends) and where they think they’ll need more practice.</a:t>
            </a:r>
            <a:endParaRPr lang="en-GB" dirty="0"/>
          </a:p>
          <a:p>
            <a:endParaRPr lang="en-GB" dirty="0"/>
          </a:p>
        </p:txBody>
      </p:sp>
      <p:sp>
        <p:nvSpPr>
          <p:cNvPr id="4" name="Slide Number Placeholder 3"/>
          <p:cNvSpPr>
            <a:spLocks noGrp="1"/>
          </p:cNvSpPr>
          <p:nvPr>
            <p:ph type="sldNum" sz="quarter" idx="5"/>
          </p:nvPr>
        </p:nvSpPr>
        <p:spPr/>
        <p:txBody>
          <a:bodyPr/>
          <a:lstStyle/>
          <a:p>
            <a:fld id="{5EBEBF41-136C-406D-8E2D-B112DBFA8C1A}" type="slidenum">
              <a:rPr lang="en-GB" smtClean="0"/>
              <a:t>22</a:t>
            </a:fld>
            <a:endParaRPr lang="en-GB"/>
          </a:p>
        </p:txBody>
      </p:sp>
    </p:spTree>
    <p:extLst>
      <p:ext uri="{BB962C8B-B14F-4D97-AF65-F5344CB8AC3E}">
        <p14:creationId xmlns:p14="http://schemas.microsoft.com/office/powerpoint/2010/main" val="1800800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b="0" i="0" u="none" strike="noStrike" dirty="0">
                <a:solidFill>
                  <a:srgbClr val="000000"/>
                </a:solidFill>
                <a:effectLst/>
                <a:latin typeface="Calibri" panose="020F0502020204030204" pitchFamily="34" charset="0"/>
              </a:rPr>
              <a:t>Encourage learners to scan the QR code here and complete our short post-session survey around levels of confidence now they have completed the training, plus any other comments or feedback about the session</a:t>
            </a:r>
            <a:endParaRPr lang="en-GB" dirty="0"/>
          </a:p>
        </p:txBody>
      </p:sp>
    </p:spTree>
    <p:extLst>
      <p:ext uri="{BB962C8B-B14F-4D97-AF65-F5344CB8AC3E}">
        <p14:creationId xmlns:p14="http://schemas.microsoft.com/office/powerpoint/2010/main" val="14894782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rtl="0" fontAlgn="base">
              <a:spcBef>
                <a:spcPts val="0"/>
              </a:spcBef>
              <a:spcAft>
                <a:spcPts val="0"/>
              </a:spcAft>
              <a:buFont typeface="Arial" panose="020B0604020202020204" pitchFamily="34" charset="0"/>
              <a:buNone/>
            </a:pPr>
            <a:r>
              <a:rPr lang="en-ZA" sz="1100" b="0" i="0" u="none" strike="noStrike" dirty="0">
                <a:solidFill>
                  <a:srgbClr val="313233"/>
                </a:solidFill>
                <a:effectLst/>
                <a:latin typeface="Arial" panose="020B0604020202020204" pitchFamily="34" charset="0"/>
              </a:rPr>
              <a:t>TRAINER NOTES</a:t>
            </a:r>
          </a:p>
          <a:p>
            <a:pPr rtl="0" fontAlgn="base">
              <a:spcBef>
                <a:spcPts val="0"/>
              </a:spcBef>
              <a:spcAft>
                <a:spcPts val="0"/>
              </a:spcAft>
              <a:buFont typeface="Arial" panose="020B0604020202020204" pitchFamily="34" charset="0"/>
              <a:buChar char="•"/>
            </a:pPr>
            <a:r>
              <a:rPr lang="en-ZA" sz="1100" b="0" i="0" u="none" strike="noStrike" dirty="0">
                <a:solidFill>
                  <a:srgbClr val="313233"/>
                </a:solidFill>
                <a:effectLst/>
                <a:latin typeface="Arial" panose="020B0604020202020204" pitchFamily="34" charset="0"/>
              </a:rPr>
              <a:t>Signpost related content on the Academy website </a:t>
            </a:r>
            <a:r>
              <a:rPr lang="en-ZA" sz="1100" b="0" i="0" u="sng" strike="noStrike" dirty="0">
                <a:solidFill>
                  <a:srgbClr val="313233"/>
                </a:solidFill>
                <a:effectLst/>
                <a:latin typeface="Arial" panose="020B0604020202020204" pitchFamily="34" charset="0"/>
              </a:rPr>
              <a:t>https://</a:t>
            </a:r>
            <a:r>
              <a:rPr lang="en-ZA" sz="1100" b="0" i="0" u="sng" strike="noStrike" dirty="0" err="1">
                <a:solidFill>
                  <a:srgbClr val="313233"/>
                </a:solidFill>
                <a:effectLst/>
                <a:latin typeface="Arial" panose="020B0604020202020204" pitchFamily="34" charset="0"/>
              </a:rPr>
              <a:t>www.learnwithhalifax.co.uk</a:t>
            </a:r>
            <a:r>
              <a:rPr lang="en-ZA" sz="1100" b="0" i="0" u="sng" strike="noStrike" dirty="0">
                <a:solidFill>
                  <a:srgbClr val="313233"/>
                </a:solidFill>
                <a:effectLst/>
                <a:latin typeface="Arial" panose="020B0604020202020204" pitchFamily="34" charset="0"/>
              </a:rPr>
              <a:t>/</a:t>
            </a:r>
          </a:p>
          <a:p>
            <a:pPr rtl="0" fontAlgn="base">
              <a:spcBef>
                <a:spcPts val="0"/>
              </a:spcBef>
              <a:spcAft>
                <a:spcPts val="0"/>
              </a:spcAft>
              <a:buFont typeface="Arial" panose="020B0604020202020204" pitchFamily="34" charset="0"/>
              <a:buChar char="•"/>
            </a:pPr>
            <a:r>
              <a:rPr lang="en-ZA" sz="1100" b="0" i="0" u="none" strike="noStrike" dirty="0">
                <a:solidFill>
                  <a:srgbClr val="313233"/>
                </a:solidFill>
                <a:effectLst/>
                <a:latin typeface="Arial" panose="020B0604020202020204" pitchFamily="34" charset="0"/>
              </a:rPr>
              <a:t>Alternatively, they could use their phone cameras to scan the QR code here. </a:t>
            </a:r>
            <a:endParaRPr lang="en-ZA" sz="1100" b="0" i="0" u="none" strike="noStrike" dirty="0">
              <a:solidFill>
                <a:srgbClr val="313233"/>
              </a:solidFill>
              <a:effectLst/>
              <a:latin typeface="Noto Sans Symbols"/>
            </a:endParaRPr>
          </a:p>
          <a:p>
            <a:pPr rtl="0" fontAlgn="base">
              <a:spcBef>
                <a:spcPts val="0"/>
              </a:spcBef>
              <a:spcAft>
                <a:spcPts val="0"/>
              </a:spcAft>
              <a:buFont typeface="Arial" panose="020B0604020202020204" pitchFamily="34" charset="0"/>
              <a:buChar char="•"/>
            </a:pPr>
            <a:r>
              <a:rPr lang="en-ZA" sz="1100" b="0" i="0" u="none" strike="noStrike" dirty="0">
                <a:solidFill>
                  <a:srgbClr val="313233"/>
                </a:solidFill>
                <a:effectLst/>
                <a:latin typeface="Arial" panose="020B0604020202020204" pitchFamily="34" charset="0"/>
              </a:rPr>
              <a:t>If they don’t feel comfortable using this yet, then suggest they take our other lessons: “Connecting to the internet” and “ Stay safe online”, if you don’t know the next dates for these or how to help them sign up then speak to the Academy team before your session.</a:t>
            </a:r>
            <a:endParaRPr lang="en-ZA" sz="1100" b="0" i="0" u="none" strike="noStrike" dirty="0">
              <a:solidFill>
                <a:srgbClr val="313233"/>
              </a:solidFill>
              <a:effectLst/>
              <a:latin typeface="Noto Sans Symbols"/>
            </a:endParaRPr>
          </a:p>
          <a:p>
            <a:pPr rtl="0" fontAlgn="base">
              <a:spcBef>
                <a:spcPts val="1200"/>
              </a:spcBef>
              <a:spcAft>
                <a:spcPts val="0"/>
              </a:spcAft>
              <a:buFont typeface="Arial" panose="020B0604020202020204" pitchFamily="34" charset="0"/>
              <a:buChar char="•"/>
            </a:pPr>
            <a:r>
              <a:rPr lang="en-ZA" sz="1100" b="0" i="0" u="none" strike="noStrike" dirty="0">
                <a:solidFill>
                  <a:srgbClr val="313233"/>
                </a:solidFill>
                <a:effectLst/>
                <a:latin typeface="Arial" panose="020B0604020202020204" pitchFamily="34" charset="0"/>
              </a:rPr>
              <a:t>If part of a programme, share the date and topic of the next session</a:t>
            </a:r>
            <a:endParaRPr lang="en-ZA" sz="1100" b="0" i="0" u="none" strike="noStrike" dirty="0">
              <a:solidFill>
                <a:srgbClr val="313233"/>
              </a:solidFill>
              <a:effectLst/>
              <a:latin typeface="Noto Sans Symbols"/>
            </a:endParaRPr>
          </a:p>
          <a:p>
            <a:endParaRPr lang="en-US" dirty="0"/>
          </a:p>
        </p:txBody>
      </p:sp>
    </p:spTree>
    <p:extLst>
      <p:ext uri="{BB962C8B-B14F-4D97-AF65-F5344CB8AC3E}">
        <p14:creationId xmlns:p14="http://schemas.microsoft.com/office/powerpoint/2010/main" val="1800811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gn="just">
              <a:lnSpc>
                <a:spcPct val="115000"/>
              </a:lnSpc>
              <a:spcAft>
                <a:spcPts val="800"/>
              </a:spcAft>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NOTES –</a:t>
            </a:r>
          </a:p>
          <a:p>
            <a:pPr marL="342900" lvl="0" indent="-342900" algn="just">
              <a:lnSpc>
                <a:spcPct val="115000"/>
              </a:lnSpc>
              <a:spcAft>
                <a:spcPts val="800"/>
              </a:spcAft>
              <a:buFont typeface="Symbol" pitchFamily="2" charset="2"/>
              <a:buChar char=""/>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If this lesson marks the start of a programme, welcome people to the programme</a:t>
            </a:r>
          </a:p>
          <a:p>
            <a:pPr marL="342900" lvl="0" indent="-342900" algn="just">
              <a:lnSpc>
                <a:spcPct val="115000"/>
              </a:lnSpc>
              <a:spcAft>
                <a:spcPts val="800"/>
              </a:spcAft>
              <a:buFont typeface="Symbol" pitchFamily="2" charset="2"/>
              <a:buChar char=""/>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If it is not, then welcome people to the lesson</a:t>
            </a:r>
          </a:p>
          <a:p>
            <a:pPr marL="158750" indent="0" algn="just">
              <a:lnSpc>
                <a:spcPct val="115000"/>
              </a:lnSpc>
              <a:spcAft>
                <a:spcPts val="800"/>
              </a:spcAft>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p>
          <a:p>
            <a:pPr marL="342900" lvl="0" indent="-342900" algn="just">
              <a:lnSpc>
                <a:spcPct val="115000"/>
              </a:lnSpc>
              <a:spcAft>
                <a:spcPts val="800"/>
              </a:spcAft>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Welcome to today's lesson on staying safe online</a:t>
            </a:r>
          </a:p>
          <a:p>
            <a:pPr marL="342900" lvl="0" indent="-342900" algn="just">
              <a:lnSpc>
                <a:spcPct val="115000"/>
              </a:lnSpc>
              <a:spcAft>
                <a:spcPts val="800"/>
              </a:spcAft>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My name is [Your Name], and I'm here to help you today</a:t>
            </a:r>
          </a:p>
          <a:p>
            <a:pPr marL="342900" lvl="0" indent="-342900" algn="just">
              <a:lnSpc>
                <a:spcPct val="115000"/>
              </a:lnSpc>
              <a:spcAft>
                <a:spcPts val="800"/>
              </a:spcAft>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We're excited to be here with you as you start to safely explore the Internet</a:t>
            </a:r>
          </a:p>
          <a:p>
            <a:pPr marL="342900" lvl="0" indent="-342900" algn="just">
              <a:lnSpc>
                <a:spcPct val="115000"/>
              </a:lnSpc>
              <a:spcAft>
                <a:spcPts val="800"/>
              </a:spcAft>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We want to make this learning experience practical, relatable, and, most importantly, helpful to you</a:t>
            </a:r>
          </a:p>
          <a:p>
            <a:pPr marL="342900" lvl="0" indent="-342900" algn="just">
              <a:lnSpc>
                <a:spcPct val="115000"/>
              </a:lnSpc>
              <a:spcAft>
                <a:spcPts val="800"/>
              </a:spcAft>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In the room (or virtually), we also have [Any Co-Presenter's Name] who is here to help you during this session</a:t>
            </a:r>
          </a:p>
          <a:p>
            <a:pPr algn="just">
              <a:lnSpc>
                <a:spcPct val="115000"/>
              </a:lnSpc>
              <a:spcAft>
                <a:spcPts val="800"/>
              </a:spcAft>
            </a:pPr>
            <a:endPar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158750" indent="0" algn="just">
              <a:lnSpc>
                <a:spcPct val="115000"/>
              </a:lnSpc>
              <a:spcAft>
                <a:spcPts val="800"/>
              </a:spcAft>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 – for small groups / virtual sessions, learners could introduce themselves at this point</a:t>
            </a:r>
          </a:p>
          <a:p>
            <a:pPr marL="158750" indent="0" algn="just">
              <a:lnSpc>
                <a:spcPct val="115000"/>
              </a:lnSpc>
              <a:spcAft>
                <a:spcPts val="800"/>
              </a:spcAft>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p>
          <a:p>
            <a:pPr marL="342900" lvl="0" indent="-342900" algn="just">
              <a:lnSpc>
                <a:spcPct val="115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Being online can help you keep in touch with people, develop new skills, keep up to date on the latest news, and shop online. It can even let you know if you might need an umbrella by checking the weather in just a few taps or clicks</a:t>
            </a:r>
          </a:p>
          <a:p>
            <a:pPr marL="342900" lvl="0" indent="-342900" algn="just">
              <a:lnSpc>
                <a:spcPct val="115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At some point, everyone worries about the possible risks of being online. You are not alone. This is not a reason to avoid being online though. There are plenty of ways to make sure you can enjoy the benefits and stay safe</a:t>
            </a:r>
          </a:p>
          <a:p>
            <a:pPr marL="342900" lvl="0" indent="-342900" algn="just">
              <a:lnSpc>
                <a:spcPct val="115000"/>
              </a:lnSpc>
              <a:spcAft>
                <a:spcPts val="1200"/>
              </a:spcAft>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As we go through today's lesson, please do ask questions, and let us know if you need anything. If we can't help today, we'll make sure you get the help you need after the session</a:t>
            </a:r>
            <a:endParaRPr lang="en-GB" sz="1800" i="1" dirty="0">
              <a:solidFill>
                <a:srgbClr val="313233"/>
              </a:solidFill>
              <a:latin typeface="Source Sans Pro" panose="020B0503030403020204" pitchFamily="34" charset="0"/>
              <a:ea typeface="Arial" panose="020B0604020202020204" pitchFamily="34" charset="0"/>
              <a:cs typeface="Arial" panose="020B0604020202020204" pitchFamily="34" charset="0"/>
            </a:endParaRPr>
          </a:p>
          <a:p>
            <a:pPr marL="342900" lvl="0" indent="-342900" algn="just">
              <a:lnSpc>
                <a:spcPct val="115000"/>
              </a:lnSpc>
              <a:spcAft>
                <a:spcPts val="1200"/>
              </a:spcAft>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Let us know if we're going too fast or too slow, or if you need a break. We want you to get the most out of today, so I'll be guided by you</a:t>
            </a:r>
            <a:r>
              <a:rPr lang="en-GB" sz="1800" i="1" dirty="0">
                <a:effectLst/>
              </a:rPr>
              <a:t> </a:t>
            </a:r>
            <a:endParaRPr lang="en-GB" sz="1800" i="1" u="none" strike="noStrike" noProof="0" dirty="0">
              <a:effectLst/>
              <a:latin typeface="Lloyds Bank Jack" panose="02000503040000020004" pitchFamily="2" charset="77"/>
              <a:ea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3</a:t>
            </a:fld>
            <a:endParaRPr lang="en-GB"/>
          </a:p>
        </p:txBody>
      </p:sp>
    </p:spTree>
    <p:extLst>
      <p:ext uri="{BB962C8B-B14F-4D97-AF65-F5344CB8AC3E}">
        <p14:creationId xmlns:p14="http://schemas.microsoft.com/office/powerpoint/2010/main" val="3294130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gn="just">
              <a:lnSpc>
                <a:spcPct val="115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Before we begin, here’s a a few tips on how to get the most from this session</a:t>
            </a:r>
          </a:p>
          <a:p>
            <a:pPr marL="342900" lvl="0" indent="-342900" algn="just">
              <a:lnSpc>
                <a:spcPct val="115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If we mention any resources during the session, we’ll share these with you at the end</a:t>
            </a:r>
          </a:p>
          <a:p>
            <a:pPr marL="342900" lvl="0" indent="-342900" algn="just">
              <a:lnSpc>
                <a:spcPct val="115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We want this lesson to be as interactive as possible, so we’ll be asking questions as we go along – and we want you to ask lots of questions, too!</a:t>
            </a:r>
          </a:p>
          <a:p>
            <a:pPr marL="342900" lvl="0" indent="-342900" algn="just">
              <a:lnSpc>
                <a:spcPct val="115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Sometimes we’ll have a short discussion about what we’re looking at, or we might move on. It will depend on how we’re doing for time</a:t>
            </a:r>
          </a:p>
          <a:p>
            <a:pPr marL="342900" lvl="0" indent="-342900" algn="just">
              <a:lnSpc>
                <a:spcPct val="115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Remember, it's all about learning together, so ask away and don’t worry about how your question sounds, or getting the right answer – Spoiler alert: sometimes there’s no single right answer. It's your thoughts that matter most. And we're here to make your experience as easy and enjoyable as possible</a:t>
            </a:r>
          </a:p>
          <a:p>
            <a:pPr algn="just" rtl="0" fontAlgn="base"/>
            <a:endParaRPr lang="en-GB" sz="2800" u="none" strike="noStrike" dirty="0">
              <a:solidFill>
                <a:srgbClr val="313233"/>
              </a:solidFill>
              <a:effectLst/>
              <a:latin typeface="Source Sans Pro" panose="020B0503030403020204" pitchFamily="34" charset="0"/>
            </a:endParaRPr>
          </a:p>
          <a:p>
            <a:pPr marL="158750" indent="0" algn="just" rtl="0" fontAlgn="base">
              <a:buNone/>
            </a:pPr>
            <a:r>
              <a:rPr lang="en-GB" sz="2800" u="none" strike="noStrike" dirty="0">
                <a:solidFill>
                  <a:srgbClr val="313233"/>
                </a:solidFill>
                <a:effectLst/>
                <a:latin typeface="Source Sans Pro" panose="020B0503030403020204" pitchFamily="34" charset="0"/>
              </a:rPr>
              <a:t>NOTE FOR VIRTUAL DELIVERY – Encourage people to comment and ask questions in the chat or experiment and try using the emojis. (Describe what an emoji is if needed)</a:t>
            </a:r>
            <a:r>
              <a:rPr lang="en-US" sz="2800" dirty="0">
                <a:solidFill>
                  <a:srgbClr val="000000"/>
                </a:solidFill>
                <a:effectLst/>
                <a:latin typeface="Source Sans Pro" panose="020B0503030403020204" pitchFamily="34" charset="0"/>
              </a:rPr>
              <a:t>​</a:t>
            </a:r>
            <a:r>
              <a:rPr lang="en-GB" sz="2800" u="none" strike="noStrike" dirty="0">
                <a:solidFill>
                  <a:srgbClr val="313233"/>
                </a:solidFill>
                <a:effectLst/>
                <a:latin typeface="Source Sans Pro" panose="020B0503030403020204" pitchFamily="34" charset="0"/>
              </a:rPr>
              <a:t> </a:t>
            </a:r>
            <a:r>
              <a:rPr lang="en-US" sz="2800" dirty="0">
                <a:solidFill>
                  <a:srgbClr val="000000"/>
                </a:solidFill>
                <a:effectLst/>
                <a:latin typeface="Source Sans Pro" panose="020B0503030403020204" pitchFamily="34" charset="0"/>
              </a:rPr>
              <a:t>​</a:t>
            </a:r>
          </a:p>
          <a:p>
            <a:pPr marL="158750" indent="0" algn="just" rtl="0" fontAlgn="base">
              <a:buNone/>
            </a:pPr>
            <a:endParaRPr lang="en-US" sz="2800" b="0" i="0" dirty="0">
              <a:solidFill>
                <a:srgbClr val="444444"/>
              </a:solidFill>
              <a:effectLst/>
              <a:latin typeface="Arial" panose="020B0604020202020204" pitchFamily="34" charset="0"/>
            </a:endParaRPr>
          </a:p>
          <a:p>
            <a:pPr marL="285750" indent="-285750" algn="l" rtl="0" fontAlgn="base">
              <a:buFont typeface="Arial" panose="020B0604020202020204" pitchFamily="34" charset="0"/>
              <a:buChar char="•"/>
            </a:pPr>
            <a:r>
              <a:rPr lang="en-GB" sz="1800" i="1" u="none" strike="noStrike" dirty="0">
                <a:solidFill>
                  <a:srgbClr val="313233"/>
                </a:solidFill>
                <a:effectLst/>
                <a:latin typeface="Source Sans Pro" panose="020B0503030403020204" pitchFamily="34" charset="0"/>
              </a:rPr>
              <a:t>To comment in the chat, find the chat box. It’s usually on the side or at the bottom of your screen. Click (or tap) in the chat box, enter your comment, and hit 'Enter' or 'Send.' Your message will then appear in the chat for everyone to see. It's a great way to ask us questions or share your thoughts during our session. So, feel free to chat away!</a:t>
            </a:r>
            <a:r>
              <a:rPr lang="en-GB" sz="1800" i="1" dirty="0">
                <a:solidFill>
                  <a:srgbClr val="000000"/>
                </a:solidFill>
                <a:effectLst/>
                <a:latin typeface="Source Sans Pro" panose="020B0503030403020204" pitchFamily="34" charset="0"/>
              </a:rPr>
              <a:t>​</a:t>
            </a:r>
            <a:endParaRPr lang="en-GB" sz="1800" b="0" i="1" dirty="0">
              <a:solidFill>
                <a:srgbClr val="444444"/>
              </a:solidFill>
              <a:effectLst/>
              <a:latin typeface="Arial" panose="020B0604020202020204" pitchFamily="34" charset="0"/>
            </a:endParaRPr>
          </a:p>
          <a:p>
            <a:pPr marL="285750" indent="-285750" algn="l" rtl="0" fontAlgn="base">
              <a:buFont typeface="Arial" panose="020B0604020202020204" pitchFamily="34" charset="0"/>
              <a:buChar char="•"/>
            </a:pPr>
            <a:r>
              <a:rPr lang="en-GB" sz="1800" i="1" u="none" strike="noStrike" dirty="0">
                <a:solidFill>
                  <a:srgbClr val="313233"/>
                </a:solidFill>
                <a:effectLst/>
                <a:latin typeface="Source Sans Pro" panose="020B0503030403020204" pitchFamily="34" charset="0"/>
              </a:rPr>
              <a:t>We’d like to make today as interactive as possible to make your experience more interesting</a:t>
            </a:r>
            <a:r>
              <a:rPr lang="en-GB" sz="1800" i="1" dirty="0">
                <a:solidFill>
                  <a:srgbClr val="000000"/>
                </a:solidFill>
                <a:effectLst/>
                <a:latin typeface="Source Sans Pro" panose="020B0503030403020204" pitchFamily="34" charset="0"/>
              </a:rPr>
              <a:t>​</a:t>
            </a:r>
            <a:endParaRPr lang="en-GB" sz="1800" b="0" i="1" dirty="0">
              <a:solidFill>
                <a:srgbClr val="444444"/>
              </a:solidFill>
              <a:effectLst/>
              <a:latin typeface="Arial" panose="020B0604020202020204" pitchFamily="34" charset="0"/>
            </a:endParaRPr>
          </a:p>
          <a:p>
            <a:pPr marL="285750" indent="-285750" algn="l" rtl="0" fontAlgn="base">
              <a:buFont typeface="Arial" panose="020B0604020202020204" pitchFamily="34" charset="0"/>
              <a:buChar char="•"/>
            </a:pPr>
            <a:r>
              <a:rPr lang="en-GB" sz="1800" i="1" u="none" strike="noStrike" dirty="0">
                <a:solidFill>
                  <a:srgbClr val="313233"/>
                </a:solidFill>
                <a:effectLst/>
                <a:latin typeface="Source Sans Pro" panose="020B0503030403020204" pitchFamily="34" charset="0"/>
              </a:rPr>
              <a:t>First, we’ll show the question on the screen. Read the question and possible answers. Pick the answer you think fits best and pop the letter for that answer (A, B, C, or D) in the chat (if and when you’re ready). Don't worry about getting it right or wrong. Just go with your gut feeling!</a:t>
            </a:r>
            <a:r>
              <a:rPr lang="en-GB" sz="1800" i="1" dirty="0">
                <a:solidFill>
                  <a:srgbClr val="000000"/>
                </a:solidFill>
                <a:effectLst/>
                <a:latin typeface="Source Sans Pro" panose="020B0503030403020204" pitchFamily="34" charset="0"/>
              </a:rPr>
              <a:t>​</a:t>
            </a:r>
            <a:endParaRPr lang="en-GB" sz="1800" b="0" i="1" dirty="0">
              <a:solidFill>
                <a:srgbClr val="444444"/>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4</a:t>
            </a:fld>
            <a:endParaRPr lang="en-GB"/>
          </a:p>
        </p:txBody>
      </p:sp>
    </p:spTree>
    <p:extLst>
      <p:ext uri="{BB962C8B-B14F-4D97-AF65-F5344CB8AC3E}">
        <p14:creationId xmlns:p14="http://schemas.microsoft.com/office/powerpoint/2010/main" val="156609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Before we start, how confident are you currently about staying safe online? Please share your comfort level in the chat by typing the letter corresponding to your answer:</a:t>
            </a:r>
            <a:endParaRPr lang="en-GB" sz="11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buFont typeface="+mj-lt"/>
              <a:buAutoNum type="alphaUcPeriod"/>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Very </a:t>
            </a:r>
            <a:endParaRPr lang="en-GB" sz="11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buFont typeface="+mj-lt"/>
              <a:buAutoNum type="alphaUcPeriod"/>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A little bit</a:t>
            </a:r>
            <a:endParaRPr lang="en-GB" sz="11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buFont typeface="+mj-lt"/>
              <a:buAutoNum type="alphaUcPeriod"/>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Not very </a:t>
            </a:r>
            <a:endParaRPr lang="en-GB" sz="11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mj-lt"/>
              <a:buAutoNum type="alphaUcPeriod"/>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Not at all</a:t>
            </a:r>
            <a:endParaRPr lang="en-GB" sz="11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158750" indent="0">
              <a:lnSpc>
                <a:spcPct val="107000"/>
              </a:lnSpc>
              <a:spcAft>
                <a:spcPts val="800"/>
              </a:spcAft>
              <a:buNone/>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endParaRPr lang="en-GB" sz="14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158750" indent="0">
              <a:lnSpc>
                <a:spcPct val="107000"/>
              </a:lnSpc>
              <a:spcAft>
                <a:spcPts val="800"/>
              </a:spcAft>
              <a:buNone/>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NOTE FOR VIRTUAL DELIVERY – Ask participants to comment with their answer in the chat box</a:t>
            </a:r>
            <a:r>
              <a:rPr lang="en-US" sz="800" b="1" dirty="0">
                <a:solidFill>
                  <a:srgbClr val="313233"/>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4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158750" indent="0">
              <a:lnSpc>
                <a:spcPct val="107000"/>
              </a:lnSpc>
              <a:spcAft>
                <a:spcPts val="800"/>
              </a:spcAft>
              <a:buNone/>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endParaRPr lang="en-GB" sz="14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158750" indent="0">
              <a:lnSpc>
                <a:spcPct val="107000"/>
              </a:lnSpc>
              <a:spcAft>
                <a:spcPts val="800"/>
              </a:spcAft>
              <a:buNone/>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  – Reassure learners:</a:t>
            </a:r>
            <a:endParaRPr lang="en-GB" sz="14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158750" indent="0">
              <a:lnSpc>
                <a:spcPct val="107000"/>
              </a:lnSpc>
              <a:spcAft>
                <a:spcPts val="800"/>
              </a:spcAft>
              <a:buNone/>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endParaRPr lang="en-GB" sz="14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Remember, the fact that you're here shows you're already taking steps to boost your online safety. Today’s lesson is designed to build your confidence, and we'll cover essential strategies to help you stay safe online</a:t>
            </a:r>
            <a:endParaRPr lang="en-GB" sz="11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158750" indent="0">
              <a:lnSpc>
                <a:spcPct val="107000"/>
              </a:lnSpc>
              <a:spcAft>
                <a:spcPts val="800"/>
              </a:spcAft>
              <a:buNone/>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endParaRPr lang="en-GB" sz="14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158750" indent="0">
              <a:lnSpc>
                <a:spcPct val="107000"/>
              </a:lnSpc>
              <a:spcAft>
                <a:spcPts val="800"/>
              </a:spcAft>
              <a:buNone/>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  – Follow-up discussion:</a:t>
            </a:r>
            <a:endParaRPr lang="en-GB" sz="14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158750" indent="0">
              <a:lnSpc>
                <a:spcPct val="107000"/>
              </a:lnSpc>
              <a:spcAft>
                <a:spcPts val="800"/>
              </a:spcAft>
              <a:buNone/>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endParaRPr lang="en-GB" sz="14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Very – Fantastic! You're off to a great start, and today’s lesson will reinforce your knowledge</a:t>
            </a:r>
            <a:endParaRPr lang="en-GB" sz="11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A little bit – That's absolutely okay. This lesson is tailored to help  you  get the skills you need</a:t>
            </a:r>
            <a:endParaRPr lang="en-GB" sz="11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Not very – No worries. We're here to guide you, and you'll find you will get better  with a bit of practice</a:t>
            </a:r>
            <a:endParaRPr lang="en-GB" sz="11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Not at all – Don't worry. We're here to support you every step of the way. As we progress, you'll see how these things are within your reach</a:t>
            </a:r>
            <a:endParaRPr lang="en-GB" sz="11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Feel free to engage in the chat, and remember, this is a learning journey. Your questions and insights are valuable. Let's proceed and continue developing  your online safety skills</a:t>
            </a:r>
            <a:endParaRPr lang="en-GB" sz="11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5</a:t>
            </a:fld>
            <a:endParaRPr lang="en-GB"/>
          </a:p>
        </p:txBody>
      </p:sp>
    </p:spTree>
    <p:extLst>
      <p:ext uri="{BB962C8B-B14F-4D97-AF65-F5344CB8AC3E}">
        <p14:creationId xmlns:p14="http://schemas.microsoft.com/office/powerpoint/2010/main" val="1556490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Today, we want to make sure you leave feeling more confident in your ability to stay safe online. </a:t>
            </a:r>
          </a:p>
          <a:p>
            <a:pPr marL="742950" lvl="1" indent="-285750">
              <a:lnSpc>
                <a:spcPct val="120000"/>
              </a:lnSpc>
              <a:buFont typeface="+mj-lt"/>
              <a:buAutoNum type="arabicPeriod"/>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We'll explain how to stay safe online and keep your personal information safe</a:t>
            </a:r>
          </a:p>
          <a:p>
            <a:pPr marL="742950" lvl="1" indent="-285750">
              <a:lnSpc>
                <a:spcPct val="120000"/>
              </a:lnSpc>
              <a:buFont typeface="+mj-lt"/>
              <a:buAutoNum type="arabicPeriod"/>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You'll learn how to keep your information you use to get into your device and online accounts (like usernames and passwords) safe. Tip: Don't share them with anyone or write them down and leave them near your device</a:t>
            </a:r>
          </a:p>
          <a:p>
            <a:pPr marL="742950" lvl="1" indent="-285750">
              <a:lnSpc>
                <a:spcPct val="120000"/>
              </a:lnSpc>
              <a:buFont typeface="+mj-lt"/>
              <a:buAutoNum type="arabicPeriod"/>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You'll learn how to spot suspicious links in emails, websites, social media messages, and pop-ups. </a:t>
            </a:r>
          </a:p>
          <a:p>
            <a:pPr marL="742950" lvl="1" indent="-285750">
              <a:lnSpc>
                <a:spcPct val="120000"/>
              </a:lnSpc>
              <a:spcAft>
                <a:spcPts val="1200"/>
              </a:spcAft>
              <a:buFont typeface="+mj-lt"/>
              <a:buAutoNum type="arabicPeriod"/>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And, last but not least, we'll help you find and download tools to keep your devices safe and up-to-date</a:t>
            </a:r>
          </a:p>
          <a:p>
            <a:pPr marL="158750" indent="0">
              <a:lnSpc>
                <a:spcPct val="107000"/>
              </a:lnSpc>
              <a:spcAft>
                <a:spcPts val="800"/>
              </a:spcAft>
              <a:buNone/>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Every device is a bit different, so we'll provide general steps, tips, and what to look for. If you need more specific guidance for your device, just let us know, and we'll help you. We're here to make this as practical and useful for you as possible</a:t>
            </a:r>
          </a:p>
          <a:p>
            <a:pPr marL="342900" lvl="0" indent="-342900">
              <a:lnSpc>
                <a:spcPct val="120000"/>
              </a:lnSpc>
              <a:spcAft>
                <a:spcPts val="1200"/>
              </a:spcAft>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And if you need further help with your particular type of device, we'll share some helpful resources at the end of the lesson</a:t>
            </a:r>
          </a:p>
        </p:txBody>
      </p:sp>
      <p:sp>
        <p:nvSpPr>
          <p:cNvPr id="4" name="Slide Number Placeholder 3"/>
          <p:cNvSpPr>
            <a:spLocks noGrp="1"/>
          </p:cNvSpPr>
          <p:nvPr>
            <p:ph type="sldNum" sz="quarter" idx="5"/>
          </p:nvPr>
        </p:nvSpPr>
        <p:spPr/>
        <p:txBody>
          <a:bodyPr/>
          <a:lstStyle/>
          <a:p>
            <a:fld id="{5EBEBF41-136C-406D-8E2D-B112DBFA8C1A}" type="slidenum">
              <a:rPr lang="en-GB" smtClean="0"/>
              <a:t>6</a:t>
            </a:fld>
            <a:endParaRPr lang="en-GB"/>
          </a:p>
        </p:txBody>
      </p:sp>
    </p:spTree>
    <p:extLst>
      <p:ext uri="{BB962C8B-B14F-4D97-AF65-F5344CB8AC3E}">
        <p14:creationId xmlns:p14="http://schemas.microsoft.com/office/powerpoint/2010/main" val="3212166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20000"/>
              </a:lnSpc>
              <a:spcAft>
                <a:spcPts val="1200"/>
              </a:spcAft>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Let's start with a simple question – in your everyday life, what are some things you do to stay safe in the real world? Take a moment to think about it and feel free to share your thoughts</a:t>
            </a:r>
          </a:p>
          <a:p>
            <a:pPr marL="158750" indent="0">
              <a:lnSpc>
                <a:spcPct val="107000"/>
              </a:lnSpc>
              <a:spcAft>
                <a:spcPts val="800"/>
              </a:spcAft>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p>
          <a:p>
            <a:pPr marL="158750" indent="0">
              <a:lnSpc>
                <a:spcPct val="107000"/>
              </a:lnSpc>
              <a:spcAft>
                <a:spcPts val="800"/>
              </a:spcAft>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 – Pause for a brief discussion</a:t>
            </a:r>
          </a:p>
          <a:p>
            <a:pPr marL="158750" indent="0">
              <a:lnSpc>
                <a:spcPct val="107000"/>
              </a:lnSpc>
              <a:spcAft>
                <a:spcPts val="800"/>
              </a:spcAft>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p>
          <a:p>
            <a:pPr marL="342900" lvl="0" indent="-342900">
              <a:lnSpc>
                <a:spcPct val="120000"/>
              </a:lnSpc>
              <a:buFont typeface="Symbol" pitchFamily="2" charset="2"/>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These habits you’ve just mentioned are important for your safety in the real world. Now let's link that to what it means to be safe online. Imagine the online world as an extension of our physical world. Just as you lock your front door when you leave home to protect your belongings, the online world has its own set of safety rules</a:t>
            </a:r>
          </a:p>
          <a:p>
            <a:pPr marL="342900" lvl="0" indent="-342900">
              <a:lnSpc>
                <a:spcPct val="120000"/>
              </a:lnSpc>
              <a:spcAft>
                <a:spcPts val="1200"/>
              </a:spcAft>
              <a:buFont typeface="Symbol" pitchFamily="2" charset="2"/>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So, think about what you do to stay safe in your everyday life. Locking your front door to protect your belongings for example. Well, in the online world, we have similar steps to take</a:t>
            </a:r>
          </a:p>
          <a:p>
            <a:pPr marL="342900" lvl="0" indent="-342900">
              <a:lnSpc>
                <a:spcPct val="120000"/>
              </a:lnSpc>
              <a:spcAft>
                <a:spcPts val="1200"/>
              </a:spcAft>
              <a:buFont typeface="Symbol" pitchFamily="2" charset="2"/>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Let's start thinking about how to stay safe in the digital world.</a:t>
            </a:r>
            <a:r>
              <a:rPr lang="en-GB" sz="1800" i="1" dirty="0">
                <a:effectLst/>
              </a:rPr>
              <a:t> </a:t>
            </a:r>
            <a:endParaRPr lang="en-GB" sz="1800" i="1" u="none" strike="noStrike" dirty="0">
              <a:effectLst/>
              <a:latin typeface="Lloyds Bank Jack" panose="02000503040000020004" pitchFamily="2" charset="77"/>
              <a:ea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7</a:t>
            </a:fld>
            <a:endParaRPr lang="en-GB"/>
          </a:p>
        </p:txBody>
      </p:sp>
    </p:spTree>
    <p:extLst>
      <p:ext uri="{BB962C8B-B14F-4D97-AF65-F5344CB8AC3E}">
        <p14:creationId xmlns:p14="http://schemas.microsoft.com/office/powerpoint/2010/main" val="924822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15000"/>
              </a:lnSpc>
              <a:spcAft>
                <a:spcPts val="1200"/>
              </a:spcAft>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Let's start by discussing various online risks. Fraud, scams, and scammers are terms we use to talk about online risks</a:t>
            </a:r>
          </a:p>
          <a:p>
            <a:pPr marL="158750" indent="0">
              <a:lnSpc>
                <a:spcPct val="115000"/>
              </a:lnSpc>
              <a:spcAft>
                <a:spcPts val="800"/>
              </a:spcAft>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p>
          <a:p>
            <a:pPr marL="158750" indent="0">
              <a:lnSpc>
                <a:spcPct val="115000"/>
              </a:lnSpc>
              <a:spcAft>
                <a:spcPts val="800"/>
              </a:spcAft>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 – Ask learners if they can explain the terms before giving the definitions</a:t>
            </a:r>
          </a:p>
          <a:p>
            <a:pPr marL="158750" indent="0">
              <a:lnSpc>
                <a:spcPct val="115000"/>
              </a:lnSpc>
              <a:spcAft>
                <a:spcPts val="800"/>
              </a:spcAft>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p>
          <a:p>
            <a:pPr marL="342900" lvl="0" indent="-342900">
              <a:lnSpc>
                <a:spcPct val="115000"/>
              </a:lnSpc>
              <a:spcAft>
                <a:spcPts val="800"/>
              </a:spcAft>
              <a:buFont typeface="Arial" panose="020B0604020202020204" pitchFamily="34" charset="0"/>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rPr>
              <a:t>Fraud is when someone tricks you to get your money or personal information. Imagine someone pretending to be something they're not, just to take your stuff. So, it's all about being careful and not falling for those tricks</a:t>
            </a:r>
          </a:p>
          <a:p>
            <a:pPr marL="342900" lvl="0" indent="-342900">
              <a:lnSpc>
                <a:spcPct val="115000"/>
              </a:lnSpc>
              <a:spcAft>
                <a:spcPts val="800"/>
              </a:spcAft>
              <a:buFont typeface="Arial" panose="020B0604020202020204" pitchFamily="34" charset="0"/>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rPr>
              <a:t>Scams are just another name for the types of fraud. You'll often hear people use them both. If someone has been scammed, they’ve been tricked out of their money and/or personal details</a:t>
            </a:r>
          </a:p>
          <a:p>
            <a:pPr marL="342900" lvl="0" indent="-342900">
              <a:lnSpc>
                <a:spcPct val="115000"/>
              </a:lnSpc>
              <a:spcAft>
                <a:spcPts val="800"/>
              </a:spcAft>
              <a:buFont typeface="Arial" panose="020B0604020202020204" pitchFamily="34" charset="0"/>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rPr>
              <a:t>Scammers are the people who do this. Sometimes they’re known as 'fraudsters.’  They're the ones attempting to trick people into giving them their money or personal details</a:t>
            </a:r>
          </a:p>
          <a:p>
            <a:pPr marL="342900" lvl="0" indent="-342900">
              <a:lnSpc>
                <a:spcPct val="120000"/>
              </a:lnSpc>
              <a:spcAft>
                <a:spcPts val="1200"/>
              </a:spcAft>
              <a:buFont typeface="Arial" panose="020B0604020202020204" pitchFamily="34" charset="0"/>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rPr>
              <a:t>Now, scammers   are usually after one of two things: money or personal details. People often worry most about the loss of money, but you need to look after your personal details too.</a:t>
            </a:r>
          </a:p>
        </p:txBody>
      </p:sp>
      <p:sp>
        <p:nvSpPr>
          <p:cNvPr id="4" name="Slide Number Placeholder 3"/>
          <p:cNvSpPr>
            <a:spLocks noGrp="1"/>
          </p:cNvSpPr>
          <p:nvPr>
            <p:ph type="sldNum" sz="quarter" idx="5"/>
          </p:nvPr>
        </p:nvSpPr>
        <p:spPr/>
        <p:txBody>
          <a:bodyPr/>
          <a:lstStyle/>
          <a:p>
            <a:fld id="{5EBEBF41-136C-406D-8E2D-B112DBFA8C1A}" type="slidenum">
              <a:rPr lang="en-GB" smtClean="0"/>
              <a:t>8</a:t>
            </a:fld>
            <a:endParaRPr lang="en-GB"/>
          </a:p>
        </p:txBody>
      </p:sp>
    </p:spTree>
    <p:extLst>
      <p:ext uri="{BB962C8B-B14F-4D97-AF65-F5344CB8AC3E}">
        <p14:creationId xmlns:p14="http://schemas.microsoft.com/office/powerpoint/2010/main" val="1905599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nSpc>
                <a:spcPct val="120000"/>
              </a:lnSpc>
              <a:buFont typeface="+mj-lt"/>
              <a:buNone/>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What are some of the ways you can stay safe online?</a:t>
            </a:r>
          </a:p>
          <a:p>
            <a:pPr marL="342900" lvl="0" indent="-342900">
              <a:lnSpc>
                <a:spcPct val="120000"/>
              </a:lnSpc>
              <a:buFont typeface="+mj-lt"/>
              <a:buAutoNum type="alphaUcPeriod"/>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Having strong passwords</a:t>
            </a:r>
          </a:p>
          <a:p>
            <a:pPr marL="342900" lvl="0" indent="-342900">
              <a:lnSpc>
                <a:spcPct val="120000"/>
              </a:lnSpc>
              <a:buFont typeface="+mj-lt"/>
              <a:buAutoNum type="alphaUcPeriod"/>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Not clicking on links I’m unsure about</a:t>
            </a:r>
          </a:p>
          <a:p>
            <a:pPr marL="342900" lvl="0" indent="-342900">
              <a:lnSpc>
                <a:spcPct val="120000"/>
              </a:lnSpc>
              <a:buFont typeface="+mj-lt"/>
              <a:buAutoNum type="alphaUcPeriod"/>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Keeping my phone locked</a:t>
            </a:r>
          </a:p>
          <a:p>
            <a:pPr marL="342900" lvl="0" indent="-342900">
              <a:lnSpc>
                <a:spcPct val="120000"/>
              </a:lnSpc>
              <a:spcAft>
                <a:spcPts val="1200"/>
              </a:spcAft>
              <a:buFont typeface="+mj-lt"/>
              <a:buAutoNum type="alphaUcPeriod"/>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Not sharing my personal details unless I know the sender</a:t>
            </a:r>
          </a:p>
          <a:p>
            <a:pPr>
              <a:lnSpc>
                <a:spcPct val="107000"/>
              </a:lnSpc>
              <a:spcAft>
                <a:spcPts val="800"/>
              </a:spcAft>
            </a:pPr>
            <a:endPar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158750" indent="0">
              <a:lnSpc>
                <a:spcPct val="107000"/>
              </a:lnSpc>
              <a:spcAft>
                <a:spcPts val="800"/>
              </a:spcAft>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 – All these are correct – spend time discussing why, especially if anyone has missed one or more of these </a:t>
            </a:r>
          </a:p>
          <a:p>
            <a:endPar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9</a:t>
            </a:fld>
            <a:endParaRPr lang="en-GB"/>
          </a:p>
        </p:txBody>
      </p:sp>
    </p:spTree>
    <p:extLst>
      <p:ext uri="{BB962C8B-B14F-4D97-AF65-F5344CB8AC3E}">
        <p14:creationId xmlns:p14="http://schemas.microsoft.com/office/powerpoint/2010/main" val="2193677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0"/>
        <p:cNvGrpSpPr/>
        <p:nvPr/>
      </p:nvGrpSpPr>
      <p:grpSpPr>
        <a:xfrm>
          <a:off x="0" y="0"/>
          <a:ext cx="0" cy="0"/>
          <a:chOff x="0" y="0"/>
          <a:chExt cx="0" cy="0"/>
        </a:xfrm>
      </p:grpSpPr>
      <p:sp>
        <p:nvSpPr>
          <p:cNvPr id="11" name="Google Shape;11;p4"/>
          <p:cNvSpPr txBox="1">
            <a:spLocks noGrp="1"/>
          </p:cNvSpPr>
          <p:nvPr>
            <p:ph type="body" idx="1"/>
          </p:nvPr>
        </p:nvSpPr>
        <p:spPr>
          <a:xfrm>
            <a:off x="272379" y="413238"/>
            <a:ext cx="10550952" cy="62425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5EB8"/>
              </a:buClr>
              <a:buSzPts val="4000"/>
              <a:buFont typeface="Arial"/>
              <a:buNone/>
              <a:defRPr sz="4000" b="0" i="0" u="none" strike="noStrike" cap="none">
                <a:solidFill>
                  <a:srgbClr val="005EB8"/>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
          <p:cNvSpPr>
            <a:spLocks noGrp="1"/>
          </p:cNvSpPr>
          <p:nvPr>
            <p:ph type="pic" idx="2"/>
          </p:nvPr>
        </p:nvSpPr>
        <p:spPr>
          <a:xfrm>
            <a:off x="1788000" y="2687746"/>
            <a:ext cx="2520000" cy="2520000"/>
          </a:xfrm>
          <a:prstGeom prst="rect">
            <a:avLst/>
          </a:prstGeom>
          <a:noFill/>
          <a:ln>
            <a:noFill/>
          </a:ln>
        </p:spPr>
      </p:sp>
      <p:sp>
        <p:nvSpPr>
          <p:cNvPr id="13" name="Google Shape;13;p4"/>
          <p:cNvSpPr txBox="1">
            <a:spLocks noGrp="1"/>
          </p:cNvSpPr>
          <p:nvPr>
            <p:ph type="body" idx="3"/>
          </p:nvPr>
        </p:nvSpPr>
        <p:spPr>
          <a:xfrm>
            <a:off x="6096000" y="1987573"/>
            <a:ext cx="5689281" cy="3920345"/>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5EB8"/>
              </a:buClr>
              <a:buSzPts val="3200"/>
              <a:buFont typeface="Arial"/>
              <a:buChar char="•"/>
              <a:defRPr sz="3200" b="0" i="0" u="none" strike="noStrike" cap="none">
                <a:solidFill>
                  <a:srgbClr val="005EB8"/>
                </a:solidFill>
                <a:latin typeface="Arial"/>
                <a:ea typeface="Arial"/>
                <a:cs typeface="Arial"/>
                <a:sym typeface="Arial"/>
              </a:defRPr>
            </a:lvl1pPr>
            <a:lvl2pPr marL="914400" marR="0" lvl="1" indent="-381000" algn="l" rtl="0">
              <a:lnSpc>
                <a:spcPct val="90000"/>
              </a:lnSpc>
              <a:spcBef>
                <a:spcPts val="500"/>
              </a:spcBef>
              <a:spcAft>
                <a:spcPts val="0"/>
              </a:spcAft>
              <a:buClr>
                <a:srgbClr val="005EB8"/>
              </a:buClr>
              <a:buSzPts val="2400"/>
              <a:buFont typeface="Noto Sans Symbols"/>
              <a:buChar char="✔"/>
              <a:defRPr sz="2400" b="0" i="0" u="none" strike="noStrike" cap="none">
                <a:solidFill>
                  <a:srgbClr val="005EB8"/>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1760" y="2000841"/>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b="1" i="0">
                <a:solidFill>
                  <a:srgbClr val="024731"/>
                </a:solidFill>
                <a:latin typeface="Source Sans Pro SemiBold" panose="020B0503030403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5059680" y="2000840"/>
            <a:ext cx="6390560" cy="3920345"/>
          </a:xfrm>
          <a:prstGeom prst="rect">
            <a:avLst/>
          </a:prstGeom>
        </p:spPr>
        <p:txBody>
          <a:bodyPr anchor="ctr"/>
          <a:lstStyle>
            <a:lvl1pPr marL="0" indent="0">
              <a:buClr>
                <a:srgbClr val="024731"/>
              </a:buClr>
              <a:buFont typeface="+mj-lt"/>
              <a:buNone/>
              <a:defRPr sz="3200" b="1" i="0">
                <a:solidFill>
                  <a:srgbClr val="024731"/>
                </a:solidFill>
                <a:latin typeface="Source Sans Pro SemiBold" panose="020B0503030403020204" pitchFamily="34" charset="0"/>
              </a:defRPr>
            </a:lvl1pPr>
            <a:lvl2pPr marL="457200" indent="0">
              <a:buClr>
                <a:srgbClr val="024731"/>
              </a:buClr>
              <a:buFont typeface="+mj-lt"/>
              <a:buNone/>
              <a:defRPr>
                <a:solidFill>
                  <a:srgbClr val="024731"/>
                </a:solidFill>
                <a:latin typeface="Lloyds Bank Jack" panose="02000503040000020004" pitchFamily="50" charset="0"/>
              </a:defRPr>
            </a:lvl2pPr>
          </a:lstStyle>
          <a:p>
            <a:pPr lvl="0"/>
            <a:r>
              <a:rPr lang="en-GB" dirty="0"/>
              <a:t>Insert text here</a:t>
            </a:r>
          </a:p>
        </p:txBody>
      </p:sp>
    </p:spTree>
    <p:extLst>
      <p:ext uri="{BB962C8B-B14F-4D97-AF65-F5344CB8AC3E}">
        <p14:creationId xmlns:p14="http://schemas.microsoft.com/office/powerpoint/2010/main" val="2745591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ulleted lis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b="1" i="0">
                <a:solidFill>
                  <a:srgbClr val="024731"/>
                </a:solidFill>
                <a:latin typeface="Source Sans Pro SemiBold" panose="020B0503030403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41"/>
            <a:ext cx="6390560" cy="3920345"/>
          </a:xfrm>
          <a:prstGeom prst="rect">
            <a:avLst/>
          </a:prstGeom>
        </p:spPr>
        <p:txBody>
          <a:bodyPr anchor="ctr"/>
          <a:lstStyle>
            <a:lvl1pPr marL="457200" indent="-457200">
              <a:buClr>
                <a:srgbClr val="024731"/>
              </a:buClr>
              <a:buFont typeface="Arial" panose="020B0604020202020204" pitchFamily="34" charset="0"/>
              <a:buChar char="•"/>
              <a:defRPr sz="3200" b="1" i="0">
                <a:solidFill>
                  <a:srgbClr val="024731"/>
                </a:solidFill>
                <a:latin typeface="Source Sans Pro SemiBold" panose="020B0503030403020204" pitchFamily="34" charset="0"/>
              </a:defRPr>
            </a:lvl1pPr>
            <a:lvl2pPr marL="685800" indent="-228600">
              <a:buClr>
                <a:srgbClr val="024731"/>
              </a:buClr>
              <a:buFont typeface="Wingdings" panose="05000000000000000000" pitchFamily="2" charset="2"/>
              <a:buChar char="ü"/>
              <a:defRPr>
                <a:solidFill>
                  <a:srgbClr val="024731"/>
                </a:solidFill>
                <a:latin typeface="Lloyds Bank Jack" panose="02000503040000020004" pitchFamily="50" charset="0"/>
              </a:defRPr>
            </a:lvl2pPr>
          </a:lstStyle>
          <a:p>
            <a:pPr lvl="0"/>
            <a:r>
              <a:rPr lang="en-GB" dirty="0"/>
              <a:t>Add bullets</a:t>
            </a:r>
          </a:p>
          <a:p>
            <a:pPr lvl="1"/>
            <a:r>
              <a:rPr lang="en-GB" dirty="0"/>
              <a:t>Additional points</a:t>
            </a:r>
          </a:p>
          <a:p>
            <a:pPr lvl="1"/>
            <a:endParaRPr lang="en-GB" dirty="0"/>
          </a:p>
        </p:txBody>
      </p:sp>
    </p:spTree>
    <p:extLst>
      <p:ext uri="{BB962C8B-B14F-4D97-AF65-F5344CB8AC3E}">
        <p14:creationId xmlns:p14="http://schemas.microsoft.com/office/powerpoint/2010/main" val="1495207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_Lef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541263" y="2000839"/>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b="1" i="0">
                <a:solidFill>
                  <a:srgbClr val="024731"/>
                </a:solidFill>
                <a:latin typeface="Source Sans Pro SemiBold" panose="020B0503030403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38"/>
            <a:ext cx="6390560" cy="3920345"/>
          </a:xfrm>
          <a:prstGeom prst="rect">
            <a:avLst/>
          </a:prstGeom>
        </p:spPr>
        <p:txBody>
          <a:bodyPr anchor="ctr"/>
          <a:lstStyle>
            <a:lvl1pPr marL="0" indent="0">
              <a:buClr>
                <a:srgbClr val="024731"/>
              </a:buClr>
              <a:buFont typeface="+mj-lt"/>
              <a:buNone/>
              <a:defRPr sz="3200" b="1" i="0">
                <a:solidFill>
                  <a:srgbClr val="024731"/>
                </a:solidFill>
                <a:latin typeface="Source Sans Pro SemiBold" panose="020B0503030403020204" pitchFamily="34" charset="0"/>
              </a:defRPr>
            </a:lvl1pPr>
            <a:lvl2pPr marL="457200" indent="0">
              <a:buClr>
                <a:srgbClr val="024731"/>
              </a:buClr>
              <a:buFont typeface="+mj-lt"/>
              <a:buNone/>
              <a:defRPr>
                <a:solidFill>
                  <a:srgbClr val="024731"/>
                </a:solidFill>
                <a:latin typeface="Lloyds Bank Jack" panose="02000503040000020004" pitchFamily="50" charset="0"/>
              </a:defRPr>
            </a:lvl2pPr>
          </a:lstStyle>
          <a:p>
            <a:pPr lvl="0"/>
            <a:r>
              <a:rPr lang="en-GB" dirty="0"/>
              <a:t>Insert text here</a:t>
            </a:r>
          </a:p>
        </p:txBody>
      </p:sp>
    </p:spTree>
    <p:extLst>
      <p:ext uri="{BB962C8B-B14F-4D97-AF65-F5344CB8AC3E}">
        <p14:creationId xmlns:p14="http://schemas.microsoft.com/office/powerpoint/2010/main" val="12074843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Large picture only">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3445414" y="1745673"/>
            <a:ext cx="5301171" cy="5112327"/>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b="1" i="0">
                <a:solidFill>
                  <a:srgbClr val="024731"/>
                </a:solidFill>
                <a:latin typeface="Source Sans Pro SemiBold" panose="020B0503030403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slide</a:t>
            </a:r>
          </a:p>
        </p:txBody>
      </p:sp>
    </p:spTree>
    <p:extLst>
      <p:ext uri="{BB962C8B-B14F-4D97-AF65-F5344CB8AC3E}">
        <p14:creationId xmlns:p14="http://schemas.microsoft.com/office/powerpoint/2010/main" val="3389136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4"/>
        <p:cNvGrpSpPr/>
        <p:nvPr/>
      </p:nvGrpSpPr>
      <p:grpSpPr>
        <a:xfrm>
          <a:off x="0" y="0"/>
          <a:ext cx="0" cy="0"/>
          <a:chOff x="0" y="0"/>
          <a:chExt cx="0" cy="0"/>
        </a:xfrm>
      </p:grpSpPr>
      <p:sp>
        <p:nvSpPr>
          <p:cNvPr id="15" name="Google Shape;15;p5"/>
          <p:cNvSpPr txBox="1">
            <a:spLocks noGrp="1"/>
          </p:cNvSpPr>
          <p:nvPr>
            <p:ph type="body" idx="1"/>
          </p:nvPr>
        </p:nvSpPr>
        <p:spPr>
          <a:xfrm>
            <a:off x="272379" y="413238"/>
            <a:ext cx="10550952" cy="62425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5EB8"/>
              </a:buClr>
              <a:buSzPts val="4000"/>
              <a:buFont typeface="Arial"/>
              <a:buNone/>
              <a:defRPr sz="4000" b="0" i="0" u="none" strike="noStrike" cap="none">
                <a:solidFill>
                  <a:srgbClr val="005EB8"/>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 name="Google Shape;16;p5"/>
          <p:cNvSpPr>
            <a:spLocks noGrp="1"/>
          </p:cNvSpPr>
          <p:nvPr>
            <p:ph type="pic" idx="2"/>
          </p:nvPr>
        </p:nvSpPr>
        <p:spPr>
          <a:xfrm>
            <a:off x="1788000" y="2687746"/>
            <a:ext cx="2520000" cy="2520000"/>
          </a:xfrm>
          <a:prstGeom prst="rect">
            <a:avLst/>
          </a:prstGeom>
          <a:noFill/>
          <a:ln>
            <a:noFill/>
          </a:ln>
        </p:spPr>
      </p:sp>
      <p:sp>
        <p:nvSpPr>
          <p:cNvPr id="17" name="Google Shape;17;p5"/>
          <p:cNvSpPr txBox="1">
            <a:spLocks noGrp="1"/>
          </p:cNvSpPr>
          <p:nvPr>
            <p:ph type="body" idx="3"/>
          </p:nvPr>
        </p:nvSpPr>
        <p:spPr>
          <a:xfrm>
            <a:off x="6096000" y="1987573"/>
            <a:ext cx="5689281" cy="3920345"/>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5EB8"/>
              </a:buClr>
              <a:buSzPts val="3200"/>
              <a:buFont typeface="Calibri"/>
              <a:buAutoNum type="arabicPeriod"/>
              <a:defRPr sz="3200" b="0" i="0" u="none" strike="noStrike" cap="none">
                <a:solidFill>
                  <a:srgbClr val="005EB8"/>
                </a:solidFill>
                <a:latin typeface="Arial"/>
                <a:ea typeface="Arial"/>
                <a:cs typeface="Arial"/>
                <a:sym typeface="Arial"/>
              </a:defRPr>
            </a:lvl1pPr>
            <a:lvl2pPr marL="914400" marR="0" lvl="1" indent="-381000" algn="l" rtl="0">
              <a:lnSpc>
                <a:spcPct val="90000"/>
              </a:lnSpc>
              <a:spcBef>
                <a:spcPts val="500"/>
              </a:spcBef>
              <a:spcAft>
                <a:spcPts val="0"/>
              </a:spcAft>
              <a:buClr>
                <a:srgbClr val="005EB8"/>
              </a:buClr>
              <a:buSzPts val="2400"/>
              <a:buFont typeface="Calibri"/>
              <a:buAutoNum type="alphaUcPeriod"/>
              <a:defRPr sz="2400" b="0" i="0" u="none" strike="noStrike" cap="none">
                <a:solidFill>
                  <a:srgbClr val="005EB8"/>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18"/>
        <p:cNvGrpSpPr/>
        <p:nvPr/>
      </p:nvGrpSpPr>
      <p:grpSpPr>
        <a:xfrm>
          <a:off x="0" y="0"/>
          <a:ext cx="0" cy="0"/>
          <a:chOff x="0" y="0"/>
          <a:chExt cx="0" cy="0"/>
        </a:xfrm>
      </p:grpSpPr>
      <p:sp>
        <p:nvSpPr>
          <p:cNvPr id="19" name="Google Shape;19;p6"/>
          <p:cNvSpPr txBox="1">
            <a:spLocks noGrp="1"/>
          </p:cNvSpPr>
          <p:nvPr>
            <p:ph type="body" idx="1"/>
          </p:nvPr>
        </p:nvSpPr>
        <p:spPr>
          <a:xfrm>
            <a:off x="272379" y="413238"/>
            <a:ext cx="10550952" cy="62425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5EB8"/>
              </a:buClr>
              <a:buSzPts val="4000"/>
              <a:buFont typeface="Arial"/>
              <a:buNone/>
              <a:defRPr sz="4000" b="0" i="0" u="none" strike="noStrike" cap="none">
                <a:solidFill>
                  <a:srgbClr val="005EB8"/>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 name="Google Shape;20;p6"/>
          <p:cNvSpPr>
            <a:spLocks noGrp="1"/>
          </p:cNvSpPr>
          <p:nvPr>
            <p:ph type="pic" idx="2"/>
          </p:nvPr>
        </p:nvSpPr>
        <p:spPr>
          <a:xfrm>
            <a:off x="1788000" y="2687746"/>
            <a:ext cx="2520000" cy="2520000"/>
          </a:xfrm>
          <a:prstGeom prst="rect">
            <a:avLst/>
          </a:prstGeom>
          <a:noFill/>
          <a:ln>
            <a:noFill/>
          </a:ln>
        </p:spPr>
      </p:sp>
      <p:sp>
        <p:nvSpPr>
          <p:cNvPr id="21" name="Google Shape;21;p6"/>
          <p:cNvSpPr txBox="1">
            <a:spLocks noGrp="1"/>
          </p:cNvSpPr>
          <p:nvPr>
            <p:ph type="body" idx="3"/>
          </p:nvPr>
        </p:nvSpPr>
        <p:spPr>
          <a:xfrm>
            <a:off x="6096000" y="1987573"/>
            <a:ext cx="5689281" cy="392034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5EB8"/>
              </a:buClr>
              <a:buSzPts val="3200"/>
              <a:buFont typeface="Calibri"/>
              <a:buNone/>
              <a:defRPr sz="3200" b="0" i="0" u="none" strike="noStrike" cap="none">
                <a:solidFill>
                  <a:srgbClr val="005EB8"/>
                </a:solidFill>
                <a:latin typeface="Arial"/>
                <a:ea typeface="Arial"/>
                <a:cs typeface="Arial"/>
                <a:sym typeface="Arial"/>
              </a:defRPr>
            </a:lvl1pPr>
            <a:lvl2pPr marL="914400" marR="0" lvl="1" indent="-228600" algn="l" rtl="0">
              <a:lnSpc>
                <a:spcPct val="90000"/>
              </a:lnSpc>
              <a:spcBef>
                <a:spcPts val="500"/>
              </a:spcBef>
              <a:spcAft>
                <a:spcPts val="0"/>
              </a:spcAft>
              <a:buClr>
                <a:srgbClr val="005EB8"/>
              </a:buClr>
              <a:buSzPts val="2400"/>
              <a:buFont typeface="Calibri"/>
              <a:buNone/>
              <a:defRPr sz="2400" b="0" i="0" u="none" strike="noStrike" cap="none">
                <a:solidFill>
                  <a:srgbClr val="005EB8"/>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22"/>
        <p:cNvGrpSpPr/>
        <p:nvPr/>
      </p:nvGrpSpPr>
      <p:grpSpPr>
        <a:xfrm>
          <a:off x="0" y="0"/>
          <a:ext cx="0" cy="0"/>
          <a:chOff x="0" y="0"/>
          <a:chExt cx="0" cy="0"/>
        </a:xfrm>
      </p:grpSpPr>
      <p:sp>
        <p:nvSpPr>
          <p:cNvPr id="23" name="Google Shape;23;p7"/>
          <p:cNvSpPr txBox="1">
            <a:spLocks noGrp="1"/>
          </p:cNvSpPr>
          <p:nvPr>
            <p:ph type="body" idx="1"/>
          </p:nvPr>
        </p:nvSpPr>
        <p:spPr>
          <a:xfrm>
            <a:off x="406719" y="1987573"/>
            <a:ext cx="5689281" cy="392034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5EB8"/>
              </a:buClr>
              <a:buSzPts val="3200"/>
              <a:buFont typeface="Calibri"/>
              <a:buNone/>
              <a:defRPr sz="3200" b="0" i="0" u="none" strike="noStrike" cap="none">
                <a:solidFill>
                  <a:srgbClr val="005EB8"/>
                </a:solidFill>
                <a:latin typeface="Arial"/>
                <a:ea typeface="Arial"/>
                <a:cs typeface="Arial"/>
                <a:sym typeface="Arial"/>
              </a:defRPr>
            </a:lvl1pPr>
            <a:lvl2pPr marL="914400" marR="0" lvl="1" indent="-228600" algn="l" rtl="0">
              <a:lnSpc>
                <a:spcPct val="90000"/>
              </a:lnSpc>
              <a:spcBef>
                <a:spcPts val="500"/>
              </a:spcBef>
              <a:spcAft>
                <a:spcPts val="0"/>
              </a:spcAft>
              <a:buClr>
                <a:srgbClr val="005EB8"/>
              </a:buClr>
              <a:buSzPts val="2400"/>
              <a:buFont typeface="Calibri"/>
              <a:buNone/>
              <a:defRPr sz="2400" b="0" i="0" u="none" strike="noStrike" cap="none">
                <a:solidFill>
                  <a:srgbClr val="005EB8"/>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Google Shape;24;p7"/>
          <p:cNvSpPr txBox="1">
            <a:spLocks noGrp="1"/>
          </p:cNvSpPr>
          <p:nvPr>
            <p:ph type="body" idx="2"/>
          </p:nvPr>
        </p:nvSpPr>
        <p:spPr>
          <a:xfrm>
            <a:off x="272379" y="413238"/>
            <a:ext cx="10550952" cy="62425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5EB8"/>
              </a:buClr>
              <a:buSzPts val="4000"/>
              <a:buFont typeface="Arial"/>
              <a:buNone/>
              <a:defRPr sz="4000" b="0" i="0" u="none" strike="noStrike" cap="none">
                <a:solidFill>
                  <a:srgbClr val="005EB8"/>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7"/>
          <p:cNvSpPr>
            <a:spLocks noGrp="1"/>
          </p:cNvSpPr>
          <p:nvPr>
            <p:ph type="pic" idx="3"/>
          </p:nvPr>
        </p:nvSpPr>
        <p:spPr>
          <a:xfrm>
            <a:off x="7884000" y="2687746"/>
            <a:ext cx="2520000" cy="2520000"/>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6"/>
        <p:cNvGrpSpPr/>
        <p:nvPr/>
      </p:nvGrpSpPr>
      <p:grpSpPr>
        <a:xfrm>
          <a:off x="0" y="0"/>
          <a:ext cx="0" cy="0"/>
          <a:chOff x="0" y="0"/>
          <a:chExt cx="0" cy="0"/>
        </a:xfrm>
      </p:grpSpPr>
      <p:sp>
        <p:nvSpPr>
          <p:cNvPr id="27" name="Google Shape;27;p8"/>
          <p:cNvSpPr txBox="1">
            <a:spLocks noGrp="1"/>
          </p:cNvSpPr>
          <p:nvPr>
            <p:ph type="body" idx="1"/>
          </p:nvPr>
        </p:nvSpPr>
        <p:spPr>
          <a:xfrm>
            <a:off x="272379" y="413238"/>
            <a:ext cx="10550952" cy="62425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5EB8"/>
              </a:buClr>
              <a:buSzPts val="4000"/>
              <a:buFont typeface="Arial"/>
              <a:buNone/>
              <a:defRPr sz="4000" b="0" i="0" u="none" strike="noStrike" cap="none">
                <a:solidFill>
                  <a:srgbClr val="005EB8"/>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 name="Google Shape;28;p8"/>
          <p:cNvSpPr>
            <a:spLocks noGrp="1"/>
          </p:cNvSpPr>
          <p:nvPr>
            <p:ph type="pic" idx="2"/>
          </p:nvPr>
        </p:nvSpPr>
        <p:spPr>
          <a:xfrm>
            <a:off x="3826189" y="1667838"/>
            <a:ext cx="4539622" cy="4539622"/>
          </a:xfrm>
          <a:prstGeom prst="rect">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29"/>
        <p:cNvGrpSpPr/>
        <p:nvPr/>
      </p:nvGrpSpPr>
      <p:grpSpPr>
        <a:xfrm>
          <a:off x="0" y="0"/>
          <a:ext cx="0" cy="0"/>
          <a:chOff x="0" y="0"/>
          <a:chExt cx="0" cy="0"/>
        </a:xfrm>
      </p:grpSpPr>
      <p:sp>
        <p:nvSpPr>
          <p:cNvPr id="30" name="Google Shape;30;p9"/>
          <p:cNvSpPr txBox="1">
            <a:spLocks noGrp="1"/>
          </p:cNvSpPr>
          <p:nvPr>
            <p:ph type="body" idx="1"/>
          </p:nvPr>
        </p:nvSpPr>
        <p:spPr>
          <a:xfrm>
            <a:off x="272379" y="413238"/>
            <a:ext cx="10550952" cy="62425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5EB8"/>
              </a:buClr>
              <a:buSzPts val="4000"/>
              <a:buFont typeface="Arial"/>
              <a:buNone/>
              <a:defRPr sz="4000" b="0" i="0" u="none" strike="noStrike" cap="none">
                <a:solidFill>
                  <a:srgbClr val="005EB8"/>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Google Shape;31;p9"/>
          <p:cNvSpPr>
            <a:spLocks noGrp="1"/>
          </p:cNvSpPr>
          <p:nvPr>
            <p:ph type="pic" idx="2"/>
          </p:nvPr>
        </p:nvSpPr>
        <p:spPr>
          <a:xfrm>
            <a:off x="1788000" y="2687746"/>
            <a:ext cx="2520000" cy="2520000"/>
          </a:xfrm>
          <a:prstGeom prst="rect">
            <a:avLst/>
          </a:prstGeom>
          <a:noFill/>
          <a:ln>
            <a:noFill/>
          </a:ln>
        </p:spPr>
      </p:sp>
      <p:sp>
        <p:nvSpPr>
          <p:cNvPr id="32" name="Google Shape;32;p9"/>
          <p:cNvSpPr txBox="1">
            <a:spLocks noGrp="1"/>
          </p:cNvSpPr>
          <p:nvPr>
            <p:ph type="body" idx="3"/>
          </p:nvPr>
        </p:nvSpPr>
        <p:spPr>
          <a:xfrm>
            <a:off x="6096000" y="1987573"/>
            <a:ext cx="5689281" cy="3920345"/>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5EB8"/>
              </a:buClr>
              <a:buSzPts val="3200"/>
              <a:buFont typeface="Noto Sans Symbols"/>
              <a:buChar char="✔"/>
              <a:defRPr sz="3200" b="0" i="0" u="none" strike="noStrike" cap="none">
                <a:solidFill>
                  <a:srgbClr val="005EB8"/>
                </a:solidFill>
                <a:latin typeface="Arial"/>
                <a:ea typeface="Arial"/>
                <a:cs typeface="Arial"/>
                <a:sym typeface="Arial"/>
              </a:defRPr>
            </a:lvl1pPr>
            <a:lvl2pPr marL="914400" marR="0" lvl="1" indent="-228600" algn="l" rtl="0">
              <a:lnSpc>
                <a:spcPct val="90000"/>
              </a:lnSpc>
              <a:spcBef>
                <a:spcPts val="500"/>
              </a:spcBef>
              <a:spcAft>
                <a:spcPts val="0"/>
              </a:spcAft>
              <a:buClr>
                <a:srgbClr val="005EB8"/>
              </a:buClr>
              <a:buSzPts val="2400"/>
              <a:buFont typeface="Noto Sans Symbols"/>
              <a:buNone/>
              <a:defRPr sz="2400" b="0" i="0" u="none" strike="noStrike" cap="none">
                <a:solidFill>
                  <a:srgbClr val="005EB8"/>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33"/>
        <p:cNvGrpSpPr/>
        <p:nvPr/>
      </p:nvGrpSpPr>
      <p:grpSpPr>
        <a:xfrm>
          <a:off x="0" y="0"/>
          <a:ext cx="0" cy="0"/>
          <a:chOff x="0" y="0"/>
          <a:chExt cx="0" cy="0"/>
        </a:xfrm>
      </p:grpSpPr>
      <p:sp>
        <p:nvSpPr>
          <p:cNvPr id="34" name="Google Shape;34;p10"/>
          <p:cNvSpPr txBox="1"/>
          <p:nvPr/>
        </p:nvSpPr>
        <p:spPr>
          <a:xfrm>
            <a:off x="272379" y="413238"/>
            <a:ext cx="10550952" cy="646331"/>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5EB8"/>
              </a:buClr>
              <a:buSzPts val="4000"/>
              <a:buFont typeface="Arial"/>
              <a:buNone/>
            </a:pPr>
            <a:r>
              <a:rPr lang="en-US" sz="4000" b="0" i="0" u="none" strike="noStrike" cap="none">
                <a:solidFill>
                  <a:srgbClr val="005EB8"/>
                </a:solidFill>
                <a:latin typeface="Arial"/>
                <a:ea typeface="Arial"/>
                <a:cs typeface="Arial"/>
                <a:sym typeface="Arial"/>
              </a:rPr>
              <a:t>What’s next</a:t>
            </a:r>
            <a:endParaRPr/>
          </a:p>
        </p:txBody>
      </p:sp>
      <p:pic>
        <p:nvPicPr>
          <p:cNvPr id="35" name="Google Shape;35;p10"/>
          <p:cNvPicPr preferRelativeResize="0"/>
          <p:nvPr/>
        </p:nvPicPr>
        <p:blipFill rotWithShape="1">
          <a:blip r:embed="rId2">
            <a:alphaModFix/>
          </a:blip>
          <a:srcRect l="-1" r="647" b="35225"/>
          <a:stretch/>
        </p:blipFill>
        <p:spPr>
          <a:xfrm>
            <a:off x="0" y="1387737"/>
            <a:ext cx="12192000" cy="547026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941388" y="2975083"/>
            <a:ext cx="5154612" cy="1971862"/>
          </a:xfrm>
          <a:prstGeom prst="rect">
            <a:avLst/>
          </a:prstGeom>
        </p:spPr>
        <p:txBody>
          <a:bodyPr/>
          <a:lstStyle>
            <a:lvl1pPr marL="0" indent="0">
              <a:buNone/>
              <a:defRPr sz="6000" b="1" i="0">
                <a:solidFill>
                  <a:srgbClr val="024731"/>
                </a:solidFill>
                <a:latin typeface="Source Sans Pro SemiBold" panose="020B0503030403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module</a:t>
            </a:r>
          </a:p>
        </p:txBody>
      </p:sp>
      <p:sp>
        <p:nvSpPr>
          <p:cNvPr id="14" name="Picture Placeholder 10">
            <a:extLst>
              <a:ext uri="{FF2B5EF4-FFF2-40B4-BE49-F238E27FC236}">
                <a16:creationId xmlns:a16="http://schemas.microsoft.com/office/drawing/2014/main" id="{94C99F52-D704-FA13-F9C6-750C2026E9E9}"/>
              </a:ext>
            </a:extLst>
          </p:cNvPr>
          <p:cNvSpPr>
            <a:spLocks noGrp="1"/>
          </p:cNvSpPr>
          <p:nvPr>
            <p:ph type="pic" sz="quarter" idx="12"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Tree>
    <p:extLst>
      <p:ext uri="{BB962C8B-B14F-4D97-AF65-F5344CB8AC3E}">
        <p14:creationId xmlns:p14="http://schemas.microsoft.com/office/powerpoint/2010/main" val="203688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ingle line with pictur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941388" y="3468049"/>
            <a:ext cx="5154612" cy="985931"/>
          </a:xfrm>
          <a:prstGeom prst="rect">
            <a:avLst/>
          </a:prstGeom>
        </p:spPr>
        <p:txBody>
          <a:bodyPr/>
          <a:lstStyle>
            <a:lvl1pPr marL="0" indent="0">
              <a:buNone/>
              <a:defRPr sz="6000" b="1" i="0">
                <a:solidFill>
                  <a:srgbClr val="024731"/>
                </a:solidFill>
                <a:latin typeface="Source Sans Pro SemiBold" panose="020B0503030403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module</a:t>
            </a:r>
          </a:p>
        </p:txBody>
      </p:sp>
      <p:sp>
        <p:nvSpPr>
          <p:cNvPr id="2" name="Picture Placeholder 10">
            <a:extLst>
              <a:ext uri="{FF2B5EF4-FFF2-40B4-BE49-F238E27FC236}">
                <a16:creationId xmlns:a16="http://schemas.microsoft.com/office/drawing/2014/main" id="{F2B6D852-6BBB-7A7C-0023-A3B00F22AFF7}"/>
              </a:ext>
            </a:extLst>
          </p:cNvPr>
          <p:cNvSpPr>
            <a:spLocks noGrp="1"/>
          </p:cNvSpPr>
          <p:nvPr>
            <p:ph type="pic" sz="quarter" idx="12"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Tree>
    <p:extLst>
      <p:ext uri="{BB962C8B-B14F-4D97-AF65-F5344CB8AC3E}">
        <p14:creationId xmlns:p14="http://schemas.microsoft.com/office/powerpoint/2010/main" val="2743637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2"/>
          <p:cNvPicPr preferRelativeResize="0"/>
          <p:nvPr/>
        </p:nvPicPr>
        <p:blipFill rotWithShape="1">
          <a:blip r:embed="rId15">
            <a:alphaModFix/>
          </a:blip>
          <a:srcRect/>
          <a:stretch/>
        </p:blipFill>
        <p:spPr>
          <a:xfrm>
            <a:off x="10826401" y="417385"/>
            <a:ext cx="980530" cy="63282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9.sv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17.sv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9.sv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21.sv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7.sv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4.sv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26.sv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image" Target="../media/image9.sv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9.sv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image" Target="../media/image28.sv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image" Target="../media/image11.sv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9.sv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1.sv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13.sv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5.sv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394949-21A8-DDE1-F26E-A97AFD97B6C5}"/>
              </a:ext>
            </a:extLst>
          </p:cNvPr>
          <p:cNvSpPr>
            <a:spLocks noGrp="1"/>
          </p:cNvSpPr>
          <p:nvPr>
            <p:ph type="body" sz="quarter" idx="11"/>
          </p:nvPr>
        </p:nvSpPr>
        <p:spPr>
          <a:xfrm>
            <a:off x="941388" y="2986657"/>
            <a:ext cx="4001002" cy="1971862"/>
          </a:xfrm>
        </p:spPr>
        <p:txBody>
          <a:bodyPr/>
          <a:lstStyle/>
          <a:p>
            <a:r>
              <a:rPr lang="en-GB" dirty="0">
                <a:solidFill>
                  <a:srgbClr val="2260B3"/>
                </a:solidFill>
              </a:rPr>
              <a:t>Stay safe online</a:t>
            </a:r>
          </a:p>
        </p:txBody>
      </p:sp>
      <p:pic>
        <p:nvPicPr>
          <p:cNvPr id="4" name="Picture Placeholder 3">
            <a:extLst>
              <a:ext uri="{FF2B5EF4-FFF2-40B4-BE49-F238E27FC236}">
                <a16:creationId xmlns:a16="http://schemas.microsoft.com/office/drawing/2014/main" id="{44CAFDFA-95F9-6F1C-367F-5F15019B81E9}"/>
              </a:ext>
            </a:extLst>
          </p:cNvPr>
          <p:cNvPicPr>
            <a:picLocks noGrp="1" noChangeAspect="1"/>
          </p:cNvPicPr>
          <p:nvPr>
            <p:ph type="pic" sz="quarter" idx="12"/>
          </p:nvPr>
        </p:nvPicPr>
        <p:blipFill>
          <a:blip r:embed="rId3">
            <a:extLst>
              <a:ext uri="{96DAC541-7B7A-43D3-8B79-37D633B846F1}">
                <asvg:svgBlip xmlns:asvg="http://schemas.microsoft.com/office/drawing/2016/SVG/main" r:embed="rId4"/>
              </a:ext>
            </a:extLst>
          </a:blip>
          <a:srcRect l="145" r="145"/>
          <a:stretch/>
        </p:blipFill>
        <p:spPr/>
      </p:pic>
    </p:spTree>
    <p:extLst>
      <p:ext uri="{BB962C8B-B14F-4D97-AF65-F5344CB8AC3E}">
        <p14:creationId xmlns:p14="http://schemas.microsoft.com/office/powerpoint/2010/main" val="3785368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86461FB4-0DD5-7DDD-A376-AB80F4E5575D}"/>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t="1781" b="1781"/>
          <a:stretch/>
        </p:blipFill>
        <p:spPr/>
      </p:pic>
      <p:sp>
        <p:nvSpPr>
          <p:cNvPr id="6" name="Text Placeholder 5">
            <a:extLst>
              <a:ext uri="{FF2B5EF4-FFF2-40B4-BE49-F238E27FC236}">
                <a16:creationId xmlns:a16="http://schemas.microsoft.com/office/drawing/2014/main" id="{E04246C1-3529-D8EF-A7DC-6D89EB48E1AD}"/>
              </a:ext>
            </a:extLst>
          </p:cNvPr>
          <p:cNvSpPr>
            <a:spLocks noGrp="1"/>
          </p:cNvSpPr>
          <p:nvPr>
            <p:ph type="body" sz="quarter" idx="11"/>
          </p:nvPr>
        </p:nvSpPr>
        <p:spPr/>
        <p:txBody>
          <a:bodyPr/>
          <a:lstStyle/>
          <a:p>
            <a:r>
              <a:rPr lang="en-GB" dirty="0">
                <a:solidFill>
                  <a:srgbClr val="005EB8"/>
                </a:solidFill>
              </a:rPr>
              <a:t>How can you spot a scam?</a:t>
            </a:r>
          </a:p>
        </p:txBody>
      </p:sp>
    </p:spTree>
    <p:extLst>
      <p:ext uri="{BB962C8B-B14F-4D97-AF65-F5344CB8AC3E}">
        <p14:creationId xmlns:p14="http://schemas.microsoft.com/office/powerpoint/2010/main" val="2992362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86461FB4-0DD5-7DDD-A376-AB80F4E5575D}"/>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a:xfrm rot="10800000">
            <a:off x="741760" y="2000841"/>
            <a:ext cx="3908977" cy="3920345"/>
          </a:xfrm>
        </p:spPr>
      </p:pic>
      <p:sp>
        <p:nvSpPr>
          <p:cNvPr id="6" name="Text Placeholder 5">
            <a:extLst>
              <a:ext uri="{FF2B5EF4-FFF2-40B4-BE49-F238E27FC236}">
                <a16:creationId xmlns:a16="http://schemas.microsoft.com/office/drawing/2014/main" id="{E04246C1-3529-D8EF-A7DC-6D89EB48E1AD}"/>
              </a:ext>
            </a:extLst>
          </p:cNvPr>
          <p:cNvSpPr>
            <a:spLocks noGrp="1"/>
          </p:cNvSpPr>
          <p:nvPr>
            <p:ph type="body" sz="quarter" idx="11"/>
          </p:nvPr>
        </p:nvSpPr>
        <p:spPr/>
        <p:txBody>
          <a:bodyPr/>
          <a:lstStyle/>
          <a:p>
            <a:r>
              <a:rPr lang="en-GB" dirty="0">
                <a:solidFill>
                  <a:srgbClr val="005EB8"/>
                </a:solidFill>
              </a:rPr>
              <a:t>How to spot a scam</a:t>
            </a:r>
          </a:p>
        </p:txBody>
      </p:sp>
      <p:sp>
        <p:nvSpPr>
          <p:cNvPr id="7" name="Text Placeholder 6">
            <a:extLst>
              <a:ext uri="{FF2B5EF4-FFF2-40B4-BE49-F238E27FC236}">
                <a16:creationId xmlns:a16="http://schemas.microsoft.com/office/drawing/2014/main" id="{6FBD8CB7-B913-57AD-5DFF-49D0473DB03F}"/>
              </a:ext>
            </a:extLst>
          </p:cNvPr>
          <p:cNvSpPr>
            <a:spLocks noGrp="1"/>
          </p:cNvSpPr>
          <p:nvPr>
            <p:ph type="body" sz="quarter" idx="12"/>
          </p:nvPr>
        </p:nvSpPr>
        <p:spPr/>
        <p:txBody>
          <a:bodyPr/>
          <a:lstStyle/>
          <a:p>
            <a:pPr marL="457200" indent="-457200">
              <a:buClr>
                <a:srgbClr val="005EB8"/>
              </a:buClr>
              <a:buFont typeface="Wingdings" pitchFamily="2" charset="2"/>
              <a:buChar char="ü"/>
            </a:pPr>
            <a:r>
              <a:rPr lang="en-GB" b="0" dirty="0">
                <a:solidFill>
                  <a:srgbClr val="005EB8"/>
                </a:solidFill>
                <a:latin typeface="Source Sans Pro" panose="020B0503030403020204" pitchFamily="34" charset="0"/>
                <a:ea typeface="Source Sans Pro" panose="020B0503030403020204" pitchFamily="34" charset="0"/>
              </a:rPr>
              <a:t>Importance </a:t>
            </a:r>
          </a:p>
          <a:p>
            <a:pPr marL="457200" indent="-457200">
              <a:buClr>
                <a:srgbClr val="005EB8"/>
              </a:buClr>
              <a:buFont typeface="Wingdings" pitchFamily="2" charset="2"/>
              <a:buChar char="ü"/>
            </a:pPr>
            <a:r>
              <a:rPr lang="en-GB" b="0" dirty="0">
                <a:solidFill>
                  <a:srgbClr val="005EB8"/>
                </a:solidFill>
                <a:latin typeface="Source Sans Pro" panose="020B0503030403020204" pitchFamily="34" charset="0"/>
                <a:ea typeface="Source Sans Pro" panose="020B0503030403020204" pitchFamily="34" charset="0"/>
              </a:rPr>
              <a:t>Spelling and odd layout</a:t>
            </a:r>
          </a:p>
          <a:p>
            <a:pPr marL="457200" indent="-457200">
              <a:buClr>
                <a:srgbClr val="005EB8"/>
              </a:buClr>
              <a:buFont typeface="Wingdings" pitchFamily="2" charset="2"/>
              <a:buChar char="ü"/>
            </a:pPr>
            <a:r>
              <a:rPr lang="en-GB" b="0" dirty="0">
                <a:solidFill>
                  <a:srgbClr val="005EB8"/>
                </a:solidFill>
                <a:latin typeface="Source Sans Pro" panose="020B0503030403020204" pitchFamily="34" charset="0"/>
                <a:ea typeface="Source Sans Pro" panose="020B0503030403020204" pitchFamily="34" charset="0"/>
              </a:rPr>
              <a:t>Time pressure</a:t>
            </a:r>
          </a:p>
          <a:p>
            <a:pPr marL="457200" indent="-457200">
              <a:buClr>
                <a:srgbClr val="005EB8"/>
              </a:buClr>
              <a:buFont typeface="Wingdings" pitchFamily="2" charset="2"/>
              <a:buChar char="ü"/>
            </a:pPr>
            <a:r>
              <a:rPr lang="en-GB" b="0" dirty="0">
                <a:solidFill>
                  <a:srgbClr val="005EB8"/>
                </a:solidFill>
                <a:latin typeface="Source Sans Pro" panose="020B0503030403020204" pitchFamily="34" charset="0"/>
                <a:ea typeface="Source Sans Pro" panose="020B0503030403020204" pitchFamily="34" charset="0"/>
              </a:rPr>
              <a:t>Reward</a:t>
            </a:r>
          </a:p>
          <a:p>
            <a:pPr marL="457200" indent="-457200">
              <a:buClr>
                <a:srgbClr val="005EB8"/>
              </a:buClr>
              <a:buFont typeface="Wingdings" pitchFamily="2" charset="2"/>
              <a:buChar char="ü"/>
            </a:pPr>
            <a:r>
              <a:rPr lang="en-GB" b="0" dirty="0">
                <a:solidFill>
                  <a:srgbClr val="005EB8"/>
                </a:solidFill>
                <a:latin typeface="Source Sans Pro" panose="020B0503030403020204" pitchFamily="34" charset="0"/>
                <a:ea typeface="Source Sans Pro" panose="020B0503030403020204" pitchFamily="34" charset="0"/>
              </a:rPr>
              <a:t>Current events</a:t>
            </a:r>
          </a:p>
        </p:txBody>
      </p:sp>
    </p:spTree>
    <p:extLst>
      <p:ext uri="{BB962C8B-B14F-4D97-AF65-F5344CB8AC3E}">
        <p14:creationId xmlns:p14="http://schemas.microsoft.com/office/powerpoint/2010/main" val="1046297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C0A396CA-1423-076F-1C40-3EA1F14FC035}"/>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p:pic>
      <p:sp>
        <p:nvSpPr>
          <p:cNvPr id="3" name="Text Placeholder 2">
            <a:extLst>
              <a:ext uri="{FF2B5EF4-FFF2-40B4-BE49-F238E27FC236}">
                <a16:creationId xmlns:a16="http://schemas.microsoft.com/office/drawing/2014/main" id="{18DAB7D2-B4F3-0238-9C45-2AE788B41702}"/>
              </a:ext>
            </a:extLst>
          </p:cNvPr>
          <p:cNvSpPr>
            <a:spLocks noGrp="1"/>
          </p:cNvSpPr>
          <p:nvPr>
            <p:ph type="body" sz="quarter" idx="11"/>
          </p:nvPr>
        </p:nvSpPr>
        <p:spPr/>
        <p:txBody>
          <a:bodyPr/>
          <a:lstStyle/>
          <a:p>
            <a:r>
              <a:rPr lang="en-GB">
                <a:solidFill>
                  <a:srgbClr val="005EB8"/>
                </a:solidFill>
              </a:rPr>
              <a:t>Types of scams</a:t>
            </a:r>
          </a:p>
        </p:txBody>
      </p:sp>
      <p:sp>
        <p:nvSpPr>
          <p:cNvPr id="4" name="Text Placeholder 3">
            <a:extLst>
              <a:ext uri="{FF2B5EF4-FFF2-40B4-BE49-F238E27FC236}">
                <a16:creationId xmlns:a16="http://schemas.microsoft.com/office/drawing/2014/main" id="{0602146F-9047-D03C-27A6-4A31737A6074}"/>
              </a:ext>
            </a:extLst>
          </p:cNvPr>
          <p:cNvSpPr>
            <a:spLocks noGrp="1"/>
          </p:cNvSpPr>
          <p:nvPr>
            <p:ph type="body" sz="quarter" idx="12"/>
          </p:nvPr>
        </p:nvSpPr>
        <p:spPr/>
        <p:txBody>
          <a:bodyPr lIns="91440" tIns="45720" rIns="91440" bIns="45720" anchor="ctr"/>
          <a:lstStyle/>
          <a:p>
            <a:r>
              <a:rPr lang="en-GB" b="0" dirty="0">
                <a:solidFill>
                  <a:srgbClr val="005EB8"/>
                </a:solidFill>
                <a:latin typeface="Source Sans Pro" panose="020B0503030403020204" pitchFamily="34" charset="0"/>
                <a:ea typeface="Source Sans Pro" panose="020B0503030403020204" pitchFamily="34" charset="0"/>
              </a:rPr>
              <a:t>Scam email messages</a:t>
            </a:r>
          </a:p>
          <a:p>
            <a:endParaRPr lang="en-GB" b="0" dirty="0">
              <a:solidFill>
                <a:srgbClr val="005EB8"/>
              </a:solidFill>
              <a:latin typeface="Source Sans Pro" panose="020B0503030403020204" pitchFamily="34" charset="0"/>
              <a:ea typeface="Source Sans Pro" panose="020B0503030403020204" pitchFamily="34" charset="0"/>
            </a:endParaRPr>
          </a:p>
          <a:p>
            <a:r>
              <a:rPr lang="en-GB" b="0" dirty="0">
                <a:solidFill>
                  <a:srgbClr val="005EB8"/>
                </a:solidFill>
                <a:latin typeface="Source Sans Pro" panose="020B0503030403020204" pitchFamily="34" charset="0"/>
                <a:ea typeface="Source Sans Pro" panose="020B0503030403020204" pitchFamily="34" charset="0"/>
              </a:rPr>
              <a:t>Romance scams</a:t>
            </a:r>
          </a:p>
          <a:p>
            <a:endParaRPr lang="en-GB" b="0" dirty="0">
              <a:solidFill>
                <a:srgbClr val="005EB8"/>
              </a:solidFill>
              <a:latin typeface="Source Sans Pro" panose="020B0503030403020204" pitchFamily="34" charset="0"/>
              <a:ea typeface="Source Sans Pro" panose="020B0503030403020204" pitchFamily="34" charset="0"/>
            </a:endParaRPr>
          </a:p>
          <a:p>
            <a:r>
              <a:rPr lang="en-GB" b="0" dirty="0">
                <a:solidFill>
                  <a:srgbClr val="005EB8"/>
                </a:solidFill>
                <a:latin typeface="Source Sans Pro" panose="020B0503030403020204" pitchFamily="34" charset="0"/>
                <a:ea typeface="Source Sans Pro" panose="020B0503030403020204" pitchFamily="34" charset="0"/>
              </a:rPr>
              <a:t>Buying-online scams</a:t>
            </a:r>
          </a:p>
          <a:p>
            <a:endParaRPr lang="en-GB" b="0" dirty="0">
              <a:solidFill>
                <a:srgbClr val="005EB8"/>
              </a:solidFill>
              <a:latin typeface="Source Sans Pro" panose="020B0503030403020204" pitchFamily="34" charset="0"/>
              <a:ea typeface="Source Sans Pro" panose="020B0503030403020204" pitchFamily="34" charset="0"/>
            </a:endParaRPr>
          </a:p>
          <a:p>
            <a:r>
              <a:rPr lang="en-GB" b="0" dirty="0">
                <a:solidFill>
                  <a:srgbClr val="005EB8"/>
                </a:solidFill>
                <a:latin typeface="Source Sans Pro" panose="020B0503030403020204" pitchFamily="34" charset="0"/>
                <a:ea typeface="Source Sans Pro" panose="020B0503030403020204" pitchFamily="34" charset="0"/>
              </a:rPr>
              <a:t>Ransomware</a:t>
            </a:r>
          </a:p>
        </p:txBody>
      </p:sp>
    </p:spTree>
    <p:extLst>
      <p:ext uri="{BB962C8B-B14F-4D97-AF65-F5344CB8AC3E}">
        <p14:creationId xmlns:p14="http://schemas.microsoft.com/office/powerpoint/2010/main" val="1627039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EFAC8DCF-4312-4F94-A18A-6242FA29AB8D}"/>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p:pic>
      <p:sp>
        <p:nvSpPr>
          <p:cNvPr id="6" name="Text Placeholder 5">
            <a:extLst>
              <a:ext uri="{FF2B5EF4-FFF2-40B4-BE49-F238E27FC236}">
                <a16:creationId xmlns:a16="http://schemas.microsoft.com/office/drawing/2014/main" id="{5306E3FA-6C88-3995-31F1-FA4E04A4893B}"/>
              </a:ext>
            </a:extLst>
          </p:cNvPr>
          <p:cNvSpPr>
            <a:spLocks noGrp="1"/>
          </p:cNvSpPr>
          <p:nvPr>
            <p:ph type="body" sz="quarter" idx="11"/>
          </p:nvPr>
        </p:nvSpPr>
        <p:spPr/>
        <p:txBody>
          <a:bodyPr/>
          <a:lstStyle/>
          <a:p>
            <a:r>
              <a:rPr lang="en-GB" dirty="0">
                <a:solidFill>
                  <a:srgbClr val="005EB8"/>
                </a:solidFill>
              </a:rPr>
              <a:t>You get an email </a:t>
            </a:r>
          </a:p>
        </p:txBody>
      </p:sp>
      <p:sp>
        <p:nvSpPr>
          <p:cNvPr id="3" name="Text Placeholder 2">
            <a:extLst>
              <a:ext uri="{FF2B5EF4-FFF2-40B4-BE49-F238E27FC236}">
                <a16:creationId xmlns:a16="http://schemas.microsoft.com/office/drawing/2014/main" id="{E63780C8-FD4A-926D-4EB7-EB00B07F68CF}"/>
              </a:ext>
            </a:extLst>
          </p:cNvPr>
          <p:cNvSpPr>
            <a:spLocks noGrp="1"/>
          </p:cNvSpPr>
          <p:nvPr>
            <p:ph type="body" sz="quarter" idx="12"/>
          </p:nvPr>
        </p:nvSpPr>
        <p:spPr>
          <a:xfrm>
            <a:off x="5012055" y="2391365"/>
            <a:ext cx="7456170" cy="3920345"/>
          </a:xfrm>
        </p:spPr>
        <p:txBody>
          <a:bodyPr lIns="91440" tIns="45720" rIns="91440" bIns="45720" anchor="ctr"/>
          <a:lstStyle/>
          <a:p>
            <a:pPr marL="0" indent="0">
              <a:buClr>
                <a:srgbClr val="005EB8"/>
              </a:buClr>
              <a:buNone/>
            </a:pPr>
            <a:r>
              <a:rPr lang="en-GB" b="0" dirty="0">
                <a:solidFill>
                  <a:srgbClr val="005EB8"/>
                </a:solidFill>
                <a:latin typeface="Source Sans Pro" panose="020B0503030403020204" pitchFamily="34" charset="0"/>
                <a:ea typeface="Source Sans Pro" panose="020B0503030403020204" pitchFamily="34" charset="0"/>
              </a:rPr>
              <a:t>You don’t know the sender. </a:t>
            </a:r>
          </a:p>
          <a:p>
            <a:pPr marL="0" indent="0">
              <a:buClr>
                <a:srgbClr val="005EB8"/>
              </a:buClr>
              <a:buNone/>
            </a:pPr>
            <a:r>
              <a:rPr lang="en-GB" b="0" dirty="0">
                <a:solidFill>
                  <a:srgbClr val="005EB8"/>
                </a:solidFill>
                <a:latin typeface="Source Sans Pro" panose="020B0503030403020204" pitchFamily="34" charset="0"/>
                <a:ea typeface="Source Sans Pro" panose="020B0503030403020204" pitchFamily="34" charset="0"/>
              </a:rPr>
              <a:t>They’re asking for personal information.</a:t>
            </a:r>
          </a:p>
          <a:p>
            <a:pPr marL="0" indent="0">
              <a:buClr>
                <a:srgbClr val="005EB8"/>
              </a:buClr>
              <a:buNone/>
            </a:pPr>
            <a:r>
              <a:rPr lang="en-GB" b="0" dirty="0">
                <a:solidFill>
                  <a:srgbClr val="005EB8"/>
                </a:solidFill>
                <a:latin typeface="Source Sans Pro" panose="020B0503030403020204" pitchFamily="34" charset="0"/>
                <a:ea typeface="Source Sans Pro" panose="020B0503030403020204" pitchFamily="34" charset="0"/>
              </a:rPr>
              <a:t>What do you do?</a:t>
            </a:r>
          </a:p>
          <a:p>
            <a:pPr marL="0" indent="0">
              <a:buClr>
                <a:srgbClr val="005EB8"/>
              </a:buClr>
              <a:buNone/>
            </a:pPr>
            <a:endParaRPr lang="en-GB" sz="1200" b="0" dirty="0">
              <a:solidFill>
                <a:srgbClr val="005EB8"/>
              </a:solidFill>
              <a:latin typeface="Source Sans Pro" panose="020B0503030403020204" pitchFamily="34" charset="0"/>
              <a:ea typeface="Source Sans Pro" panose="020B0503030403020204" pitchFamily="34" charset="0"/>
            </a:endParaRPr>
          </a:p>
          <a:p>
            <a:pPr marL="514800" indent="-514800">
              <a:buClr>
                <a:srgbClr val="005EB8"/>
              </a:buClr>
              <a:buFont typeface="+mj-lt"/>
              <a:buAutoNum type="alphaUcPeriod"/>
            </a:pPr>
            <a:r>
              <a:rPr lang="en-GB" b="0" dirty="0">
                <a:solidFill>
                  <a:srgbClr val="005EB8"/>
                </a:solidFill>
                <a:latin typeface="Source Sans Pro" panose="020B0503030403020204" pitchFamily="34" charset="0"/>
                <a:ea typeface="Source Sans Pro" panose="020B0503030403020204" pitchFamily="34" charset="0"/>
              </a:rPr>
              <a:t>Reply with information</a:t>
            </a:r>
          </a:p>
          <a:p>
            <a:pPr marL="514800" indent="-514800">
              <a:buClr>
                <a:srgbClr val="005EB8"/>
              </a:buClr>
              <a:buFont typeface="+mj-lt"/>
              <a:buAutoNum type="alphaUcPeriod"/>
            </a:pPr>
            <a:r>
              <a:rPr lang="en-GB" b="0" dirty="0">
                <a:solidFill>
                  <a:srgbClr val="005EB8"/>
                </a:solidFill>
                <a:latin typeface="Source Sans Pro" panose="020B0503030403020204" pitchFamily="34" charset="0"/>
                <a:ea typeface="Source Sans Pro" panose="020B0503030403020204" pitchFamily="34" charset="0"/>
              </a:rPr>
              <a:t>Ignore the email</a:t>
            </a:r>
          </a:p>
          <a:p>
            <a:pPr marL="514800" indent="-514800">
              <a:buClr>
                <a:srgbClr val="005EB8"/>
              </a:buClr>
              <a:buFont typeface="+mj-lt"/>
              <a:buAutoNum type="alphaUcPeriod"/>
            </a:pPr>
            <a:r>
              <a:rPr lang="en-GB" b="0" dirty="0">
                <a:solidFill>
                  <a:srgbClr val="005EB8"/>
                </a:solidFill>
                <a:latin typeface="Source Sans Pro" panose="020B0503030403020204" pitchFamily="34" charset="0"/>
                <a:ea typeface="Source Sans Pro" panose="020B0503030403020204" pitchFamily="34" charset="0"/>
              </a:rPr>
              <a:t>Report it</a:t>
            </a:r>
          </a:p>
          <a:p>
            <a:pPr marL="514800" indent="-514800">
              <a:buClr>
                <a:srgbClr val="005EB8"/>
              </a:buClr>
              <a:buAutoNum type="alphaUcPeriod"/>
            </a:pPr>
            <a:r>
              <a:rPr lang="en-GB" b="0" dirty="0">
                <a:solidFill>
                  <a:srgbClr val="005EB8"/>
                </a:solidFill>
                <a:latin typeface="Source Sans Pro" panose="020B0503030403020204" pitchFamily="34" charset="0"/>
                <a:ea typeface="Source Sans Pro" panose="020B0503030403020204" pitchFamily="34" charset="0"/>
              </a:rPr>
              <a:t>Check using contact details you trust</a:t>
            </a:r>
          </a:p>
          <a:p>
            <a:pPr>
              <a:buClr>
                <a:srgbClr val="005EB8"/>
              </a:buClr>
              <a:buAutoNum type="alphaUcPeriod"/>
            </a:pPr>
            <a:endParaRPr lang="en-GB" b="0" dirty="0">
              <a:solidFill>
                <a:srgbClr val="005EB8"/>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313509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1BAE664D-051F-2F72-C67E-BE99EA09C869}"/>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p:pic>
      <p:sp>
        <p:nvSpPr>
          <p:cNvPr id="6" name="Text Placeholder 5">
            <a:extLst>
              <a:ext uri="{FF2B5EF4-FFF2-40B4-BE49-F238E27FC236}">
                <a16:creationId xmlns:a16="http://schemas.microsoft.com/office/drawing/2014/main" id="{5306E3FA-6C88-3995-31F1-FA4E04A4893B}"/>
              </a:ext>
            </a:extLst>
          </p:cNvPr>
          <p:cNvSpPr>
            <a:spLocks noGrp="1"/>
          </p:cNvSpPr>
          <p:nvPr>
            <p:ph type="body" sz="quarter" idx="11"/>
          </p:nvPr>
        </p:nvSpPr>
        <p:spPr/>
        <p:txBody>
          <a:bodyPr/>
          <a:lstStyle/>
          <a:p>
            <a:r>
              <a:rPr lang="en-GB" dirty="0">
                <a:solidFill>
                  <a:srgbClr val="005EB8"/>
                </a:solidFill>
              </a:rPr>
              <a:t>You meet someone online</a:t>
            </a:r>
          </a:p>
        </p:txBody>
      </p:sp>
      <p:sp>
        <p:nvSpPr>
          <p:cNvPr id="3" name="Text Placeholder 2">
            <a:extLst>
              <a:ext uri="{FF2B5EF4-FFF2-40B4-BE49-F238E27FC236}">
                <a16:creationId xmlns:a16="http://schemas.microsoft.com/office/drawing/2014/main" id="{83E5249F-969A-5C3A-1B00-9B578D4C1145}"/>
              </a:ext>
            </a:extLst>
          </p:cNvPr>
          <p:cNvSpPr>
            <a:spLocks noGrp="1"/>
          </p:cNvSpPr>
          <p:nvPr>
            <p:ph type="body" sz="quarter" idx="12"/>
          </p:nvPr>
        </p:nvSpPr>
        <p:spPr>
          <a:xfrm>
            <a:off x="741760" y="1705563"/>
            <a:ext cx="6390560" cy="3920345"/>
          </a:xfrm>
        </p:spPr>
        <p:txBody>
          <a:bodyPr/>
          <a:lstStyle/>
          <a:p>
            <a:pPr marL="0" indent="0">
              <a:buClr>
                <a:srgbClr val="005EB8"/>
              </a:buClr>
              <a:buNone/>
            </a:pPr>
            <a:r>
              <a:rPr lang="en-GB" b="0">
                <a:solidFill>
                  <a:srgbClr val="005EB8"/>
                </a:solidFill>
                <a:latin typeface="Source Sans Pro" panose="020B0503030403020204" pitchFamily="34" charset="0"/>
                <a:ea typeface="Source Sans Pro" panose="020B0503030403020204" pitchFamily="34" charset="0"/>
              </a:rPr>
              <a:t>They ask for your personal information. </a:t>
            </a:r>
          </a:p>
          <a:p>
            <a:pPr marL="0" indent="0">
              <a:buClr>
                <a:srgbClr val="005EB8"/>
              </a:buClr>
              <a:buNone/>
            </a:pPr>
            <a:r>
              <a:rPr lang="en-GB" b="0">
                <a:solidFill>
                  <a:srgbClr val="005EB8"/>
                </a:solidFill>
                <a:latin typeface="Source Sans Pro" panose="020B0503030403020204" pitchFamily="34" charset="0"/>
                <a:ea typeface="Source Sans Pro" panose="020B0503030403020204" pitchFamily="34" charset="0"/>
              </a:rPr>
              <a:t>What do you do?</a:t>
            </a:r>
          </a:p>
          <a:p>
            <a:pPr marL="0" indent="0">
              <a:buClr>
                <a:srgbClr val="005EB8"/>
              </a:buClr>
              <a:buNone/>
            </a:pPr>
            <a:endParaRPr lang="en-GB" sz="2000" b="0">
              <a:solidFill>
                <a:srgbClr val="005EB8"/>
              </a:solidFill>
              <a:latin typeface="Source Sans Pro" panose="020B0503030403020204" pitchFamily="34" charset="0"/>
              <a:ea typeface="Source Sans Pro" panose="020B0503030403020204" pitchFamily="34" charset="0"/>
            </a:endParaRPr>
          </a:p>
          <a:p>
            <a:pPr marL="514350" indent="-514350">
              <a:buClr>
                <a:srgbClr val="005EB8"/>
              </a:buClr>
              <a:buFont typeface="+mj-lt"/>
              <a:buAutoNum type="alphaUcPeriod"/>
            </a:pPr>
            <a:r>
              <a:rPr lang="en-GB" b="0">
                <a:solidFill>
                  <a:srgbClr val="005EB8"/>
                </a:solidFill>
                <a:latin typeface="Source Sans Pro" panose="020B0503030403020204" pitchFamily="34" charset="0"/>
                <a:ea typeface="Source Sans Pro" panose="020B0503030403020204" pitchFamily="34" charset="0"/>
              </a:rPr>
              <a:t>Share my information</a:t>
            </a:r>
          </a:p>
          <a:p>
            <a:pPr marL="514350" indent="-514350">
              <a:buClr>
                <a:srgbClr val="005EB8"/>
              </a:buClr>
              <a:buFont typeface="+mj-lt"/>
              <a:buAutoNum type="alphaUcPeriod"/>
            </a:pPr>
            <a:r>
              <a:rPr lang="en-GB" b="0">
                <a:solidFill>
                  <a:srgbClr val="005EB8"/>
                </a:solidFill>
                <a:latin typeface="Source Sans Pro" panose="020B0503030403020204" pitchFamily="34" charset="0"/>
                <a:ea typeface="Source Sans Pro" panose="020B0503030403020204" pitchFamily="34" charset="0"/>
              </a:rPr>
              <a:t>Say no. Don’t share</a:t>
            </a:r>
          </a:p>
          <a:p>
            <a:pPr marL="514350" indent="-514350">
              <a:buClr>
                <a:srgbClr val="005EB8"/>
              </a:buClr>
              <a:buFont typeface="+mj-lt"/>
              <a:buAutoNum type="alphaUcPeriod"/>
            </a:pPr>
            <a:r>
              <a:rPr lang="en-GB" b="0">
                <a:solidFill>
                  <a:srgbClr val="005EB8"/>
                </a:solidFill>
                <a:latin typeface="Source Sans Pro" panose="020B0503030403020204" pitchFamily="34" charset="0"/>
                <a:ea typeface="Source Sans Pro" panose="020B0503030403020204" pitchFamily="34" charset="0"/>
              </a:rPr>
              <a:t>Ask why they need it</a:t>
            </a:r>
          </a:p>
          <a:p>
            <a:pPr marL="514350" indent="-514350">
              <a:buClr>
                <a:srgbClr val="005EB8"/>
              </a:buClr>
              <a:buFont typeface="+mj-lt"/>
              <a:buAutoNum type="alphaUcPeriod"/>
            </a:pPr>
            <a:r>
              <a:rPr lang="en-GB" b="0">
                <a:solidFill>
                  <a:srgbClr val="005EB8"/>
                </a:solidFill>
                <a:latin typeface="Source Sans Pro" panose="020B0503030403020204" pitchFamily="34" charset="0"/>
                <a:ea typeface="Source Sans Pro" panose="020B0503030403020204" pitchFamily="34" charset="0"/>
              </a:rPr>
              <a:t>Seek advice</a:t>
            </a:r>
          </a:p>
        </p:txBody>
      </p:sp>
    </p:spTree>
    <p:extLst>
      <p:ext uri="{BB962C8B-B14F-4D97-AF65-F5344CB8AC3E}">
        <p14:creationId xmlns:p14="http://schemas.microsoft.com/office/powerpoint/2010/main" val="3985158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E9AB1F29-0E3B-9E59-B995-4D56A169B40C}"/>
              </a:ext>
            </a:extLst>
          </p:cNvPr>
          <p:cNvPicPr>
            <a:picLocks noGrp="1" noChangeAspect="1"/>
          </p:cNvPicPr>
          <p:nvPr>
            <p:ph type="pic" sz="quarter" idx="10"/>
          </p:nvPr>
        </p:nvPicPr>
        <p:blipFill>
          <a:blip r:embed="rId3"/>
          <a:srcRect l="59" r="59"/>
          <a:stretch/>
        </p:blipFill>
        <p:spPr/>
      </p:pic>
      <p:sp>
        <p:nvSpPr>
          <p:cNvPr id="3" name="Text Placeholder 2">
            <a:extLst>
              <a:ext uri="{FF2B5EF4-FFF2-40B4-BE49-F238E27FC236}">
                <a16:creationId xmlns:a16="http://schemas.microsoft.com/office/drawing/2014/main" id="{0F493578-30AE-ADCA-F2B8-C1E57770D3E6}"/>
              </a:ext>
            </a:extLst>
          </p:cNvPr>
          <p:cNvSpPr>
            <a:spLocks noGrp="1"/>
          </p:cNvSpPr>
          <p:nvPr>
            <p:ph type="body" sz="quarter" idx="11"/>
          </p:nvPr>
        </p:nvSpPr>
        <p:spPr/>
        <p:txBody>
          <a:bodyPr/>
          <a:lstStyle/>
          <a:p>
            <a:r>
              <a:rPr lang="en-GB" dirty="0">
                <a:solidFill>
                  <a:srgbClr val="005EB8"/>
                </a:solidFill>
              </a:rPr>
              <a:t>You download a file</a:t>
            </a:r>
          </a:p>
        </p:txBody>
      </p:sp>
      <p:sp>
        <p:nvSpPr>
          <p:cNvPr id="4" name="Text Placeholder 3">
            <a:extLst>
              <a:ext uri="{FF2B5EF4-FFF2-40B4-BE49-F238E27FC236}">
                <a16:creationId xmlns:a16="http://schemas.microsoft.com/office/drawing/2014/main" id="{056FFE35-1E69-27BC-5872-BC1D48429881}"/>
              </a:ext>
            </a:extLst>
          </p:cNvPr>
          <p:cNvSpPr>
            <a:spLocks noGrp="1"/>
          </p:cNvSpPr>
          <p:nvPr>
            <p:ph type="body" sz="quarter" idx="12"/>
          </p:nvPr>
        </p:nvSpPr>
        <p:spPr>
          <a:xfrm>
            <a:off x="4840604" y="2000840"/>
            <a:ext cx="7046595" cy="3920345"/>
          </a:xfrm>
        </p:spPr>
        <p:txBody>
          <a:bodyPr/>
          <a:lstStyle/>
          <a:p>
            <a:pPr marL="0" indent="0">
              <a:buClr>
                <a:srgbClr val="005EB8"/>
              </a:buClr>
              <a:buNone/>
            </a:pPr>
            <a:r>
              <a:rPr lang="en-GB" b="0" dirty="0">
                <a:solidFill>
                  <a:srgbClr val="005EB8"/>
                </a:solidFill>
                <a:latin typeface="Source Sans Pro" panose="020B0503030403020204" pitchFamily="34" charset="0"/>
                <a:ea typeface="Source Sans Pro" panose="020B0503030403020204" pitchFamily="34" charset="0"/>
              </a:rPr>
              <a:t>Now your device is locked with a message demanding money to unlock it. What do you do?</a:t>
            </a:r>
          </a:p>
          <a:p>
            <a:pPr marL="0" indent="0">
              <a:buClr>
                <a:srgbClr val="005EB8"/>
              </a:buClr>
              <a:buNone/>
            </a:pPr>
            <a:endParaRPr lang="en-GB" sz="2000" b="0" dirty="0">
              <a:solidFill>
                <a:srgbClr val="005EB8"/>
              </a:solidFill>
              <a:latin typeface="Source Sans Pro" panose="020B0503030403020204" pitchFamily="34" charset="0"/>
              <a:ea typeface="Source Sans Pro" panose="020B0503030403020204" pitchFamily="34" charset="0"/>
            </a:endParaRPr>
          </a:p>
          <a:p>
            <a:pPr marL="514800" indent="-514800">
              <a:buClr>
                <a:srgbClr val="005EB8"/>
              </a:buClr>
              <a:buFont typeface="+mj-lt"/>
              <a:buAutoNum type="alphaUcPeriod"/>
            </a:pPr>
            <a:r>
              <a:rPr lang="en-GB" b="0" dirty="0">
                <a:solidFill>
                  <a:srgbClr val="005EB8"/>
                </a:solidFill>
                <a:latin typeface="Source Sans Pro" panose="020B0503030403020204" pitchFamily="34" charset="0"/>
                <a:ea typeface="Source Sans Pro" panose="020B0503030403020204" pitchFamily="34" charset="0"/>
              </a:rPr>
              <a:t>Pay to get access back</a:t>
            </a:r>
          </a:p>
          <a:p>
            <a:pPr marL="514800" indent="-514800">
              <a:buClr>
                <a:srgbClr val="005EB8"/>
              </a:buClr>
              <a:buFont typeface="+mj-lt"/>
              <a:buAutoNum type="alphaUcPeriod"/>
            </a:pPr>
            <a:r>
              <a:rPr lang="en-GB" b="0" dirty="0">
                <a:solidFill>
                  <a:srgbClr val="005EB8"/>
                </a:solidFill>
                <a:latin typeface="Source Sans Pro" panose="020B0503030403020204" pitchFamily="34" charset="0"/>
                <a:ea typeface="Source Sans Pro" panose="020B0503030403020204" pitchFamily="34" charset="0"/>
              </a:rPr>
              <a:t>Ignore it and hope it goes away</a:t>
            </a:r>
          </a:p>
          <a:p>
            <a:pPr marL="514800" indent="-514800">
              <a:buClr>
                <a:srgbClr val="005EB8"/>
              </a:buClr>
              <a:buFont typeface="+mj-lt"/>
              <a:buAutoNum type="alphaUcPeriod"/>
            </a:pPr>
            <a:r>
              <a:rPr lang="en-GB" b="0" dirty="0">
                <a:solidFill>
                  <a:srgbClr val="005EB8"/>
                </a:solidFill>
                <a:latin typeface="Source Sans Pro" panose="020B0503030403020204" pitchFamily="34" charset="0"/>
                <a:ea typeface="Source Sans Pro" panose="020B0503030403020204" pitchFamily="34" charset="0"/>
              </a:rPr>
              <a:t>Disconnect from the internet and get professional help</a:t>
            </a:r>
          </a:p>
          <a:p>
            <a:pPr marL="514800" indent="-514800">
              <a:buClr>
                <a:srgbClr val="005EB8"/>
              </a:buClr>
              <a:buFont typeface="+mj-lt"/>
              <a:buAutoNum type="alphaUcPeriod"/>
            </a:pPr>
            <a:r>
              <a:rPr lang="en-GB" b="0" dirty="0">
                <a:solidFill>
                  <a:srgbClr val="005EB8"/>
                </a:solidFill>
                <a:latin typeface="Source Sans Pro" panose="020B0503030403020204" pitchFamily="34" charset="0"/>
                <a:ea typeface="Source Sans Pro" panose="020B0503030403020204" pitchFamily="34" charset="0"/>
              </a:rPr>
              <a:t>Ask a friend/ colleague for advice</a:t>
            </a:r>
          </a:p>
        </p:txBody>
      </p:sp>
    </p:spTree>
    <p:extLst>
      <p:ext uri="{BB962C8B-B14F-4D97-AF65-F5344CB8AC3E}">
        <p14:creationId xmlns:p14="http://schemas.microsoft.com/office/powerpoint/2010/main" val="1792762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BD3FB23E-18A4-F93B-6FF1-65942CD3F652}"/>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p:pic>
      <p:sp>
        <p:nvSpPr>
          <p:cNvPr id="8" name="Text Placeholder 7">
            <a:extLst>
              <a:ext uri="{FF2B5EF4-FFF2-40B4-BE49-F238E27FC236}">
                <a16:creationId xmlns:a16="http://schemas.microsoft.com/office/drawing/2014/main" id="{D2A29713-C8AB-A5DE-12BF-5722FCE425A3}"/>
              </a:ext>
            </a:extLst>
          </p:cNvPr>
          <p:cNvSpPr>
            <a:spLocks noGrp="1"/>
          </p:cNvSpPr>
          <p:nvPr>
            <p:ph type="body" sz="quarter" idx="11"/>
          </p:nvPr>
        </p:nvSpPr>
        <p:spPr/>
        <p:txBody>
          <a:bodyPr/>
          <a:lstStyle/>
          <a:p>
            <a:r>
              <a:rPr lang="en-GB" dirty="0">
                <a:solidFill>
                  <a:srgbClr val="005EB8"/>
                </a:solidFill>
              </a:rPr>
              <a:t>How to reduce the risks</a:t>
            </a:r>
          </a:p>
        </p:txBody>
      </p:sp>
      <p:sp>
        <p:nvSpPr>
          <p:cNvPr id="9" name="Text Placeholder 8">
            <a:extLst>
              <a:ext uri="{FF2B5EF4-FFF2-40B4-BE49-F238E27FC236}">
                <a16:creationId xmlns:a16="http://schemas.microsoft.com/office/drawing/2014/main" id="{21118649-76C2-1C80-63F5-2982EFBE285A}"/>
              </a:ext>
            </a:extLst>
          </p:cNvPr>
          <p:cNvSpPr>
            <a:spLocks noGrp="1"/>
          </p:cNvSpPr>
          <p:nvPr>
            <p:ph type="body" sz="quarter" idx="12"/>
          </p:nvPr>
        </p:nvSpPr>
        <p:spPr/>
        <p:txBody>
          <a:bodyPr/>
          <a:lstStyle/>
          <a:p>
            <a:pPr marL="457200" indent="-457200">
              <a:buClr>
                <a:srgbClr val="005EB8"/>
              </a:buClr>
              <a:buFont typeface="Wingdings" pitchFamily="2" charset="2"/>
              <a:buChar char="ü"/>
            </a:pPr>
            <a:r>
              <a:rPr lang="en-GB" b="0">
                <a:solidFill>
                  <a:srgbClr val="005EB8"/>
                </a:solidFill>
                <a:latin typeface="Source Sans Pro" panose="020B0503030403020204" pitchFamily="34" charset="0"/>
                <a:ea typeface="Source Sans Pro" panose="020B0503030403020204" pitchFamily="34" charset="0"/>
              </a:rPr>
              <a:t>Keep devices safe</a:t>
            </a:r>
          </a:p>
          <a:p>
            <a:pPr marL="457200" indent="-457200">
              <a:buClr>
                <a:srgbClr val="005EB8"/>
              </a:buClr>
              <a:buFont typeface="Wingdings" pitchFamily="2" charset="2"/>
              <a:buChar char="ü"/>
            </a:pPr>
            <a:r>
              <a:rPr lang="en-GB" b="0">
                <a:solidFill>
                  <a:srgbClr val="005EB8"/>
                </a:solidFill>
                <a:latin typeface="Source Sans Pro" panose="020B0503030403020204" pitchFamily="34" charset="0"/>
                <a:ea typeface="Source Sans Pro" panose="020B0503030403020204" pitchFamily="34" charset="0"/>
              </a:rPr>
              <a:t>Take care with public Wi-Fi</a:t>
            </a:r>
          </a:p>
          <a:p>
            <a:pPr marL="457200" indent="-457200">
              <a:buClr>
                <a:srgbClr val="005EB8"/>
              </a:buClr>
              <a:buFont typeface="Wingdings" pitchFamily="2" charset="2"/>
              <a:buChar char="ü"/>
            </a:pPr>
            <a:r>
              <a:rPr lang="en-GB" b="0">
                <a:solidFill>
                  <a:srgbClr val="005EB8"/>
                </a:solidFill>
                <a:latin typeface="Source Sans Pro" panose="020B0503030403020204" pitchFamily="34" charset="0"/>
                <a:ea typeface="Source Sans Pro" panose="020B0503030403020204" pitchFamily="34" charset="0"/>
              </a:rPr>
              <a:t>Check websites are secure </a:t>
            </a:r>
          </a:p>
          <a:p>
            <a:pPr marL="457200" indent="-457200">
              <a:buClr>
                <a:srgbClr val="005EB8"/>
              </a:buClr>
              <a:buFont typeface="Wingdings" pitchFamily="2" charset="2"/>
              <a:buChar char="ü"/>
            </a:pPr>
            <a:r>
              <a:rPr lang="en-GB" b="0">
                <a:solidFill>
                  <a:srgbClr val="005EB8"/>
                </a:solidFill>
                <a:latin typeface="Source Sans Pro" panose="020B0503030403020204" pitchFamily="34" charset="0"/>
                <a:ea typeface="Source Sans Pro" panose="020B0503030403020204" pitchFamily="34" charset="0"/>
              </a:rPr>
              <a:t>Follow the Take Five message – </a:t>
            </a:r>
            <a:br>
              <a:rPr lang="en-GB" b="0">
                <a:solidFill>
                  <a:srgbClr val="005EB8"/>
                </a:solidFill>
                <a:latin typeface="Source Sans Pro" panose="020B0503030403020204" pitchFamily="34" charset="0"/>
                <a:ea typeface="Source Sans Pro" panose="020B0503030403020204" pitchFamily="34" charset="0"/>
              </a:rPr>
            </a:br>
            <a:r>
              <a:rPr lang="en-GB" b="0">
                <a:solidFill>
                  <a:srgbClr val="005EB8"/>
                </a:solidFill>
                <a:latin typeface="Source Sans Pro" panose="020B0503030403020204" pitchFamily="34" charset="0"/>
                <a:ea typeface="Source Sans Pro" panose="020B0503030403020204" pitchFamily="34" charset="0"/>
              </a:rPr>
              <a:t>Stop, Challenge, Protect</a:t>
            </a:r>
          </a:p>
        </p:txBody>
      </p:sp>
    </p:spTree>
    <p:extLst>
      <p:ext uri="{BB962C8B-B14F-4D97-AF65-F5344CB8AC3E}">
        <p14:creationId xmlns:p14="http://schemas.microsoft.com/office/powerpoint/2010/main" val="1439334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047ED357-4F89-A0B3-9424-FF80CE13E15F}"/>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p:pic>
      <p:sp>
        <p:nvSpPr>
          <p:cNvPr id="3" name="Text Placeholder 2">
            <a:extLst>
              <a:ext uri="{FF2B5EF4-FFF2-40B4-BE49-F238E27FC236}">
                <a16:creationId xmlns:a16="http://schemas.microsoft.com/office/drawing/2014/main" id="{ECEAC7C1-403F-FDE6-9497-4B5387566104}"/>
              </a:ext>
            </a:extLst>
          </p:cNvPr>
          <p:cNvSpPr>
            <a:spLocks noGrp="1"/>
          </p:cNvSpPr>
          <p:nvPr>
            <p:ph type="body" sz="quarter" idx="11"/>
          </p:nvPr>
        </p:nvSpPr>
        <p:spPr/>
        <p:txBody>
          <a:bodyPr/>
          <a:lstStyle/>
          <a:p>
            <a:r>
              <a:rPr lang="en-GB" dirty="0">
                <a:solidFill>
                  <a:srgbClr val="005EB8"/>
                </a:solidFill>
              </a:rPr>
              <a:t>How to reduce the risks</a:t>
            </a:r>
          </a:p>
        </p:txBody>
      </p:sp>
      <p:sp>
        <p:nvSpPr>
          <p:cNvPr id="4" name="Text Placeholder 3">
            <a:extLst>
              <a:ext uri="{FF2B5EF4-FFF2-40B4-BE49-F238E27FC236}">
                <a16:creationId xmlns:a16="http://schemas.microsoft.com/office/drawing/2014/main" id="{4A928272-B1C1-BF96-EE9D-433BCCA36A28}"/>
              </a:ext>
            </a:extLst>
          </p:cNvPr>
          <p:cNvSpPr>
            <a:spLocks noGrp="1"/>
          </p:cNvSpPr>
          <p:nvPr>
            <p:ph type="body" sz="quarter" idx="12"/>
          </p:nvPr>
        </p:nvSpPr>
        <p:spPr/>
        <p:txBody>
          <a:bodyPr/>
          <a:lstStyle/>
          <a:p>
            <a:pPr marL="457200" indent="-457200">
              <a:buClr>
                <a:srgbClr val="005EB8"/>
              </a:buClr>
              <a:buFont typeface="Wingdings" pitchFamily="2" charset="2"/>
              <a:buChar char="ü"/>
            </a:pPr>
            <a:r>
              <a:rPr lang="en-GB" b="0" dirty="0">
                <a:solidFill>
                  <a:srgbClr val="005EB8"/>
                </a:solidFill>
                <a:latin typeface="Source Sans Pro" panose="020B0503030403020204" pitchFamily="34" charset="0"/>
                <a:ea typeface="Source Sans Pro" panose="020B0503030403020204" pitchFamily="34" charset="0"/>
              </a:rPr>
              <a:t>Keep things up to date</a:t>
            </a:r>
          </a:p>
          <a:p>
            <a:pPr marL="457200" indent="-457200">
              <a:buClr>
                <a:srgbClr val="005EB8"/>
              </a:buClr>
              <a:buFont typeface="Wingdings" pitchFamily="2" charset="2"/>
              <a:buChar char="ü"/>
            </a:pPr>
            <a:r>
              <a:rPr lang="en-GB" b="0" dirty="0">
                <a:solidFill>
                  <a:srgbClr val="005EB8"/>
                </a:solidFill>
                <a:latin typeface="Source Sans Pro" panose="020B0503030403020204" pitchFamily="34" charset="0"/>
                <a:ea typeface="Source Sans Pro" panose="020B0503030403020204" pitchFamily="34" charset="0"/>
              </a:rPr>
              <a:t>Create strong passwords</a:t>
            </a:r>
          </a:p>
          <a:p>
            <a:pPr marL="457200" indent="-457200">
              <a:buClr>
                <a:srgbClr val="005EB8"/>
              </a:buClr>
              <a:buFont typeface="Wingdings" pitchFamily="2" charset="2"/>
              <a:buChar char="ü"/>
            </a:pPr>
            <a:r>
              <a:rPr lang="en-GB" b="0" dirty="0">
                <a:solidFill>
                  <a:srgbClr val="005EB8"/>
                </a:solidFill>
                <a:latin typeface="Source Sans Pro" panose="020B0503030403020204" pitchFamily="34" charset="0"/>
                <a:ea typeface="Source Sans Pro" panose="020B0503030403020204" pitchFamily="34" charset="0"/>
              </a:rPr>
              <a:t>Use a password manager</a:t>
            </a:r>
          </a:p>
          <a:p>
            <a:pPr marL="457200" indent="-457200">
              <a:buClr>
                <a:srgbClr val="005EB8"/>
              </a:buClr>
              <a:buFont typeface="Wingdings" pitchFamily="2" charset="2"/>
              <a:buChar char="ü"/>
            </a:pPr>
            <a:r>
              <a:rPr lang="en-GB" b="0" dirty="0">
                <a:solidFill>
                  <a:srgbClr val="005EB8"/>
                </a:solidFill>
                <a:latin typeface="Source Sans Pro" panose="020B0503030403020204" pitchFamily="34" charset="0"/>
                <a:ea typeface="Source Sans Pro" panose="020B0503030403020204" pitchFamily="34" charset="0"/>
              </a:rPr>
              <a:t>Enable 2-factor authentication</a:t>
            </a:r>
          </a:p>
          <a:p>
            <a:pPr marL="457200" indent="-457200">
              <a:buClr>
                <a:srgbClr val="005EB8"/>
              </a:buClr>
              <a:buFont typeface="Wingdings" pitchFamily="2" charset="2"/>
              <a:buChar char="ü"/>
            </a:pPr>
            <a:r>
              <a:rPr lang="en-GB" b="0" dirty="0">
                <a:solidFill>
                  <a:srgbClr val="005EB8"/>
                </a:solidFill>
                <a:latin typeface="Source Sans Pro" panose="020B0503030403020204" pitchFamily="34" charset="0"/>
                <a:ea typeface="Source Sans Pro" panose="020B0503030403020204" pitchFamily="34" charset="0"/>
              </a:rPr>
              <a:t>Install security software</a:t>
            </a:r>
          </a:p>
        </p:txBody>
      </p:sp>
    </p:spTree>
    <p:extLst>
      <p:ext uri="{BB962C8B-B14F-4D97-AF65-F5344CB8AC3E}">
        <p14:creationId xmlns:p14="http://schemas.microsoft.com/office/powerpoint/2010/main" val="40512298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B6886D66-0B0C-7849-7EF7-DB29FE5FA27A}"/>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p:pic>
      <p:sp>
        <p:nvSpPr>
          <p:cNvPr id="3" name="Text Placeholder 2">
            <a:extLst>
              <a:ext uri="{FF2B5EF4-FFF2-40B4-BE49-F238E27FC236}">
                <a16:creationId xmlns:a16="http://schemas.microsoft.com/office/drawing/2014/main" id="{18DAB7D2-B4F3-0238-9C45-2AE788B41702}"/>
              </a:ext>
            </a:extLst>
          </p:cNvPr>
          <p:cNvSpPr>
            <a:spLocks noGrp="1"/>
          </p:cNvSpPr>
          <p:nvPr>
            <p:ph type="body" sz="quarter" idx="11"/>
          </p:nvPr>
        </p:nvSpPr>
        <p:spPr/>
        <p:txBody>
          <a:bodyPr/>
          <a:lstStyle/>
          <a:p>
            <a:r>
              <a:rPr lang="en-GB" dirty="0">
                <a:solidFill>
                  <a:srgbClr val="005EB8"/>
                </a:solidFill>
              </a:rPr>
              <a:t>How often should you change your passwords?</a:t>
            </a:r>
          </a:p>
        </p:txBody>
      </p:sp>
      <p:sp>
        <p:nvSpPr>
          <p:cNvPr id="4" name="Text Placeholder 3">
            <a:extLst>
              <a:ext uri="{FF2B5EF4-FFF2-40B4-BE49-F238E27FC236}">
                <a16:creationId xmlns:a16="http://schemas.microsoft.com/office/drawing/2014/main" id="{0602146F-9047-D03C-27A6-4A31737A6074}"/>
              </a:ext>
            </a:extLst>
          </p:cNvPr>
          <p:cNvSpPr>
            <a:spLocks noGrp="1"/>
          </p:cNvSpPr>
          <p:nvPr>
            <p:ph type="body" sz="quarter" idx="12"/>
          </p:nvPr>
        </p:nvSpPr>
        <p:spPr>
          <a:xfrm>
            <a:off x="4953000" y="2271350"/>
            <a:ext cx="5560695" cy="3920345"/>
          </a:xfrm>
        </p:spPr>
        <p:txBody>
          <a:bodyPr/>
          <a:lstStyle/>
          <a:p>
            <a:pPr marL="514350" indent="-514350">
              <a:buClr>
                <a:srgbClr val="005EB8"/>
              </a:buClr>
              <a:buFont typeface="+mj-lt"/>
              <a:buAutoNum type="alphaUcPeriod"/>
            </a:pPr>
            <a:r>
              <a:rPr lang="en-GB" b="0">
                <a:solidFill>
                  <a:srgbClr val="005EB8"/>
                </a:solidFill>
                <a:latin typeface="Source Sans Pro" panose="020B0503030403020204" pitchFamily="34" charset="0"/>
                <a:ea typeface="Source Sans Pro" panose="020B0503030403020204" pitchFamily="34" charset="0"/>
              </a:rPr>
              <a:t>Every 1 - 3 months</a:t>
            </a:r>
          </a:p>
          <a:p>
            <a:pPr marL="514350" indent="-514350">
              <a:buClr>
                <a:srgbClr val="005EB8"/>
              </a:buClr>
              <a:buFont typeface="+mj-lt"/>
              <a:buAutoNum type="alphaUcPeriod"/>
            </a:pPr>
            <a:r>
              <a:rPr lang="en-GB" b="0">
                <a:solidFill>
                  <a:srgbClr val="005EB8"/>
                </a:solidFill>
                <a:latin typeface="Source Sans Pro" panose="020B0503030403020204" pitchFamily="34" charset="0"/>
                <a:ea typeface="Source Sans Pro" panose="020B0503030403020204" pitchFamily="34" charset="0"/>
              </a:rPr>
              <a:t>Every 6 - 12 months</a:t>
            </a:r>
          </a:p>
          <a:p>
            <a:pPr marL="514350" indent="-514350">
              <a:buClr>
                <a:srgbClr val="005EB8"/>
              </a:buClr>
              <a:buFont typeface="+mj-lt"/>
              <a:buAutoNum type="alphaUcPeriod"/>
            </a:pPr>
            <a:r>
              <a:rPr lang="en-GB" b="0">
                <a:solidFill>
                  <a:srgbClr val="005EB8"/>
                </a:solidFill>
                <a:latin typeface="Source Sans Pro" panose="020B0503030403020204" pitchFamily="34" charset="0"/>
                <a:ea typeface="Source Sans Pro" panose="020B0503030403020204" pitchFamily="34" charset="0"/>
              </a:rPr>
              <a:t>When prompted by the system or device</a:t>
            </a:r>
          </a:p>
          <a:p>
            <a:pPr marL="514350" indent="-514350">
              <a:buClr>
                <a:srgbClr val="005EB8"/>
              </a:buClr>
              <a:buFont typeface="+mj-lt"/>
              <a:buAutoNum type="alphaUcPeriod"/>
            </a:pPr>
            <a:r>
              <a:rPr lang="en-GB" b="0">
                <a:solidFill>
                  <a:srgbClr val="005EB8"/>
                </a:solidFill>
                <a:latin typeface="Source Sans Pro" panose="020B0503030403020204" pitchFamily="34" charset="0"/>
                <a:ea typeface="Source Sans Pro" panose="020B0503030403020204" pitchFamily="34" charset="0"/>
              </a:rPr>
              <a:t>When I know my device has been hacked </a:t>
            </a:r>
          </a:p>
        </p:txBody>
      </p:sp>
    </p:spTree>
    <p:extLst>
      <p:ext uri="{BB962C8B-B14F-4D97-AF65-F5344CB8AC3E}">
        <p14:creationId xmlns:p14="http://schemas.microsoft.com/office/powerpoint/2010/main" val="32429920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C0A396CA-1423-076F-1C40-3EA1F14FC035}"/>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p:pic>
      <p:sp>
        <p:nvSpPr>
          <p:cNvPr id="3" name="Text Placeholder 2">
            <a:extLst>
              <a:ext uri="{FF2B5EF4-FFF2-40B4-BE49-F238E27FC236}">
                <a16:creationId xmlns:a16="http://schemas.microsoft.com/office/drawing/2014/main" id="{18DAB7D2-B4F3-0238-9C45-2AE788B41702}"/>
              </a:ext>
            </a:extLst>
          </p:cNvPr>
          <p:cNvSpPr>
            <a:spLocks noGrp="1"/>
          </p:cNvSpPr>
          <p:nvPr>
            <p:ph type="body" sz="quarter" idx="11"/>
          </p:nvPr>
        </p:nvSpPr>
        <p:spPr/>
        <p:txBody>
          <a:bodyPr/>
          <a:lstStyle/>
          <a:p>
            <a:r>
              <a:rPr lang="en-GB" dirty="0">
                <a:solidFill>
                  <a:srgbClr val="005EB8"/>
                </a:solidFill>
              </a:rPr>
              <a:t>How confident are you in reporting online scams?</a:t>
            </a:r>
          </a:p>
        </p:txBody>
      </p:sp>
      <p:sp>
        <p:nvSpPr>
          <p:cNvPr id="4" name="Text Placeholder 3">
            <a:extLst>
              <a:ext uri="{FF2B5EF4-FFF2-40B4-BE49-F238E27FC236}">
                <a16:creationId xmlns:a16="http://schemas.microsoft.com/office/drawing/2014/main" id="{0602146F-9047-D03C-27A6-4A31737A6074}"/>
              </a:ext>
            </a:extLst>
          </p:cNvPr>
          <p:cNvSpPr>
            <a:spLocks noGrp="1"/>
          </p:cNvSpPr>
          <p:nvPr>
            <p:ph type="body" sz="quarter" idx="12"/>
          </p:nvPr>
        </p:nvSpPr>
        <p:spPr/>
        <p:txBody>
          <a:bodyPr/>
          <a:lstStyle/>
          <a:p>
            <a:pPr marL="514350" indent="-514350">
              <a:buClr>
                <a:srgbClr val="005EB8"/>
              </a:buClr>
              <a:buFont typeface="+mj-lt"/>
              <a:buAutoNum type="alphaUcPeriod"/>
            </a:pPr>
            <a:r>
              <a:rPr lang="en-GB" b="0" dirty="0">
                <a:solidFill>
                  <a:srgbClr val="005EB8"/>
                </a:solidFill>
                <a:latin typeface="Source Sans Pro" panose="020B0503030403020204" pitchFamily="34" charset="0"/>
                <a:ea typeface="Source Sans Pro" panose="020B0503030403020204" pitchFamily="34" charset="0"/>
              </a:rPr>
              <a:t>I know exactly how to do this</a:t>
            </a:r>
          </a:p>
          <a:p>
            <a:pPr marL="514350" indent="-514350">
              <a:buClr>
                <a:srgbClr val="005EB8"/>
              </a:buClr>
              <a:buFont typeface="+mj-lt"/>
              <a:buAutoNum type="alphaUcPeriod"/>
            </a:pPr>
            <a:r>
              <a:rPr lang="en-GB" b="0" dirty="0">
                <a:solidFill>
                  <a:srgbClr val="005EB8"/>
                </a:solidFill>
                <a:latin typeface="Source Sans Pro" panose="020B0503030403020204" pitchFamily="34" charset="0"/>
                <a:ea typeface="Source Sans Pro" panose="020B0503030403020204" pitchFamily="34" charset="0"/>
              </a:rPr>
              <a:t>I know a bit about this</a:t>
            </a:r>
          </a:p>
          <a:p>
            <a:pPr marL="514350" indent="-514350">
              <a:buClr>
                <a:srgbClr val="005EB8"/>
              </a:buClr>
              <a:buFont typeface="+mj-lt"/>
              <a:buAutoNum type="alphaUcPeriod"/>
            </a:pPr>
            <a:r>
              <a:rPr lang="en-GB" b="0" dirty="0">
                <a:solidFill>
                  <a:srgbClr val="005EB8"/>
                </a:solidFill>
                <a:latin typeface="Source Sans Pro" panose="020B0503030403020204" pitchFamily="34" charset="0"/>
                <a:ea typeface="Source Sans Pro" panose="020B0503030403020204" pitchFamily="34" charset="0"/>
              </a:rPr>
              <a:t>I’m not sure I could do this</a:t>
            </a:r>
          </a:p>
          <a:p>
            <a:pPr marL="514350" indent="-514350">
              <a:buClr>
                <a:srgbClr val="005EB8"/>
              </a:buClr>
              <a:buFont typeface="+mj-lt"/>
              <a:buAutoNum type="alphaUcPeriod"/>
            </a:pPr>
            <a:r>
              <a:rPr lang="en-GB" b="0" dirty="0">
                <a:solidFill>
                  <a:srgbClr val="005EB8"/>
                </a:solidFill>
                <a:latin typeface="Source Sans Pro" panose="020B0503030403020204" pitchFamily="34" charset="0"/>
                <a:ea typeface="Source Sans Pro" panose="020B0503030403020204" pitchFamily="34" charset="0"/>
              </a:rPr>
              <a:t>I don’t know how to do this</a:t>
            </a:r>
          </a:p>
        </p:txBody>
      </p:sp>
    </p:spTree>
    <p:extLst>
      <p:ext uri="{BB962C8B-B14F-4D97-AF65-F5344CB8AC3E}">
        <p14:creationId xmlns:p14="http://schemas.microsoft.com/office/powerpoint/2010/main" val="3334385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8AFA09-53E2-656F-BAD8-BBDF62A7A742}"/>
              </a:ext>
            </a:extLst>
          </p:cNvPr>
          <p:cNvSpPr>
            <a:spLocks noGrp="1"/>
          </p:cNvSpPr>
          <p:nvPr>
            <p:ph type="body" sz="quarter" idx="11"/>
          </p:nvPr>
        </p:nvSpPr>
        <p:spPr>
          <a:xfrm>
            <a:off x="941388" y="3468049"/>
            <a:ext cx="6461252" cy="985931"/>
          </a:xfrm>
        </p:spPr>
        <p:txBody>
          <a:bodyPr anchor="ctr"/>
          <a:lstStyle/>
          <a:p>
            <a:r>
              <a:rPr lang="en-GB" b="1" dirty="0">
                <a:solidFill>
                  <a:srgbClr val="005EB8"/>
                </a:solidFill>
                <a:latin typeface="Source Sans Pro SemiBold" panose="020B0503030403020204" pitchFamily="34" charset="0"/>
                <a:ea typeface="Source Sans Pro SemiBold" panose="020B0503030403020204" pitchFamily="34" charset="0"/>
              </a:rPr>
              <a:t>Pre-session survey</a:t>
            </a:r>
          </a:p>
        </p:txBody>
      </p:sp>
      <p:pic>
        <p:nvPicPr>
          <p:cNvPr id="5" name="Picture Placeholder 4" descr="A qr code on a blue background&#10;&#10;Description automatically generated">
            <a:extLst>
              <a:ext uri="{FF2B5EF4-FFF2-40B4-BE49-F238E27FC236}">
                <a16:creationId xmlns:a16="http://schemas.microsoft.com/office/drawing/2014/main" id="{07C9F7B4-EEE6-661B-D2D6-5FBD2FFE217D}"/>
              </a:ext>
            </a:extLst>
          </p:cNvPr>
          <p:cNvPicPr>
            <a:picLocks noGrp="1" noChangeAspect="1"/>
          </p:cNvPicPr>
          <p:nvPr>
            <p:ph type="pic" sz="quarter" idx="12"/>
          </p:nvPr>
        </p:nvPicPr>
        <p:blipFill rotWithShape="1">
          <a:blip r:embed="rId3">
            <a:extLst>
              <a:ext uri="{BEBA8EAE-BF5A-486C-A8C5-ECC9F3942E4B}">
                <a14:imgProps xmlns:a14="http://schemas.microsoft.com/office/drawing/2010/main">
                  <a14:imgLayer r:embed="rId4">
                    <a14:imgEffect>
                      <a14:backgroundRemoval t="10000" b="90000" l="10130" r="89870"/>
                    </a14:imgEffect>
                  </a14:imgLayer>
                </a14:imgProps>
              </a:ext>
            </a:extLst>
          </a:blip>
          <a:srcRect l="19871" t="31664" r="20682" b="8695"/>
          <a:stretch/>
        </p:blipFill>
        <p:spPr>
          <a:xfrm>
            <a:off x="7402640" y="2000842"/>
            <a:ext cx="3908977" cy="3920345"/>
          </a:xfrm>
        </p:spPr>
      </p:pic>
    </p:spTree>
    <p:extLst>
      <p:ext uri="{BB962C8B-B14F-4D97-AF65-F5344CB8AC3E}">
        <p14:creationId xmlns:p14="http://schemas.microsoft.com/office/powerpoint/2010/main" val="8689791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88C2BDB3-F579-CC48-524D-B5339C0A6D5A}"/>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p:pic>
      <p:sp>
        <p:nvSpPr>
          <p:cNvPr id="3" name="Text Placeholder 2">
            <a:extLst>
              <a:ext uri="{FF2B5EF4-FFF2-40B4-BE49-F238E27FC236}">
                <a16:creationId xmlns:a16="http://schemas.microsoft.com/office/drawing/2014/main" id="{A49CFB1E-24BF-17E9-3727-D270D17EAA8D}"/>
              </a:ext>
            </a:extLst>
          </p:cNvPr>
          <p:cNvSpPr>
            <a:spLocks noGrp="1"/>
          </p:cNvSpPr>
          <p:nvPr>
            <p:ph type="body" sz="quarter" idx="11"/>
          </p:nvPr>
        </p:nvSpPr>
        <p:spPr/>
        <p:txBody>
          <a:bodyPr/>
          <a:lstStyle/>
          <a:p>
            <a:r>
              <a:rPr lang="en-GB">
                <a:solidFill>
                  <a:srgbClr val="005EB8"/>
                </a:solidFill>
              </a:rPr>
              <a:t>What to do if something happens</a:t>
            </a:r>
          </a:p>
        </p:txBody>
      </p:sp>
      <p:sp>
        <p:nvSpPr>
          <p:cNvPr id="4" name="Text Placeholder 3">
            <a:extLst>
              <a:ext uri="{FF2B5EF4-FFF2-40B4-BE49-F238E27FC236}">
                <a16:creationId xmlns:a16="http://schemas.microsoft.com/office/drawing/2014/main" id="{89B090E1-0540-C199-F552-2E5EA80C7007}"/>
              </a:ext>
            </a:extLst>
          </p:cNvPr>
          <p:cNvSpPr>
            <a:spLocks noGrp="1"/>
          </p:cNvSpPr>
          <p:nvPr>
            <p:ph type="body" sz="quarter" idx="12"/>
          </p:nvPr>
        </p:nvSpPr>
        <p:spPr>
          <a:xfrm>
            <a:off x="4433147" y="2339506"/>
            <a:ext cx="7386320" cy="3920345"/>
          </a:xfrm>
        </p:spPr>
        <p:txBody>
          <a:bodyPr/>
          <a:lstStyle/>
          <a:p>
            <a:r>
              <a:rPr lang="en-GB" b="0" dirty="0">
                <a:solidFill>
                  <a:srgbClr val="005EB8"/>
                </a:solidFill>
                <a:latin typeface="Source Sans Pro" panose="020B0503030403020204" pitchFamily="34" charset="0"/>
                <a:ea typeface="Source Sans Pro" panose="020B0503030403020204" pitchFamily="34" charset="0"/>
              </a:rPr>
              <a:t>Contact Action Fraud: </a:t>
            </a:r>
          </a:p>
          <a:p>
            <a:r>
              <a:rPr lang="en-GB" sz="3600" b="0" dirty="0">
                <a:solidFill>
                  <a:srgbClr val="005EB8"/>
                </a:solidFill>
                <a:latin typeface="Source Sans Pro" panose="020B0503030403020204" pitchFamily="34" charset="0"/>
                <a:ea typeface="Source Sans Pro" panose="020B0503030403020204" pitchFamily="34" charset="0"/>
              </a:rPr>
              <a:t>0300 123 2040  </a:t>
            </a:r>
            <a:r>
              <a:rPr lang="en-GB" sz="3600" b="0" dirty="0" err="1">
                <a:solidFill>
                  <a:srgbClr val="005EB8"/>
                </a:solidFill>
                <a:latin typeface="Source Sans Pro" panose="020B0503030403020204" pitchFamily="34" charset="0"/>
                <a:ea typeface="Source Sans Pro" panose="020B0503030403020204" pitchFamily="34" charset="0"/>
              </a:rPr>
              <a:t>actionfraud.police.uk</a:t>
            </a:r>
            <a:endParaRPr lang="en-GB" sz="3600" b="0" dirty="0">
              <a:solidFill>
                <a:srgbClr val="005EB8"/>
              </a:solidFill>
              <a:latin typeface="Source Sans Pro" panose="020B0503030403020204" pitchFamily="34" charset="0"/>
              <a:ea typeface="Source Sans Pro" panose="020B0503030403020204" pitchFamily="34" charset="0"/>
            </a:endParaRPr>
          </a:p>
          <a:p>
            <a:pPr>
              <a:lnSpc>
                <a:spcPct val="114000"/>
              </a:lnSpc>
              <a:spcBef>
                <a:spcPts val="1200"/>
              </a:spcBef>
              <a:spcAft>
                <a:spcPts val="600"/>
              </a:spcAft>
            </a:pPr>
            <a:r>
              <a:rPr lang="en-GB" b="0" dirty="0">
                <a:solidFill>
                  <a:srgbClr val="005EB8"/>
                </a:solidFill>
                <a:latin typeface="Source Sans Pro" panose="020B0503030403020204" pitchFamily="34" charset="0"/>
                <a:ea typeface="Source Sans Pro" panose="020B0503030403020204" pitchFamily="34" charset="0"/>
              </a:rPr>
              <a:t>Tell your bank</a:t>
            </a:r>
          </a:p>
          <a:p>
            <a:pPr>
              <a:lnSpc>
                <a:spcPct val="114000"/>
              </a:lnSpc>
              <a:spcBef>
                <a:spcPts val="1200"/>
              </a:spcBef>
              <a:spcAft>
                <a:spcPts val="600"/>
              </a:spcAft>
            </a:pPr>
            <a:r>
              <a:rPr lang="en-GB" b="0" dirty="0">
                <a:solidFill>
                  <a:srgbClr val="005EB8"/>
                </a:solidFill>
                <a:latin typeface="Source Sans Pro" panose="020B0503030403020204" pitchFamily="34" charset="0"/>
                <a:ea typeface="Source Sans Pro" panose="020B0503030403020204" pitchFamily="34" charset="0"/>
              </a:rPr>
              <a:t>Change your passwords</a:t>
            </a:r>
          </a:p>
          <a:p>
            <a:pPr>
              <a:lnSpc>
                <a:spcPct val="114000"/>
              </a:lnSpc>
              <a:spcBef>
                <a:spcPts val="1200"/>
              </a:spcBef>
              <a:spcAft>
                <a:spcPts val="600"/>
              </a:spcAft>
            </a:pPr>
            <a:r>
              <a:rPr lang="en-GB" b="0" dirty="0">
                <a:solidFill>
                  <a:srgbClr val="005EB8"/>
                </a:solidFill>
                <a:latin typeface="Source Sans Pro" panose="020B0503030403020204" pitchFamily="34" charset="0"/>
                <a:ea typeface="Source Sans Pro" panose="020B0503030403020204" pitchFamily="34" charset="0"/>
              </a:rPr>
              <a:t>Scan your device</a:t>
            </a:r>
          </a:p>
          <a:p>
            <a:endParaRPr lang="en-GB" b="0" dirty="0">
              <a:solidFill>
                <a:srgbClr val="005EB8"/>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7449949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0E2D5F64-2790-D497-FCF1-3B07A5F067BF}"/>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a:prstGeom prst="rect">
            <a:avLst/>
          </a:prstGeom>
        </p:spPr>
      </p:pic>
      <p:sp>
        <p:nvSpPr>
          <p:cNvPr id="3" name="Text Placeholder 2">
            <a:extLst>
              <a:ext uri="{FF2B5EF4-FFF2-40B4-BE49-F238E27FC236}">
                <a16:creationId xmlns:a16="http://schemas.microsoft.com/office/drawing/2014/main" id="{05FEFDFC-4196-5939-AC24-D528B39D84DE}"/>
              </a:ext>
            </a:extLst>
          </p:cNvPr>
          <p:cNvSpPr>
            <a:spLocks noGrp="1"/>
          </p:cNvSpPr>
          <p:nvPr>
            <p:ph type="body" sz="quarter" idx="11"/>
          </p:nvPr>
        </p:nvSpPr>
        <p:spPr>
          <a:xfrm>
            <a:off x="602239" y="460852"/>
            <a:ext cx="8883501" cy="880759"/>
          </a:xfrm>
        </p:spPr>
        <p:txBody>
          <a:bodyPr lIns="91440" tIns="45720" rIns="91440" bIns="45720" anchor="t"/>
          <a:lstStyle/>
          <a:p>
            <a:r>
              <a:rPr lang="en-GB" dirty="0">
                <a:solidFill>
                  <a:srgbClr val="005EB8"/>
                </a:solidFill>
              </a:rPr>
              <a:t>Today you've seen how to:</a:t>
            </a:r>
            <a:endParaRPr lang="en-US" dirty="0">
              <a:solidFill>
                <a:srgbClr val="005EB8"/>
              </a:solidFill>
            </a:endParaRPr>
          </a:p>
        </p:txBody>
      </p:sp>
      <p:sp>
        <p:nvSpPr>
          <p:cNvPr id="4" name="Text Placeholder 3">
            <a:extLst>
              <a:ext uri="{FF2B5EF4-FFF2-40B4-BE49-F238E27FC236}">
                <a16:creationId xmlns:a16="http://schemas.microsoft.com/office/drawing/2014/main" id="{1F20725D-AA92-6D28-7ED6-BBB433A3A659}"/>
              </a:ext>
            </a:extLst>
          </p:cNvPr>
          <p:cNvSpPr>
            <a:spLocks noGrp="1"/>
          </p:cNvSpPr>
          <p:nvPr>
            <p:ph type="body" sz="quarter" idx="12"/>
          </p:nvPr>
        </p:nvSpPr>
        <p:spPr>
          <a:xfrm>
            <a:off x="4844995" y="2000840"/>
            <a:ext cx="7132320" cy="3920345"/>
          </a:xfrm>
        </p:spPr>
        <p:txBody>
          <a:bodyPr lIns="91440" tIns="45720" rIns="91440" bIns="45720" anchor="ctr"/>
          <a:lstStyle/>
          <a:p>
            <a:pPr>
              <a:buClr>
                <a:srgbClr val="005EB8"/>
              </a:buClr>
              <a:buFont typeface="Wingdings" pitchFamily="2" charset="2"/>
              <a:buChar char="ü"/>
            </a:pPr>
            <a:r>
              <a:rPr lang="en-GB" b="0" dirty="0">
                <a:solidFill>
                  <a:srgbClr val="005EB8"/>
                </a:solidFill>
                <a:latin typeface="Source Sans Pro" panose="020B0503030403020204" pitchFamily="34" charset="0"/>
                <a:ea typeface="Source Sans Pro" panose="020B0503030403020204" pitchFamily="34" charset="0"/>
              </a:rPr>
              <a:t>Understand online safety</a:t>
            </a:r>
          </a:p>
          <a:p>
            <a:pPr>
              <a:buClr>
                <a:srgbClr val="005EB8"/>
              </a:buClr>
              <a:buFont typeface="Wingdings" pitchFamily="2" charset="2"/>
              <a:buChar char="ü"/>
            </a:pPr>
            <a:r>
              <a:rPr lang="en-GB" b="0" dirty="0">
                <a:solidFill>
                  <a:srgbClr val="005EB8"/>
                </a:solidFill>
                <a:latin typeface="Source Sans Pro" panose="020B0503030403020204" pitchFamily="34" charset="0"/>
                <a:ea typeface="Source Sans Pro" panose="020B0503030403020204" pitchFamily="34" charset="0"/>
              </a:rPr>
              <a:t>Log in securely</a:t>
            </a:r>
          </a:p>
          <a:p>
            <a:pPr>
              <a:buClr>
                <a:srgbClr val="005EB8"/>
              </a:buClr>
              <a:buFont typeface="Wingdings" pitchFamily="2" charset="2"/>
              <a:buChar char="ü"/>
            </a:pPr>
            <a:r>
              <a:rPr lang="en-GB" b="0" dirty="0">
                <a:solidFill>
                  <a:srgbClr val="005EB8"/>
                </a:solidFill>
                <a:latin typeface="Source Sans Pro" panose="020B0503030403020204" pitchFamily="34" charset="0"/>
                <a:ea typeface="Source Sans Pro" panose="020B0503030403020204" pitchFamily="34" charset="0"/>
              </a:rPr>
              <a:t>Spot suspicious links</a:t>
            </a:r>
          </a:p>
          <a:p>
            <a:pPr>
              <a:buClr>
                <a:srgbClr val="005EB8"/>
              </a:buClr>
              <a:buFont typeface="Wingdings" pitchFamily="2" charset="2"/>
              <a:buChar char="ü"/>
            </a:pPr>
            <a:r>
              <a:rPr lang="en-GB" b="0" dirty="0">
                <a:solidFill>
                  <a:srgbClr val="005EB8"/>
                </a:solidFill>
                <a:latin typeface="Source Sans Pro" panose="020B0503030403020204" pitchFamily="34" charset="0"/>
                <a:ea typeface="Source Sans Pro" panose="020B0503030403020204" pitchFamily="34" charset="0"/>
              </a:rPr>
              <a:t>Keep your device safe</a:t>
            </a:r>
          </a:p>
        </p:txBody>
      </p:sp>
    </p:spTree>
    <p:extLst>
      <p:ext uri="{BB962C8B-B14F-4D97-AF65-F5344CB8AC3E}">
        <p14:creationId xmlns:p14="http://schemas.microsoft.com/office/powerpoint/2010/main" val="2907636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733931-DAC2-41BF-5EE8-17392868921D}"/>
              </a:ext>
            </a:extLst>
          </p:cNvPr>
          <p:cNvSpPr>
            <a:spLocks noGrp="1"/>
          </p:cNvSpPr>
          <p:nvPr>
            <p:ph type="body" sz="quarter" idx="11"/>
          </p:nvPr>
        </p:nvSpPr>
        <p:spPr/>
        <p:txBody>
          <a:bodyPr/>
          <a:lstStyle/>
          <a:p>
            <a:r>
              <a:rPr lang="en-GB" dirty="0">
                <a:solidFill>
                  <a:srgbClr val="0060A8"/>
                </a:solidFill>
              </a:rPr>
              <a:t>Any questions?</a:t>
            </a:r>
          </a:p>
        </p:txBody>
      </p:sp>
      <p:pic>
        <p:nvPicPr>
          <p:cNvPr id="11" name="Picture Placeholder 10">
            <a:extLst>
              <a:ext uri="{FF2B5EF4-FFF2-40B4-BE49-F238E27FC236}">
                <a16:creationId xmlns:a16="http://schemas.microsoft.com/office/drawing/2014/main" id="{B14D302A-05DB-6388-AF54-5361512DD3E3}"/>
              </a:ext>
            </a:extLst>
          </p:cNvPr>
          <p:cNvPicPr>
            <a:picLocks noGrp="1" noChangeAspect="1"/>
          </p:cNvPicPr>
          <p:nvPr>
            <p:ph type="pic" sz="quarter" idx="12"/>
          </p:nvPr>
        </p:nvPicPr>
        <p:blipFill>
          <a:blip r:embed="rId3">
            <a:extLst>
              <a:ext uri="{96DAC541-7B7A-43D3-8B79-37D633B846F1}">
                <asvg:svgBlip xmlns:asvg="http://schemas.microsoft.com/office/drawing/2016/SVG/main" r:embed="rId4"/>
              </a:ext>
            </a:extLst>
          </a:blip>
          <a:srcRect l="145" r="145"/>
          <a:stretch/>
        </p:blipFill>
        <p:spPr/>
      </p:pic>
    </p:spTree>
    <p:extLst>
      <p:ext uri="{BB962C8B-B14F-4D97-AF65-F5344CB8AC3E}">
        <p14:creationId xmlns:p14="http://schemas.microsoft.com/office/powerpoint/2010/main" val="13748458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8AFA09-53E2-656F-BAD8-BBDF62A7A742}"/>
              </a:ext>
            </a:extLst>
          </p:cNvPr>
          <p:cNvSpPr>
            <a:spLocks noGrp="1"/>
          </p:cNvSpPr>
          <p:nvPr>
            <p:ph type="body" sz="quarter" idx="11"/>
          </p:nvPr>
        </p:nvSpPr>
        <p:spPr>
          <a:xfrm>
            <a:off x="941388" y="3468049"/>
            <a:ext cx="6952036" cy="985931"/>
          </a:xfrm>
        </p:spPr>
        <p:txBody>
          <a:bodyPr anchor="ctr"/>
          <a:lstStyle/>
          <a:p>
            <a:r>
              <a:rPr lang="en-GB" b="1" dirty="0">
                <a:solidFill>
                  <a:srgbClr val="005EB8"/>
                </a:solidFill>
                <a:latin typeface="Source Sans Pro SemiBold" panose="020B0503030403020204" pitchFamily="34" charset="0"/>
                <a:ea typeface="Source Sans Pro SemiBold" panose="020B0503030403020204" pitchFamily="34" charset="0"/>
              </a:rPr>
              <a:t>Post-session survey</a:t>
            </a:r>
          </a:p>
        </p:txBody>
      </p:sp>
      <p:pic>
        <p:nvPicPr>
          <p:cNvPr id="5" name="Picture Placeholder 4">
            <a:extLst>
              <a:ext uri="{FF2B5EF4-FFF2-40B4-BE49-F238E27FC236}">
                <a16:creationId xmlns:a16="http://schemas.microsoft.com/office/drawing/2014/main" id="{07C9F7B4-EEE6-661B-D2D6-5FBD2FFE217D}"/>
              </a:ext>
            </a:extLst>
          </p:cNvPr>
          <p:cNvPicPr>
            <a:picLocks noGrp="1" noChangeAspect="1"/>
          </p:cNvPicPr>
          <p:nvPr>
            <p:ph type="pic" sz="quarter" idx="12"/>
          </p:nvPr>
        </p:nvPicPr>
        <p:blipFill rotWithShape="1">
          <a:blip r:embed="rId3">
            <a:extLst>
              <a:ext uri="{BEBA8EAE-BF5A-486C-A8C5-ECC9F3942E4B}">
                <a14:imgProps xmlns:a14="http://schemas.microsoft.com/office/drawing/2010/main">
                  <a14:imgLayer r:embed="rId4">
                    <a14:imgEffect>
                      <a14:backgroundRemoval t="10000" b="90000" l="10116" r="89884"/>
                    </a14:imgEffect>
                  </a14:imgLayer>
                </a14:imgProps>
              </a:ext>
            </a:extLst>
          </a:blip>
          <a:srcRect l="12486" t="25330" r="14744" b="1688"/>
          <a:stretch/>
        </p:blipFill>
        <p:spPr>
          <a:xfrm>
            <a:off x="7685028" y="1987395"/>
            <a:ext cx="3908977" cy="3920345"/>
          </a:xfrm>
        </p:spPr>
      </p:pic>
    </p:spTree>
    <p:extLst>
      <p:ext uri="{BB962C8B-B14F-4D97-AF65-F5344CB8AC3E}">
        <p14:creationId xmlns:p14="http://schemas.microsoft.com/office/powerpoint/2010/main" val="18151330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qr code on a white background&#10;&#10;Description automatically generated">
            <a:extLst>
              <a:ext uri="{FF2B5EF4-FFF2-40B4-BE49-F238E27FC236}">
                <a16:creationId xmlns:a16="http://schemas.microsoft.com/office/drawing/2014/main" id="{24D8CC83-4E8B-0591-3F41-A01A2E14E391}"/>
              </a:ext>
            </a:extLst>
          </p:cNvPr>
          <p:cNvPicPr>
            <a:picLocks noChangeAspect="1"/>
          </p:cNvPicPr>
          <p:nvPr/>
        </p:nvPicPr>
        <p:blipFill>
          <a:blip r:embed="rId3"/>
          <a:stretch>
            <a:fillRect/>
          </a:stretch>
        </p:blipFill>
        <p:spPr>
          <a:xfrm>
            <a:off x="476250" y="2971800"/>
            <a:ext cx="1562100" cy="1562100"/>
          </a:xfrm>
          <a:prstGeom prst="rect">
            <a:avLst/>
          </a:prstGeom>
        </p:spPr>
      </p:pic>
    </p:spTree>
    <p:extLst>
      <p:ext uri="{BB962C8B-B14F-4D97-AF65-F5344CB8AC3E}">
        <p14:creationId xmlns:p14="http://schemas.microsoft.com/office/powerpoint/2010/main" val="2883707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E1AB79-6A48-D263-AC9E-356FBBB54A7E}"/>
              </a:ext>
            </a:extLst>
          </p:cNvPr>
          <p:cNvSpPr>
            <a:spLocks noGrp="1"/>
          </p:cNvSpPr>
          <p:nvPr>
            <p:ph type="body" sz="quarter" idx="11"/>
          </p:nvPr>
        </p:nvSpPr>
        <p:spPr/>
        <p:txBody>
          <a:bodyPr/>
          <a:lstStyle/>
          <a:p>
            <a:r>
              <a:rPr lang="en-GB" dirty="0">
                <a:solidFill>
                  <a:srgbClr val="2260B3"/>
                </a:solidFill>
              </a:rPr>
              <a:t>Welcome</a:t>
            </a:r>
          </a:p>
        </p:txBody>
      </p:sp>
      <p:pic>
        <p:nvPicPr>
          <p:cNvPr id="4" name="Picture Placeholder 2">
            <a:extLst>
              <a:ext uri="{FF2B5EF4-FFF2-40B4-BE49-F238E27FC236}">
                <a16:creationId xmlns:a16="http://schemas.microsoft.com/office/drawing/2014/main" id="{FDE8D5A4-645D-DBE3-E851-8470933F3F3A}"/>
              </a:ext>
            </a:extLst>
          </p:cNvPr>
          <p:cNvPicPr>
            <a:picLocks noGrp="1" noChangeAspect="1"/>
          </p:cNvPicPr>
          <p:nvPr>
            <p:ph type="pic" sz="quarter" idx="12"/>
          </p:nvPr>
        </p:nvPicPr>
        <p:blipFill>
          <a:blip r:embed="rId3">
            <a:extLst>
              <a:ext uri="{96DAC541-7B7A-43D3-8B79-37D633B846F1}">
                <asvg:svgBlip xmlns:asvg="http://schemas.microsoft.com/office/drawing/2016/SVG/main" r:embed="rId4"/>
              </a:ext>
            </a:extLst>
          </a:blip>
          <a:srcRect l="162" r="162"/>
          <a:stretch/>
        </p:blipFill>
        <p:spPr>
          <a:xfrm>
            <a:off x="7402513" y="2000250"/>
            <a:ext cx="3908425" cy="3921125"/>
          </a:xfrm>
          <a:prstGeom prst="rect">
            <a:avLst/>
          </a:prstGeom>
        </p:spPr>
      </p:pic>
    </p:spTree>
    <p:extLst>
      <p:ext uri="{BB962C8B-B14F-4D97-AF65-F5344CB8AC3E}">
        <p14:creationId xmlns:p14="http://schemas.microsoft.com/office/powerpoint/2010/main" val="1787897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53EE74-3DB1-6C6C-D81E-6920ACF7B20C}"/>
              </a:ext>
            </a:extLst>
          </p:cNvPr>
          <p:cNvSpPr>
            <a:spLocks noGrp="1"/>
          </p:cNvSpPr>
          <p:nvPr>
            <p:ph type="body" sz="quarter" idx="11"/>
          </p:nvPr>
        </p:nvSpPr>
        <p:spPr>
          <a:xfrm>
            <a:off x="397378" y="2878884"/>
            <a:ext cx="7005262" cy="985931"/>
          </a:xfrm>
        </p:spPr>
        <p:txBody>
          <a:bodyPr/>
          <a:lstStyle/>
          <a:p>
            <a:r>
              <a:rPr lang="en-GB" dirty="0">
                <a:solidFill>
                  <a:schemeClr val="tx1"/>
                </a:solidFill>
              </a:rPr>
              <a:t>How to get the most from this session</a:t>
            </a:r>
          </a:p>
        </p:txBody>
      </p:sp>
      <p:pic>
        <p:nvPicPr>
          <p:cNvPr id="1026" name="Picture 2">
            <a:extLst>
              <a:ext uri="{FF2B5EF4-FFF2-40B4-BE49-F238E27FC236}">
                <a16:creationId xmlns:a16="http://schemas.microsoft.com/office/drawing/2014/main" id="{AC7D6C5A-8888-D7AF-93DD-2654D892000B}"/>
              </a:ext>
            </a:extLst>
          </p:cNvPr>
          <p:cNvPicPr>
            <a:picLocks noGrp="1" noChangeAspect="1" noChangeArrowheads="1"/>
          </p:cNvPicPr>
          <p:nvPr>
            <p:ph type="pic" sz="quarter" idx="12"/>
          </p:nvPr>
        </p:nvPicPr>
        <p:blipFill>
          <a:blip r:embed="rId3">
            <a:extLst>
              <a:ext uri="{96DAC541-7B7A-43D3-8B79-37D633B846F1}">
                <asvg:svgBlip xmlns:asvg="http://schemas.microsoft.com/office/drawing/2016/SVG/main" r:embed="rId4"/>
              </a:ext>
            </a:extLst>
          </a:blip>
          <a:srcRect l="145" r="145"/>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730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C0A396CA-1423-076F-1C40-3EA1F14FC035}"/>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p:pic>
      <p:sp>
        <p:nvSpPr>
          <p:cNvPr id="3" name="Text Placeholder 2">
            <a:extLst>
              <a:ext uri="{FF2B5EF4-FFF2-40B4-BE49-F238E27FC236}">
                <a16:creationId xmlns:a16="http://schemas.microsoft.com/office/drawing/2014/main" id="{18DAB7D2-B4F3-0238-9C45-2AE788B41702}"/>
              </a:ext>
            </a:extLst>
          </p:cNvPr>
          <p:cNvSpPr>
            <a:spLocks noGrp="1"/>
          </p:cNvSpPr>
          <p:nvPr>
            <p:ph type="body" sz="quarter" idx="11"/>
          </p:nvPr>
        </p:nvSpPr>
        <p:spPr/>
        <p:txBody>
          <a:bodyPr/>
          <a:lstStyle/>
          <a:p>
            <a:r>
              <a:rPr lang="en-GB" dirty="0">
                <a:solidFill>
                  <a:schemeClr val="tx1"/>
                </a:solidFill>
              </a:rPr>
              <a:t>How confident are you about staying safe online?</a:t>
            </a:r>
          </a:p>
        </p:txBody>
      </p:sp>
      <p:sp>
        <p:nvSpPr>
          <p:cNvPr id="4" name="Text Placeholder 3">
            <a:extLst>
              <a:ext uri="{FF2B5EF4-FFF2-40B4-BE49-F238E27FC236}">
                <a16:creationId xmlns:a16="http://schemas.microsoft.com/office/drawing/2014/main" id="{0602146F-9047-D03C-27A6-4A31737A6074}"/>
              </a:ext>
            </a:extLst>
          </p:cNvPr>
          <p:cNvSpPr>
            <a:spLocks noGrp="1"/>
          </p:cNvSpPr>
          <p:nvPr>
            <p:ph type="body" sz="quarter" idx="12"/>
          </p:nvPr>
        </p:nvSpPr>
        <p:spPr/>
        <p:txBody>
          <a:bodyPr/>
          <a:lstStyle/>
          <a:p>
            <a:pPr marL="514350" indent="-514350">
              <a:buClr>
                <a:srgbClr val="005EB8"/>
              </a:buClr>
              <a:buFont typeface="+mj-lt"/>
              <a:buAutoNum type="alphaUcPeriod"/>
            </a:pPr>
            <a:r>
              <a:rPr lang="en-GB" b="0">
                <a:solidFill>
                  <a:schemeClr val="tx1"/>
                </a:solidFill>
                <a:latin typeface="Source Sans Pro" panose="020B0503030403020204" pitchFamily="34" charset="0"/>
                <a:ea typeface="Source Sans Pro" panose="020B0503030403020204" pitchFamily="34" charset="0"/>
              </a:rPr>
              <a:t>Very </a:t>
            </a:r>
          </a:p>
          <a:p>
            <a:pPr marL="514350" indent="-514350">
              <a:buClr>
                <a:srgbClr val="005EB8"/>
              </a:buClr>
              <a:buFont typeface="+mj-lt"/>
              <a:buAutoNum type="alphaUcPeriod"/>
            </a:pPr>
            <a:r>
              <a:rPr lang="en-GB" b="0">
                <a:solidFill>
                  <a:schemeClr val="tx1"/>
                </a:solidFill>
                <a:latin typeface="Source Sans Pro" panose="020B0503030403020204" pitchFamily="34" charset="0"/>
                <a:ea typeface="Source Sans Pro" panose="020B0503030403020204" pitchFamily="34" charset="0"/>
              </a:rPr>
              <a:t>A little bit</a:t>
            </a:r>
          </a:p>
          <a:p>
            <a:pPr marL="514350" indent="-514350">
              <a:buClr>
                <a:srgbClr val="005EB8"/>
              </a:buClr>
              <a:buFont typeface="+mj-lt"/>
              <a:buAutoNum type="alphaUcPeriod"/>
            </a:pPr>
            <a:r>
              <a:rPr lang="en-GB" b="0">
                <a:solidFill>
                  <a:schemeClr val="tx1"/>
                </a:solidFill>
                <a:latin typeface="Source Sans Pro" panose="020B0503030403020204" pitchFamily="34" charset="0"/>
                <a:ea typeface="Source Sans Pro" panose="020B0503030403020204" pitchFamily="34" charset="0"/>
              </a:rPr>
              <a:t>Not very </a:t>
            </a:r>
          </a:p>
          <a:p>
            <a:pPr marL="514350" indent="-514350">
              <a:buClr>
                <a:srgbClr val="005EB8"/>
              </a:buClr>
              <a:buFont typeface="+mj-lt"/>
              <a:buAutoNum type="alphaUcPeriod"/>
            </a:pPr>
            <a:r>
              <a:rPr lang="en-GB" b="0">
                <a:solidFill>
                  <a:schemeClr val="tx1"/>
                </a:solidFill>
                <a:latin typeface="Source Sans Pro" panose="020B0503030403020204" pitchFamily="34" charset="0"/>
                <a:ea typeface="Source Sans Pro" panose="020B0503030403020204" pitchFamily="34" charset="0"/>
              </a:rPr>
              <a:t>Not at all</a:t>
            </a:r>
          </a:p>
        </p:txBody>
      </p:sp>
    </p:spTree>
    <p:extLst>
      <p:ext uri="{BB962C8B-B14F-4D97-AF65-F5344CB8AC3E}">
        <p14:creationId xmlns:p14="http://schemas.microsoft.com/office/powerpoint/2010/main" val="1672023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ECCB3B5-50EE-45D3-EC9D-65F821C988B7}"/>
              </a:ext>
            </a:extLst>
          </p:cNvPr>
          <p:cNvSpPr>
            <a:spLocks noGrp="1"/>
          </p:cNvSpPr>
          <p:nvPr>
            <p:ph type="body" sz="quarter" idx="11"/>
          </p:nvPr>
        </p:nvSpPr>
        <p:spPr>
          <a:xfrm>
            <a:off x="505647" y="460852"/>
            <a:ext cx="8883501" cy="880759"/>
          </a:xfrm>
        </p:spPr>
        <p:txBody>
          <a:bodyPr lIns="91440" tIns="45720" rIns="91440" bIns="45720" anchor="t"/>
          <a:lstStyle/>
          <a:p>
            <a:r>
              <a:rPr lang="en-GB" dirty="0">
                <a:solidFill>
                  <a:srgbClr val="005EB8"/>
                </a:solidFill>
              </a:rPr>
              <a:t>Today we want to help you:</a:t>
            </a:r>
          </a:p>
        </p:txBody>
      </p:sp>
      <p:sp>
        <p:nvSpPr>
          <p:cNvPr id="4" name="Text Placeholder 3">
            <a:extLst>
              <a:ext uri="{FF2B5EF4-FFF2-40B4-BE49-F238E27FC236}">
                <a16:creationId xmlns:a16="http://schemas.microsoft.com/office/drawing/2014/main" id="{1648167C-294F-15CC-7F35-BAAD88F96D53}"/>
              </a:ext>
            </a:extLst>
          </p:cNvPr>
          <p:cNvSpPr>
            <a:spLocks noGrp="1"/>
          </p:cNvSpPr>
          <p:nvPr>
            <p:ph type="body" sz="quarter" idx="12"/>
          </p:nvPr>
        </p:nvSpPr>
        <p:spPr/>
        <p:txBody>
          <a:bodyPr lIns="91440" tIns="45720" rIns="91440" bIns="45720" anchor="ctr"/>
          <a:lstStyle/>
          <a:p>
            <a:pPr>
              <a:buClr>
                <a:srgbClr val="005EB8"/>
              </a:buClr>
              <a:buFont typeface="Wingdings" pitchFamily="2" charset="2"/>
              <a:buChar char="ü"/>
            </a:pPr>
            <a:r>
              <a:rPr lang="en-GB" b="0" dirty="0">
                <a:solidFill>
                  <a:srgbClr val="005EB8"/>
                </a:solidFill>
                <a:latin typeface="Source Sans Pro" panose="020B0503030403020204" pitchFamily="34" charset="0"/>
                <a:ea typeface="Source Sans Pro" panose="020B0503030403020204" pitchFamily="34" charset="0"/>
              </a:rPr>
              <a:t>Understand online safety</a:t>
            </a:r>
          </a:p>
          <a:p>
            <a:pPr>
              <a:buClr>
                <a:srgbClr val="005EB8"/>
              </a:buClr>
              <a:buFont typeface="Wingdings" pitchFamily="2" charset="2"/>
              <a:buChar char="ü"/>
            </a:pPr>
            <a:r>
              <a:rPr lang="en-GB" b="0" dirty="0">
                <a:solidFill>
                  <a:srgbClr val="005EB8"/>
                </a:solidFill>
                <a:latin typeface="Source Sans Pro" panose="020B0503030403020204" pitchFamily="34" charset="0"/>
                <a:ea typeface="Source Sans Pro" panose="020B0503030403020204" pitchFamily="34" charset="0"/>
              </a:rPr>
              <a:t>Log in securely</a:t>
            </a:r>
          </a:p>
          <a:p>
            <a:pPr>
              <a:buClr>
                <a:srgbClr val="005EB8"/>
              </a:buClr>
              <a:buFont typeface="Wingdings" pitchFamily="2" charset="2"/>
              <a:buChar char="ü"/>
            </a:pPr>
            <a:r>
              <a:rPr lang="en-GB" b="0" dirty="0">
                <a:solidFill>
                  <a:srgbClr val="005EB8"/>
                </a:solidFill>
                <a:latin typeface="Source Sans Pro" panose="020B0503030403020204" pitchFamily="34" charset="0"/>
                <a:ea typeface="Source Sans Pro" panose="020B0503030403020204" pitchFamily="34" charset="0"/>
              </a:rPr>
              <a:t>Spot suspicious links</a:t>
            </a:r>
          </a:p>
          <a:p>
            <a:pPr>
              <a:buClr>
                <a:srgbClr val="005EB8"/>
              </a:buClr>
              <a:buFont typeface="Wingdings" pitchFamily="2" charset="2"/>
              <a:buChar char="ü"/>
            </a:pPr>
            <a:r>
              <a:rPr lang="en-GB" b="0" dirty="0">
                <a:solidFill>
                  <a:srgbClr val="005EB8"/>
                </a:solidFill>
                <a:latin typeface="Source Sans Pro" panose="020B0503030403020204" pitchFamily="34" charset="0"/>
                <a:ea typeface="Source Sans Pro" panose="020B0503030403020204" pitchFamily="34" charset="0"/>
              </a:rPr>
              <a:t>Keep your device safe</a:t>
            </a:r>
          </a:p>
        </p:txBody>
      </p:sp>
      <p:pic>
        <p:nvPicPr>
          <p:cNvPr id="5" name="Picture Placeholder 4">
            <a:extLst>
              <a:ext uri="{FF2B5EF4-FFF2-40B4-BE49-F238E27FC236}">
                <a16:creationId xmlns:a16="http://schemas.microsoft.com/office/drawing/2014/main" id="{8D86BCB0-9708-A719-2F6D-C0C1F463C34C}"/>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62" r="162"/>
          <a:stretch/>
        </p:blipFill>
        <p:spPr>
          <a:xfrm>
            <a:off x="7402513" y="2000250"/>
            <a:ext cx="3908425" cy="3921125"/>
          </a:xfrm>
          <a:prstGeom prst="rect">
            <a:avLst/>
          </a:prstGeom>
        </p:spPr>
      </p:pic>
    </p:spTree>
    <p:extLst>
      <p:ext uri="{BB962C8B-B14F-4D97-AF65-F5344CB8AC3E}">
        <p14:creationId xmlns:p14="http://schemas.microsoft.com/office/powerpoint/2010/main" val="2755837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D35D4628-5622-E5E2-F988-1F478B76CEF8}"/>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p:pic>
      <p:sp>
        <p:nvSpPr>
          <p:cNvPr id="3" name="Text Placeholder 2">
            <a:extLst>
              <a:ext uri="{FF2B5EF4-FFF2-40B4-BE49-F238E27FC236}">
                <a16:creationId xmlns:a16="http://schemas.microsoft.com/office/drawing/2014/main" id="{3575246C-AFA8-CD7D-5699-99EF695B6619}"/>
              </a:ext>
            </a:extLst>
          </p:cNvPr>
          <p:cNvSpPr>
            <a:spLocks noGrp="1"/>
          </p:cNvSpPr>
          <p:nvPr>
            <p:ph type="body" sz="quarter" idx="11"/>
          </p:nvPr>
        </p:nvSpPr>
        <p:spPr/>
        <p:txBody>
          <a:bodyPr/>
          <a:lstStyle/>
          <a:p>
            <a:r>
              <a:rPr lang="en-GB" dirty="0">
                <a:solidFill>
                  <a:srgbClr val="005EB8"/>
                </a:solidFill>
              </a:rPr>
              <a:t>What being ‘safe’ means</a:t>
            </a:r>
          </a:p>
        </p:txBody>
      </p:sp>
      <p:sp>
        <p:nvSpPr>
          <p:cNvPr id="4" name="Text Placeholder 3">
            <a:extLst>
              <a:ext uri="{FF2B5EF4-FFF2-40B4-BE49-F238E27FC236}">
                <a16:creationId xmlns:a16="http://schemas.microsoft.com/office/drawing/2014/main" id="{ADB8F9B0-EF90-CFE8-8EA4-FFD52CC8A66A}"/>
              </a:ext>
            </a:extLst>
          </p:cNvPr>
          <p:cNvSpPr>
            <a:spLocks noGrp="1"/>
          </p:cNvSpPr>
          <p:nvPr>
            <p:ph type="body" sz="quarter" idx="12"/>
          </p:nvPr>
        </p:nvSpPr>
        <p:spPr/>
        <p:txBody>
          <a:bodyPr/>
          <a:lstStyle/>
          <a:p>
            <a:r>
              <a:rPr lang="en-GB" b="0">
                <a:solidFill>
                  <a:srgbClr val="005EB8"/>
                </a:solidFill>
                <a:latin typeface="Source Sans Pro" panose="020B0503030403020204" pitchFamily="34" charset="0"/>
                <a:ea typeface="Source Sans Pro" panose="020B0503030403020204" pitchFamily="34" charset="0"/>
              </a:rPr>
              <a:t>How do you stay safe in the real world?</a:t>
            </a:r>
          </a:p>
          <a:p>
            <a:endParaRPr lang="en-GB" b="0">
              <a:solidFill>
                <a:srgbClr val="005EB8"/>
              </a:solidFill>
              <a:latin typeface="Source Sans Pro" panose="020B0503030403020204" pitchFamily="34" charset="0"/>
              <a:ea typeface="Source Sans Pro" panose="020B0503030403020204" pitchFamily="34" charset="0"/>
            </a:endParaRPr>
          </a:p>
          <a:p>
            <a:r>
              <a:rPr lang="en-GB" b="0">
                <a:solidFill>
                  <a:srgbClr val="005EB8"/>
                </a:solidFill>
                <a:latin typeface="Source Sans Pro" panose="020B0503030403020204" pitchFamily="34" charset="0"/>
                <a:ea typeface="Source Sans Pro" panose="020B0503030403020204" pitchFamily="34" charset="0"/>
              </a:rPr>
              <a:t>How might that differ online?</a:t>
            </a:r>
          </a:p>
        </p:txBody>
      </p:sp>
    </p:spTree>
    <p:extLst>
      <p:ext uri="{BB962C8B-B14F-4D97-AF65-F5344CB8AC3E}">
        <p14:creationId xmlns:p14="http://schemas.microsoft.com/office/powerpoint/2010/main" val="3195590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C0A396CA-1423-076F-1C40-3EA1F14FC035}"/>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a:xfrm>
            <a:off x="7381243" y="2000839"/>
            <a:ext cx="3908977" cy="3920345"/>
          </a:xfrm>
        </p:spPr>
      </p:pic>
      <p:sp>
        <p:nvSpPr>
          <p:cNvPr id="3" name="Text Placeholder 2">
            <a:extLst>
              <a:ext uri="{FF2B5EF4-FFF2-40B4-BE49-F238E27FC236}">
                <a16:creationId xmlns:a16="http://schemas.microsoft.com/office/drawing/2014/main" id="{18DAB7D2-B4F3-0238-9C45-2AE788B41702}"/>
              </a:ext>
            </a:extLst>
          </p:cNvPr>
          <p:cNvSpPr>
            <a:spLocks noGrp="1"/>
          </p:cNvSpPr>
          <p:nvPr>
            <p:ph type="body" sz="quarter" idx="11"/>
          </p:nvPr>
        </p:nvSpPr>
        <p:spPr/>
        <p:txBody>
          <a:bodyPr/>
          <a:lstStyle/>
          <a:p>
            <a:r>
              <a:rPr lang="en-GB">
                <a:solidFill>
                  <a:srgbClr val="005EB8"/>
                </a:solidFill>
              </a:rPr>
              <a:t>Know the risks</a:t>
            </a:r>
          </a:p>
        </p:txBody>
      </p:sp>
      <p:sp>
        <p:nvSpPr>
          <p:cNvPr id="4" name="Text Placeholder 3">
            <a:extLst>
              <a:ext uri="{FF2B5EF4-FFF2-40B4-BE49-F238E27FC236}">
                <a16:creationId xmlns:a16="http://schemas.microsoft.com/office/drawing/2014/main" id="{0602146F-9047-D03C-27A6-4A31737A6074}"/>
              </a:ext>
            </a:extLst>
          </p:cNvPr>
          <p:cNvSpPr>
            <a:spLocks noGrp="1"/>
          </p:cNvSpPr>
          <p:nvPr>
            <p:ph type="body" sz="quarter" idx="12"/>
          </p:nvPr>
        </p:nvSpPr>
        <p:spPr/>
        <p:txBody>
          <a:bodyPr/>
          <a:lstStyle/>
          <a:p>
            <a:r>
              <a:rPr lang="en-GB" b="0" dirty="0">
                <a:solidFill>
                  <a:srgbClr val="005EB8"/>
                </a:solidFill>
                <a:latin typeface="Source Sans Pro" panose="020B0503030403020204" pitchFamily="34" charset="0"/>
                <a:ea typeface="Source Sans Pro" panose="020B0503030403020204" pitchFamily="34" charset="0"/>
              </a:rPr>
              <a:t>Fraud</a:t>
            </a:r>
          </a:p>
          <a:p>
            <a:endParaRPr lang="en-GB" b="0" dirty="0">
              <a:solidFill>
                <a:srgbClr val="005EB8"/>
              </a:solidFill>
              <a:latin typeface="Source Sans Pro" panose="020B0503030403020204" pitchFamily="34" charset="0"/>
              <a:ea typeface="Source Sans Pro" panose="020B0503030403020204" pitchFamily="34" charset="0"/>
            </a:endParaRPr>
          </a:p>
          <a:p>
            <a:r>
              <a:rPr lang="en-GB" b="0" dirty="0">
                <a:solidFill>
                  <a:srgbClr val="005EB8"/>
                </a:solidFill>
                <a:latin typeface="Source Sans Pro" panose="020B0503030403020204" pitchFamily="34" charset="0"/>
                <a:ea typeface="Source Sans Pro" panose="020B0503030403020204" pitchFamily="34" charset="0"/>
              </a:rPr>
              <a:t>Scams</a:t>
            </a:r>
          </a:p>
          <a:p>
            <a:endParaRPr lang="en-GB" b="0" dirty="0">
              <a:solidFill>
                <a:srgbClr val="005EB8"/>
              </a:solidFill>
              <a:latin typeface="Source Sans Pro" panose="020B0503030403020204" pitchFamily="34" charset="0"/>
              <a:ea typeface="Source Sans Pro" panose="020B0503030403020204" pitchFamily="34" charset="0"/>
            </a:endParaRPr>
          </a:p>
          <a:p>
            <a:r>
              <a:rPr lang="en-GB" b="0" dirty="0">
                <a:solidFill>
                  <a:srgbClr val="005EB8"/>
                </a:solidFill>
                <a:latin typeface="Source Sans Pro" panose="020B0503030403020204" pitchFamily="34" charset="0"/>
                <a:ea typeface="Source Sans Pro" panose="020B0503030403020204" pitchFamily="34" charset="0"/>
              </a:rPr>
              <a:t>Scammers</a:t>
            </a:r>
          </a:p>
        </p:txBody>
      </p:sp>
    </p:spTree>
    <p:extLst>
      <p:ext uri="{BB962C8B-B14F-4D97-AF65-F5344CB8AC3E}">
        <p14:creationId xmlns:p14="http://schemas.microsoft.com/office/powerpoint/2010/main" val="3800862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DAB7D2-B4F3-0238-9C45-2AE788B41702}"/>
              </a:ext>
            </a:extLst>
          </p:cNvPr>
          <p:cNvSpPr>
            <a:spLocks noGrp="1"/>
          </p:cNvSpPr>
          <p:nvPr>
            <p:ph type="body" sz="quarter" idx="11"/>
          </p:nvPr>
        </p:nvSpPr>
        <p:spPr/>
        <p:txBody>
          <a:bodyPr/>
          <a:lstStyle/>
          <a:p>
            <a:r>
              <a:rPr lang="en-GB" dirty="0">
                <a:solidFill>
                  <a:srgbClr val="005EB8"/>
                </a:solidFill>
              </a:rPr>
              <a:t>Which of these help you  stay safe online?</a:t>
            </a:r>
          </a:p>
        </p:txBody>
      </p:sp>
      <p:sp>
        <p:nvSpPr>
          <p:cNvPr id="4" name="Text Placeholder 3">
            <a:extLst>
              <a:ext uri="{FF2B5EF4-FFF2-40B4-BE49-F238E27FC236}">
                <a16:creationId xmlns:a16="http://schemas.microsoft.com/office/drawing/2014/main" id="{0602146F-9047-D03C-27A6-4A31737A6074}"/>
              </a:ext>
            </a:extLst>
          </p:cNvPr>
          <p:cNvSpPr>
            <a:spLocks noGrp="1"/>
          </p:cNvSpPr>
          <p:nvPr>
            <p:ph type="body" sz="quarter" idx="12"/>
          </p:nvPr>
        </p:nvSpPr>
        <p:spPr>
          <a:xfrm>
            <a:off x="4972050" y="2219915"/>
            <a:ext cx="7106840" cy="3920345"/>
          </a:xfrm>
        </p:spPr>
        <p:txBody>
          <a:bodyPr/>
          <a:lstStyle/>
          <a:p>
            <a:pPr marL="514350" indent="-514350">
              <a:buClr>
                <a:srgbClr val="005EB8"/>
              </a:buClr>
              <a:buFont typeface="+mj-lt"/>
              <a:buAutoNum type="alphaUcPeriod"/>
            </a:pPr>
            <a:r>
              <a:rPr lang="en-GB" b="0" dirty="0">
                <a:solidFill>
                  <a:srgbClr val="005EB8"/>
                </a:solidFill>
                <a:latin typeface="Source Sans Pro" panose="020B0503030403020204" pitchFamily="34" charset="0"/>
                <a:ea typeface="Source Sans Pro" panose="020B0503030403020204" pitchFamily="34" charset="0"/>
              </a:rPr>
              <a:t>Having strong passwords</a:t>
            </a:r>
          </a:p>
          <a:p>
            <a:pPr marL="514350" indent="-514350">
              <a:buClr>
                <a:srgbClr val="005EB8"/>
              </a:buClr>
              <a:buFont typeface="+mj-lt"/>
              <a:buAutoNum type="alphaUcPeriod"/>
            </a:pPr>
            <a:r>
              <a:rPr lang="en-GB" b="0" dirty="0">
                <a:solidFill>
                  <a:srgbClr val="005EB8"/>
                </a:solidFill>
                <a:latin typeface="Source Sans Pro" panose="020B0503030403020204" pitchFamily="34" charset="0"/>
                <a:ea typeface="Source Sans Pro" panose="020B0503030403020204" pitchFamily="34" charset="0"/>
              </a:rPr>
              <a:t>Not clicking on links I’m unsure about</a:t>
            </a:r>
          </a:p>
          <a:p>
            <a:pPr marL="514350" indent="-514350">
              <a:buClr>
                <a:srgbClr val="005EB8"/>
              </a:buClr>
              <a:buFont typeface="+mj-lt"/>
              <a:buAutoNum type="alphaUcPeriod"/>
            </a:pPr>
            <a:r>
              <a:rPr lang="en-GB" b="0" dirty="0">
                <a:solidFill>
                  <a:srgbClr val="005EB8"/>
                </a:solidFill>
                <a:latin typeface="Source Sans Pro" panose="020B0503030403020204" pitchFamily="34" charset="0"/>
                <a:ea typeface="Source Sans Pro" panose="020B0503030403020204" pitchFamily="34" charset="0"/>
              </a:rPr>
              <a:t>Keeping my phone locked</a:t>
            </a:r>
          </a:p>
          <a:p>
            <a:pPr marL="514350" indent="-514350">
              <a:buClr>
                <a:srgbClr val="005EB8"/>
              </a:buClr>
              <a:buFont typeface="+mj-lt"/>
              <a:buAutoNum type="alphaUcPeriod"/>
            </a:pPr>
            <a:r>
              <a:rPr lang="en-GB" b="0" dirty="0">
                <a:solidFill>
                  <a:srgbClr val="005EB8"/>
                </a:solidFill>
                <a:latin typeface="Source Sans Pro" panose="020B0503030403020204" pitchFamily="34" charset="0"/>
                <a:ea typeface="Source Sans Pro" panose="020B0503030403020204" pitchFamily="34" charset="0"/>
              </a:rPr>
              <a:t>Not sharing my personal details unless I know the sender </a:t>
            </a:r>
          </a:p>
        </p:txBody>
      </p:sp>
      <p:pic>
        <p:nvPicPr>
          <p:cNvPr id="12" name="Picture Placeholder 11">
            <a:extLst>
              <a:ext uri="{FF2B5EF4-FFF2-40B4-BE49-F238E27FC236}">
                <a16:creationId xmlns:a16="http://schemas.microsoft.com/office/drawing/2014/main" id="{B6886D66-0B0C-7849-7EF7-DB29FE5FA27A}"/>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p:pic>
    </p:spTree>
    <p:extLst>
      <p:ext uri="{BB962C8B-B14F-4D97-AF65-F5344CB8AC3E}">
        <p14:creationId xmlns:p14="http://schemas.microsoft.com/office/powerpoint/2010/main" val="4098931478"/>
      </p:ext>
    </p:extLst>
  </p:cSld>
  <p:clrMapOvr>
    <a:masterClrMapping/>
  </p:clrMapOvr>
</p:sld>
</file>

<file path=ppt/theme/theme1.xml><?xml version="1.0" encoding="utf-8"?>
<a:theme xmlns:a="http://schemas.openxmlformats.org/drawingml/2006/main" name="Office Theme">
  <a:themeElements>
    <a:clrScheme name="Custom 1">
      <a:dk1>
        <a:srgbClr val="2260B3"/>
      </a:dk1>
      <a:lt1>
        <a:srgbClr val="FFFFFF"/>
      </a:lt1>
      <a:dk2>
        <a:srgbClr val="44546A"/>
      </a:dk2>
      <a:lt2>
        <a:srgbClr val="E7E6E6"/>
      </a:lt2>
      <a:accent1>
        <a:srgbClr val="47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4CB9857E5E2A4892872DEF097EB12C" ma:contentTypeVersion="21" ma:contentTypeDescription="Create a new document." ma:contentTypeScope="" ma:versionID="e4dce802189f7704fe265617150c4b5d">
  <xsd:schema xmlns:xsd="http://www.w3.org/2001/XMLSchema" xmlns:xs="http://www.w3.org/2001/XMLSchema" xmlns:p="http://schemas.microsoft.com/office/2006/metadata/properties" xmlns:ns1="http://schemas.microsoft.com/sharepoint/v3" xmlns:ns2="8296b18e-8234-4d94-91b1-3ed3998a7eb5" xmlns:ns3="a26ea033-2852-474a-8cc8-30d2b3b4aa0f" targetNamespace="http://schemas.microsoft.com/office/2006/metadata/properties" ma:root="true" ma:fieldsID="f88e079e89394f35e984a99745177792" ns1:_="" ns2:_="" ns3:_="">
    <xsd:import namespace="http://schemas.microsoft.com/sharepoint/v3"/>
    <xsd:import namespace="8296b18e-8234-4d94-91b1-3ed3998a7eb5"/>
    <xsd:import namespace="a26ea033-2852-474a-8cc8-30d2b3b4aa0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1:_ip_UnifiedCompliancePolicyProperties" minOccurs="0"/>
                <xsd:element ref="ns1:_ip_UnifiedCompliancePolicyUIAction"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296b18e-8234-4d94-91b1-3ed3998a7e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6ee4fd0a-b474-4a32-a144-dd33b078337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26ea033-2852-474a-8cc8-30d2b3b4aa0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2000b0b-4e1f-41bc-b48d-12705301c158}" ma:internalName="TaxCatchAll" ma:showField="CatchAllData" ma:web="a26ea033-2852-474a-8cc8-30d2b3b4aa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a26ea033-2852-474a-8cc8-30d2b3b4aa0f" xsi:nil="true"/>
    <lcf76f155ced4ddcb4097134ff3c332f xmlns="8296b18e-8234-4d94-91b1-3ed3998a7eb5">
      <Terms xmlns="http://schemas.microsoft.com/office/infopath/2007/PartnerControls"/>
    </lcf76f155ced4ddcb4097134ff3c332f>
    <_ip_UnifiedCompliancePolicyProperties xmlns="http://schemas.microsoft.com/sharepoint/v3" xsi:nil="true"/>
  </documentManagement>
</p:properties>
</file>

<file path=customXml/itemProps1.xml><?xml version="1.0" encoding="utf-8"?>
<ds:datastoreItem xmlns:ds="http://schemas.openxmlformats.org/officeDocument/2006/customXml" ds:itemID="{CAF0D56C-42A1-4E39-B45E-CF3F4F297491}"/>
</file>

<file path=customXml/itemProps2.xml><?xml version="1.0" encoding="utf-8"?>
<ds:datastoreItem xmlns:ds="http://schemas.openxmlformats.org/officeDocument/2006/customXml" ds:itemID="{C7F2EA25-B5D9-45C0-B675-4FECBF70C5BC}"/>
</file>

<file path=customXml/itemProps3.xml><?xml version="1.0" encoding="utf-8"?>
<ds:datastoreItem xmlns:ds="http://schemas.openxmlformats.org/officeDocument/2006/customXml" ds:itemID="{16E58A11-D9C4-42A8-A55B-F9F238FFD964}"/>
</file>

<file path=docMetadata/LabelInfo.xml><?xml version="1.0" encoding="utf-8"?>
<clbl:labelList xmlns:clbl="http://schemas.microsoft.com/office/2020/mipLabelMetadata">
  <clbl:label id="{17151eb3-00ab-470c-b25c-644c7691e891}" enabled="1" method="Privileged" siteId="{3ded2960-214a-46ff-8cf4-611f125e2398}" removed="0"/>
</clbl:labelList>
</file>

<file path=docProps/app.xml><?xml version="1.0" encoding="utf-8"?>
<Properties xmlns="http://schemas.openxmlformats.org/officeDocument/2006/extended-properties" xmlns:vt="http://schemas.openxmlformats.org/officeDocument/2006/docPropsVTypes">
  <TotalTime>0</TotalTime>
  <Words>4693</Words>
  <Application>Microsoft Office PowerPoint</Application>
  <PresentationFormat>Widescreen</PresentationFormat>
  <Paragraphs>351</Paragraphs>
  <Slides>24</Slides>
  <Notes>24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24</vt:i4>
      </vt:variant>
    </vt:vector>
  </HeadingPairs>
  <TitlesOfParts>
    <vt:vector size="36" baseType="lpstr">
      <vt:lpstr>Times New Roman</vt:lpstr>
      <vt:lpstr>Source Sans Pro SemiBold</vt:lpstr>
      <vt:lpstr>Noto Sans Symbols</vt:lpstr>
      <vt:lpstr>Wingdings</vt:lpstr>
      <vt:lpstr>Source Sans Pro</vt:lpstr>
      <vt:lpstr>Symbol</vt:lpstr>
      <vt:lpstr>Arial</vt:lpstr>
      <vt:lpstr>Courier New</vt:lpstr>
      <vt:lpstr>Lloyds Bank Jack Medium</vt:lpstr>
      <vt:lpstr>Calibri</vt:lpstr>
      <vt:lpstr>Lloyds Bank Jack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Holmes, Em (Group Customer Inclusion)</dc:creator>
  <cp:lastModifiedBy>Holmes, Em (Group Customer Inclusion)</cp:lastModifiedBy>
  <cp:revision>9</cp:revision>
  <dcterms:created xsi:type="dcterms:W3CDTF">2024-02-20T12:12:04Z</dcterms:created>
  <dcterms:modified xsi:type="dcterms:W3CDTF">2024-05-15T13:37:13Z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0x010100544CB9857E5E2A4892872DEF097EB12C</vt:lpwstr>
  </property>
  <property fmtid="{D5CDD505-2E9C-101B-9397-08002B2CF9AE}" pid="4" name="ClassificationContentMarkingHeaderLocations">
    <vt:lpwstr>Office Theme:3</vt:lpwstr>
  </property>
  <property fmtid="{D5CDD505-2E9C-101B-9397-08002B2CF9AE}" pid="5" name="ClassificationContentMarkingHeaderText">
    <vt:lpwstr>Classification: Public</vt:lpwstr>
  </property>
</Properties>
</file>