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81" r:id="rId5"/>
    <p:sldId id="282" r:id="rId6"/>
    <p:sldId id="296" r:id="rId7"/>
    <p:sldId id="305" r:id="rId8"/>
    <p:sldId id="271" r:id="rId9"/>
    <p:sldId id="272" r:id="rId10"/>
    <p:sldId id="273" r:id="rId11"/>
    <p:sldId id="274" r:id="rId12"/>
    <p:sldId id="310" r:id="rId13"/>
    <p:sldId id="299" r:id="rId14"/>
    <p:sldId id="311" r:id="rId15"/>
    <p:sldId id="312" r:id="rId16"/>
    <p:sldId id="277" r:id="rId17"/>
    <p:sldId id="313" r:id="rId18"/>
    <p:sldId id="2147473268" r:id="rId19"/>
    <p:sldId id="306" r:id="rId20"/>
    <p:sldId id="284" r:id="rId21"/>
    <p:sldId id="2147473269" r:id="rId22"/>
    <p:sldId id="2147473270" r:id="rId23"/>
    <p:sldId id="287" r:id="rId24"/>
    <p:sldId id="307" r:id="rId25"/>
    <p:sldId id="289" r:id="rId26"/>
    <p:sldId id="290" r:id="rId27"/>
    <p:sldId id="291" r:id="rId28"/>
    <p:sldId id="292" r:id="rId29"/>
    <p:sldId id="2147473271" r:id="rId30"/>
    <p:sldId id="308" r:id="rId31"/>
    <p:sldId id="298" r:id="rId32"/>
    <p:sldId id="309" r:id="rId33"/>
    <p:sldId id="297" r:id="rId34"/>
  </p:sldIdLst>
  <p:sldSz cx="12192000" cy="6858000"/>
  <p:notesSz cx="6858000" cy="9144000"/>
  <p:embeddedFontLst>
    <p:embeddedFont>
      <p:font typeface="Lloyds Bank Jack" panose="02000503040000020004" pitchFamily="50" charset="0"/>
      <p:regular r:id="rId36"/>
      <p:bold r:id="rId37"/>
      <p:italic r:id="rId38"/>
      <p:boldItalic r:id="rId39"/>
    </p:embeddedFont>
    <p:embeddedFont>
      <p:font typeface="Lloyds Bank Jack Medium" panose="02000606060000020004" pitchFamily="50" charset="0"/>
      <p:regular r:id="rId40"/>
      <p:italic r:id="rId41"/>
    </p:embeddedFont>
    <p:embeddedFont>
      <p:font typeface="Segoe UI" panose="020B0502040204020203" pitchFamily="34" charset="0"/>
      <p:regular r:id="rId42"/>
      <p:bold r:id="rId43"/>
      <p:italic r:id="rId44"/>
      <p:boldItalic r:id="rId45"/>
    </p:embeddedFont>
    <p:embeddedFont>
      <p:font typeface="Source Sans Pro" panose="020B0503030403020204" pitchFamily="34" charset="0"/>
      <p:regular r:id="rId46"/>
    </p:embeddedFont>
    <p:embeddedFont>
      <p:font typeface="Source Sans Pro SemiBold" panose="020B0603030403020204" pitchFamily="34" charset="0"/>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zvoyUvzs4ZD2D1WwpNEnAA==" hashData="Wn5pFnAYXrjD4vOH+WFAvuvOLiBJ7TkVRfARRIIjEHIC8a9Pjlf9ZigGqTH0FSfbUbQXX+O+yA1It41Tc/EIG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C45EB-7461-4988-B50D-21F218B64AC4}" v="2" dt="2024-05-15T13:38:32.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6"/>
    <p:restoredTop sz="38099"/>
  </p:normalViewPr>
  <p:slideViewPr>
    <p:cSldViewPr snapToGrid="0">
      <p:cViewPr varScale="1">
        <p:scale>
          <a:sx n="48" d="100"/>
          <a:sy n="48" d="100"/>
        </p:scale>
        <p:origin x="26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ECB8DD3E-7097-4AEA-B110-8A11779D7A2E}"/>
    <pc:docChg chg="addSld delSld modSld">
      <pc:chgData name="Finnie, Sinead (Group Corporate Affairs)" userId="dc2a0c80-9c5e-4039-b10a-6c88a895e474" providerId="ADAL" clId="{ECB8DD3E-7097-4AEA-B110-8A11779D7A2E}" dt="2025-04-29T12:17:40.225" v="2"/>
      <pc:docMkLst>
        <pc:docMk/>
      </pc:docMkLst>
      <pc:sldChg chg="del">
        <pc:chgData name="Finnie, Sinead (Group Corporate Affairs)" userId="dc2a0c80-9c5e-4039-b10a-6c88a895e474" providerId="ADAL" clId="{ECB8DD3E-7097-4AEA-B110-8A11779D7A2E}" dt="2025-04-29T12:16:16.315" v="0" actId="2696"/>
        <pc:sldMkLst>
          <pc:docMk/>
          <pc:sldMk cId="868979153" sldId="288"/>
        </pc:sldMkLst>
      </pc:sldChg>
      <pc:sldChg chg="add">
        <pc:chgData name="Finnie, Sinead (Group Corporate Affairs)" userId="dc2a0c80-9c5e-4039-b10a-6c88a895e474" providerId="ADAL" clId="{ECB8DD3E-7097-4AEA-B110-8A11779D7A2E}" dt="2025-04-29T12:17:40.225" v="2"/>
        <pc:sldMkLst>
          <pc:docMk/>
          <pc:sldMk cId="1815133090" sldId="298"/>
        </pc:sldMkLst>
      </pc:sldChg>
      <pc:sldChg chg="del">
        <pc:chgData name="Finnie, Sinead (Group Corporate Affairs)" userId="dc2a0c80-9c5e-4039-b10a-6c88a895e474" providerId="ADAL" clId="{ECB8DD3E-7097-4AEA-B110-8A11779D7A2E}" dt="2025-04-29T12:16:50.928" v="1" actId="2696"/>
        <pc:sldMkLst>
          <pc:docMk/>
          <pc:sldMk cId="1815133090" sldId="2147473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lloydsbankacademy.co.uk/learn-for-life-new/get-started-online/looking-after-your-personal-information/" TargetMode="External"/><Relationship Id="rId3" Type="http://schemas.openxmlformats.org/officeDocument/2006/relationships/hyperlink" Target="applewebdata://2ABB9D2E-53DD-460C-81E6-4A2CCD3AB7C5/Using%20email" TargetMode="External"/><Relationship Id="rId7" Type="http://schemas.openxmlformats.org/officeDocument/2006/relationships/hyperlink" Target="https://www.lloydsbankacademy.co.uk/learn-for-life-new/learn-to-communicate-online/using-online-communication-tools-effectively/"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lloydsbankacademy.co.uk/learn-for-life-new/get-started-online/using-social-media/" TargetMode="External"/><Relationship Id="rId5" Type="http://schemas.openxmlformats.org/officeDocument/2006/relationships/hyperlink" Target="https://www.lloydsbankacademy.co.uk/learn-for-life-new/get-started-online/using-instant-messages/" TargetMode="External"/><Relationship Id="rId4" Type="http://schemas.openxmlformats.org/officeDocument/2006/relationships/hyperlink" Target="https://www.lloydsbankacademy.co.uk/learn-for-life-new/get-started-online/using-video-tool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atsapp.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microsoft.com/en-gb/microsoft-teams/" TargetMode="External"/><Relationship Id="rId5" Type="http://schemas.openxmlformats.org/officeDocument/2006/relationships/hyperlink" Target="https://www.snapchat.com/" TargetMode="External"/><Relationship Id="rId4" Type="http://schemas.openxmlformats.org/officeDocument/2006/relationships/hyperlink" Target="https://www.messenger.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messenger.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whatsapp.com/" TargetMode="External"/><Relationship Id="rId5" Type="http://schemas.openxmlformats.org/officeDocument/2006/relationships/hyperlink" Target="https://outlook.live.com/owa/" TargetMode="External"/><Relationship Id="rId4" Type="http://schemas.openxmlformats.org/officeDocument/2006/relationships/hyperlink" Target="http://hotmail.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icloud.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outlook.live.com/owa/" TargetMode="External"/><Relationship Id="rId5" Type="http://schemas.openxmlformats.org/officeDocument/2006/relationships/hyperlink" Target="http://hotmail.com/" TargetMode="External"/><Relationship Id="rId4" Type="http://schemas.openxmlformats.org/officeDocument/2006/relationships/hyperlink" Target="https://mail.aol.com/en-gb"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the session – some ‘follow-on’ links from the Academy website that you might want to have up in advance:</a:t>
            </a:r>
          </a:p>
          <a:p>
            <a:pPr marL="0" lvl="0" indent="0">
              <a:lnSpc>
                <a:spcPct val="120000"/>
              </a:lnSpc>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Using email</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-want-to-socialise-online/using-email</a:t>
            </a:r>
          </a:p>
          <a:p>
            <a:pPr marL="0" lvl="0" indent="0">
              <a:lnSpc>
                <a:spcPct val="120000"/>
              </a:lnSpc>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Using video tools</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-want-to-socialise-online/using-video-tools</a:t>
            </a:r>
          </a:p>
          <a:p>
            <a:pPr marL="0" lvl="0" indent="0">
              <a:lnSpc>
                <a:spcPct val="120000"/>
              </a:lnSpc>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Using instant messaging</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-want-to-socialise-online/using-instant-messages</a:t>
            </a:r>
          </a:p>
          <a:p>
            <a:pPr marL="0" lvl="0" indent="0">
              <a:lnSpc>
                <a:spcPct val="120000"/>
              </a:lnSpc>
              <a:buFont typeface="Symbol" pitchFamily="2" charset="2"/>
              <a:buNone/>
            </a:pPr>
            <a:r>
              <a:rPr lang="en-US"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Using social media</a:t>
            </a:r>
            <a:r>
              <a:rPr lang="en-US"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-want-to-socialise-online/using-social-media/</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lvl="0" indent="0">
              <a:lnSpc>
                <a:spcPct val="120000"/>
              </a:lnSpc>
              <a:spcAft>
                <a:spcPts val="1200"/>
              </a:spcAft>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7"/>
              </a:rPr>
              <a:t>Using online communication tools effectively</a:t>
            </a:r>
            <a:r>
              <a:rPr lang="en-GB" sz="1800" u="sng" dirty="0">
                <a:solidFill>
                  <a:srgbClr val="0000FF"/>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-want-to-socialise-online/using-online-communication-tools-effectively</a:t>
            </a:r>
          </a:p>
          <a:p>
            <a:pPr marL="0" lvl="0" indent="0">
              <a:lnSpc>
                <a:spcPct val="120000"/>
              </a:lnSpc>
              <a:spcAft>
                <a:spcPts val="1200"/>
              </a:spcAft>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8"/>
              </a:rPr>
              <a:t>Looking after your personal information</a:t>
            </a:r>
            <a:r>
              <a:rPr lang="en-GB" sz="1800" u="sng" dirty="0">
                <a:solidFill>
                  <a:srgbClr val="0000FF"/>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-want-to-create-and-search-for-documents-online/looking-after-your-personal-information</a:t>
            </a:r>
          </a:p>
          <a:p>
            <a:pPr marL="0" lvl="0" indent="0">
              <a:lnSpc>
                <a:spcPct val="120000"/>
              </a:lnSpc>
              <a:spcAft>
                <a:spcPts val="1200"/>
              </a:spcAft>
              <a:buFont typeface="Symbol" pitchFamily="2" charset="2"/>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walk around the room/ Outline guidelines for the virtual session - e.g., ask questions in chat etc.</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Instant messaging, or IM, is a quick and convenient way to chat and stay in touch with friends and family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 commonly used messaging apps include: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WhatsApp</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Sign up with your phone number; works on various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Facebook Messenger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Connects through your Facebook account; available on all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Snapchat</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–Send image and video messages; available on mobile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Microsoft Teams</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Often used for work but can be for social use; available on most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set up an IM account: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your app – Pick the messaging app you want to use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Visit your device's app store, search for the chosen app, and download it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you have to register. Open the app and follow the sign-up process. This usually involves entering your name or a username, email address, and creating a strong password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 account is set up, the app may automatically connect you with people in your phone contacts who also use the app. You can add contacts by searching for them using their email address or phone number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and adjust your privacy settings within the app to control who can – and can’t – contact you and see your information. In general, these apps are really secure, but as with any app, it’s best to go into these settings so you can choose exactly who can see and interact with you.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421281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With your account set up, you’re ready to start sending messages</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go into the app, you'll see a list of your conversations. This is likely to be empty to start, but it’s where you can see all your chats in date and time order. </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start a new chat, click the new chat icon – this might be a plus symbol or a pen icon</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choose who you want to message. Most apps have a search or contact list where you can find and add friends or family. Click on a contact's name (or icon) from your list, and you'll be in the chat screen. If you want to chat to more than one person, you might need to set up a group first, containing all the people you want to include in the chat</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chat screen, write your message in the message box. If you want to speak rather than type, look for the microphone symbol. This is called a ‘voice message’.</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add photos, files, emojis, and GIFs – fun little animated videos - through the app. The icons to add these are usually just to the left or right of the text box</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Tap the ‘send’ button when you’re ready to send your message – this often looks like a paper plane</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apps provide message status indicators for your messages. These usually include ‘sent’ (meaning the message has been sent from your device), ‘delivered’ (your message reached the device of the person you were trying to reach), and ‘read’ (that person has opened your message). For instance, WhatsApp shows a grey tick to show you’ve sent the message, two to show it’s got there and two blue ticks to show the other person has read it</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You've now learned how to set up and use instant messaging apps and messaging apps. These tools are great for staying connected with friends and family</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instant messaging is a great way to keep in touch, but always respect others' privacy and be mindful of what you share</a:t>
            </a:r>
            <a:r>
              <a:rPr lang="en-GB" sz="2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148476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 so which of these do you think is the most secure way to send text information?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Is it (A) through email, (B) through instant messaging, or (C) through online chat?</a:t>
            </a:r>
          </a:p>
          <a:p>
            <a:pPr marL="15875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 isn’t very secure – think of it as a bit like a digital postcard. Would you write your bank account details, for instance, on a postcard that you send to someone? </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With online chat, you sometimes don't know who is at the other end</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Many instant messaging apps have safety features built in. This makes them safer than apps and other tools that don't have this. So if you need to send info that you don’t want others to see, this is the best option </a:t>
            </a: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118495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Voice calls and video calls allow you to communicate with others using your device.</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Video calls let you see, speak to, and hear the person you're talking to. They are more personal than text-based options.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tools use the internet to make a phone call, sending a live picture so you can see and hear the people you're speaking with.</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make a video call, you’ll need an internet connection, either Wi-Fi or mobile data. Keep in mind that video calls can be expensive when using mobile data</a:t>
            </a:r>
          </a:p>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You’re also going to need a device with a camera or webcam. Sometimes these are built into the device (like phones). You can also get plug-in webcams that you can attach to your laptop or PC</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Just like text-based tools, there are different types to suit different needs:</a:t>
            </a:r>
            <a:r>
              <a:rPr lang="en-GB" sz="2800" i="1" dirty="0">
                <a:effectLst/>
              </a:rPr>
              <a:t> </a:t>
            </a:r>
            <a:endParaRPr lang="en-GB" sz="1800" b="0" i="1" dirty="0"/>
          </a:p>
          <a:p>
            <a:pPr marL="800100" lvl="1" indent="-342900">
              <a:lnSpc>
                <a:spcPct val="107000"/>
              </a:lnSpc>
              <a:spcAft>
                <a:spcPts val="8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 are built into social media platforms. These include WhatsApp for phones, Facebook Messenger, and FaceTime for Apple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800100" lvl="1" indent="-342900">
              <a:lnSpc>
                <a:spcPct val="107000"/>
              </a:lnSpc>
              <a:spcAft>
                <a:spcPts val="8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Alternatively, you might prefer apps specifically designed for video calling. Apps like Zoom, Skype and Teams all work on all devices and are good for if you want to make group calls or have formal conversations (such as an interview)</a:t>
            </a:r>
          </a:p>
          <a:p>
            <a:pPr marL="342900" lvl="0" indent="-342900">
              <a:lnSpc>
                <a:spcPct val="107000"/>
              </a:lnSpc>
              <a:spcAft>
                <a:spcPts val="800"/>
              </a:spcAft>
              <a:buFont typeface="Symbol" pitchFamily="2"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help you figure out which one is best for you, you need to consider your needs. Are you looking to make casual or more formal calls? One-to-one or group calls? </a:t>
            </a:r>
          </a:p>
          <a:p>
            <a:pPr marL="342900" lvl="0" indent="-342900">
              <a:lnSpc>
                <a:spcPct val="107000"/>
              </a:lnSpc>
              <a:spcAft>
                <a:spcPts val="800"/>
              </a:spcAft>
              <a:buFont typeface="Symbol" pitchFamily="2"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Explore your options, use search engines to find and read reviews, and check they work with your device</a:t>
            </a:r>
            <a:r>
              <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6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362782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how you make a video call: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pick your tool – you might already have this set up or you might need to download it. Many people have more than one app or tool on their phone or laptop, and they use them for different things – for instance, WhatsApp or FaceTime for calls with friends and Zoom or Teams for work calls </a:t>
            </a: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you’ll need to add your contacts – some apps make this easy by asking if you want to sync with your phone’s contact list, for example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it’s time to find the person you want to call. Some apps let you add more people at this stage, while others need you to set up a group first, like you would with messaging</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Tap the call button to start the call – this usually looks like a video camera / camcorder</a:t>
            </a:r>
          </a:p>
          <a:p>
            <a:pPr marL="0" lvl="0" indent="0">
              <a:lnSpc>
                <a:spcPct val="107000"/>
              </a:lnSpc>
              <a:spcAft>
                <a:spcPts val="800"/>
              </a:spcAft>
              <a:buFont typeface="+mj-lt"/>
              <a:buNone/>
              <a:tabLst>
                <a:tab pos="9144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TIP: it’s a good idea to check with the other person before you just call them. Why not use the messaging tools to do this?</a:t>
            </a: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110558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Okay, let’s test your knowledge. Your friend has a new laptop and wants to make a  video call. Which tool would you recommend? (A) Zoom, (B) FaceTime or (C) WhatsApp?</a:t>
            </a:r>
            <a:endParaRPr lang="en-GB" sz="20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20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20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UP:]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some tools only work with certain devices. Like FaceTime, which only works with Apple devices like iPhones and iPads. And WhatsApp is just for phones. So from these options, Zoom would be the right answer. But don’t forget, there are others to choose from – like Skype or Facebook Messenger</a:t>
            </a:r>
            <a:endParaRPr lang="en-GB" sz="16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95825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think about the kind of voice and video calling tools you might use at work</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33333"/>
                </a:solidFill>
                <a:effectLst/>
                <a:latin typeface="Segoe UI" panose="020B0502040204020203" pitchFamily="34" charset="0"/>
                <a:ea typeface="Arial" panose="020B0604020202020204" pitchFamily="34" charset="0"/>
                <a:cs typeface="Arial" panose="020B0604020202020204" pitchFamily="34" charset="0"/>
              </a:rPr>
              <a:t>Microsoft Teams, Zoom and Google Meet are all examples of video-calling tools you can use at work</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get started with them you’d need to download the right app on your mobile or computer</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downloaded, you’ll need to create an account. Simply follow the instructions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For important meetings, you can set up the meeting in advance, ensuring you're ready for it</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platforms can be quite flexible, allowing you to switch between calls with just one person and group meetings with more than one person</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Joining a meeting can be as easy as clicking an email link. These tools have been designed so you don’t have to follow a complicated process to get into them</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Microsoft Teams and Zoom will work for both professional calls with people you work with as well as conversations with friends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They can be used for work discussions and casual catch-ups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With these tools, you're ready for both professional and friendly video calls. If you have any questions, feel free to ask!</a:t>
            </a:r>
            <a:r>
              <a:rPr lang="en-GB" sz="2800" i="1" dirty="0">
                <a:effectLst/>
              </a:rPr>
              <a:t> </a:t>
            </a:r>
            <a:endParaRPr lang="en-GB"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dirty="0"/>
          </a:p>
        </p:txBody>
      </p:sp>
    </p:spTree>
    <p:extLst>
      <p:ext uri="{BB962C8B-B14F-4D97-AF65-F5344CB8AC3E}">
        <p14:creationId xmlns:p14="http://schemas.microsoft.com/office/powerpoint/2010/main" val="171053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is websites (or apps) that allow people to keep in touch, share ideas, and connect in various ways</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something you use as well as other ways to communicate – not just the only way. It lets you express yourself, connect with other people, and find people you’ve lost contact with</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also a way to share text, photos, videos, and connect through voice and video calls</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use it to keep in touch  with friends and family, let people know about events (such as birthday parties), accessing content, and meeting people from all over the world.</a:t>
            </a: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dirty="0"/>
          </a:p>
        </p:txBody>
      </p:sp>
    </p:spTree>
    <p:extLst>
      <p:ext uri="{BB962C8B-B14F-4D97-AF65-F5344CB8AC3E}">
        <p14:creationId xmlns:p14="http://schemas.microsoft.com/office/powerpoint/2010/main" val="121036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don't have to choose just one platform. People often use more than one, for different things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Each platform offers different features, so think about what you want out of it when you’re picking which one – or ones – to use. </a:t>
            </a: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choose the social media site or sites that you think will suit you. And you can also choose how you use them – whether that’s sharing photos, making videos or just chatting to your friends and family</a:t>
            </a:r>
          </a:p>
          <a:p>
            <a:pPr marL="158750" indent="0">
              <a:lnSpc>
                <a:spcPct val="107000"/>
              </a:lnSpc>
              <a:spcAft>
                <a:spcPts val="800"/>
              </a:spcAf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Main things to consider:</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do you want to use social media for? Different platforms do different things, so choose what interests and works for you</a:t>
            </a:r>
          </a:p>
          <a:p>
            <a:pPr marL="1257300" lvl="2" indent="-342900">
              <a:lnSpc>
                <a:spcPct val="107000"/>
              </a:lnSpc>
              <a:spcAft>
                <a:spcPts val="800"/>
              </a:spcAft>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make voice or video calls or send messages with apps like WhatsApp and Facebook</a:t>
            </a:r>
          </a:p>
          <a:p>
            <a:pPr marL="1257300" lvl="2" indent="-342900">
              <a:lnSpc>
                <a:spcPct val="120000"/>
              </a:lnSpc>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Photo-sharing sites like Instagram and Pinterest focus on visual content like photos and image</a:t>
            </a:r>
          </a:p>
          <a:p>
            <a:pPr marL="1257300" lvl="2" indent="-342900">
              <a:lnSpc>
                <a:spcPct val="120000"/>
              </a:lnSpc>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Video-sharing sites like TikTok, Snapchat, YouTube are more for viewing and sharing videos</a:t>
            </a:r>
          </a:p>
          <a:p>
            <a:pPr marL="1257300" lvl="2" indent="-342900">
              <a:lnSpc>
                <a:spcPct val="120000"/>
              </a:lnSpc>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Text-based sites like X (formerly Twitter) are better for short text-based posts and interactions</a:t>
            </a:r>
          </a:p>
          <a:p>
            <a:pPr marL="1257300" lvl="2" indent="-342900">
              <a:lnSpc>
                <a:spcPct val="120000"/>
              </a:lnSpc>
              <a:spcAft>
                <a:spcPts val="1200"/>
              </a:spcAft>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There’s also professional networks like  LinkedIn where you can search for jobs and join job-related groups and communities</a:t>
            </a:r>
          </a:p>
          <a:p>
            <a:pPr marL="1200150" lvl="2" indent="-285750">
              <a:lnSpc>
                <a:spcPct val="107000"/>
              </a:lnSpc>
              <a:spcAft>
                <a:spcPts val="800"/>
              </a:spcAft>
              <a:buFont typeface="Courier New" panose="02070309020205020404" pitchFamily="49" charset="0"/>
              <a:buChar char="o"/>
            </a:pP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social media platforms do your friends and family use? Check if the people you want to connect with are on the platforms you're interested in. It's more fun when you have friends or contacts to interact with</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secure are they? – It’s important to stay safe online. Make sure you set your personal settings to control who sees your posts and details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you have the freedom to pick the platforms that appeal to you. Social media is a tool for enhancing your social life, so make choices that work best for you and what you want or need. If you have any questions or need more information on specific platforms, feel free to ask.</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dirty="0"/>
          </a:p>
        </p:txBody>
      </p:sp>
    </p:spTree>
    <p:extLst>
      <p:ext uri="{BB962C8B-B14F-4D97-AF65-F5344CB8AC3E}">
        <p14:creationId xmlns:p14="http://schemas.microsoft.com/office/powerpoint/2010/main" val="413710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socialising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explore how to use the Internet to socialise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walk you through the steps as we go. If not, no worries, you can still learn for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Throughout today's session, feel free to ask questions and let us know if you need anything. Your feedback is important to us, so if we're going too fast, too slow, or if you need a break, just say the word. We want to ensure you get the most out of today</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here to make this session as helpful as possible, so please don't hesitate to engage with us. Let's get started!</a:t>
            </a:r>
            <a:r>
              <a:rPr lang="en-GB" sz="2800"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features vary by platform, but there are some common things to be aware of:</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apps offer calling and video calling features. Look for a  phone and video camera icon. You can use these to talk to your friends and family</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Many of these also have messaging features – look for a  speech bubble icon. This allows you to talk to other people; both one-on-one and in groups</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also  lets you share some combination of text, images, videos, or a mix of content. These ’posts’ can be shared with your contacts or the public. People can ‘like’ or respond to your posts too. So always  set your privacy settings to control who sees what you post. Generally, the site will let you know when someone has commented or responded to your posts.</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Different platforms have different terms for your contacts – whether that’s ‘friends’ or ‘followers’. As you start to use these sites, you might ask to connect, or get others who want to connect with you. You can also ask to join groups. When you get these ‘friend requests’, make sure you're comfortable before you accept them. </a:t>
            </a:r>
          </a:p>
          <a:p>
            <a:pPr marL="342900" lvl="0" indent="-342900">
              <a:lnSpc>
                <a:spcPct val="107000"/>
              </a:lnSpc>
              <a:spcAft>
                <a:spcPts val="800"/>
              </a:spcAft>
              <a:buFont typeface="Symbol" panose="05050102010706020507" pitchFamily="18" charset="2"/>
              <a:buChar char=""/>
              <a:tabLst>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Profiles are personal spaces where you can display your details, photos, and posts. You can also control who can see what on your profile.</a:t>
            </a:r>
          </a:p>
          <a:p>
            <a:pPr marL="342900" lvl="0" indent="-342900">
              <a:lnSpc>
                <a:spcPct val="120000"/>
              </a:lnSpc>
              <a:spcAft>
                <a:spcPts val="1200"/>
              </a:spcAft>
              <a:buFont typeface="Courier New" panose="02070309020205020404" pitchFamily="49" charset="0"/>
              <a:buChar char="o"/>
              <a:tabLst>
                <a:tab pos="457200" algn="l"/>
              </a:tabLs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dirty="0"/>
          </a:p>
        </p:txBody>
      </p:sp>
    </p:spTree>
    <p:extLst>
      <p:ext uri="{BB962C8B-B14F-4D97-AF65-F5344CB8AC3E}">
        <p14:creationId xmlns:p14="http://schemas.microsoft.com/office/powerpoint/2010/main" val="71004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Courier New" panose="02070309020205020404" pitchFamily="49" charset="0"/>
              <a:buChar char="o"/>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Based on what you’ve seen and heard, which of these options do you like? Feel free to pick more than one! (A) photo-sharing sites, (B) Apps where I can see or share videos (C) Somewhere to chat with friends or meet new people (D) A place to share my CV or find work</a:t>
            </a:r>
            <a:b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b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dirty="0"/>
          </a:p>
        </p:txBody>
      </p:sp>
    </p:spTree>
    <p:extLst>
      <p:ext uri="{BB962C8B-B14F-4D97-AF65-F5344CB8AC3E}">
        <p14:creationId xmlns:p14="http://schemas.microsoft.com/office/powerpoint/2010/main" val="345027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how do we stay safe when we’re using these tools?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 are our top tips: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Review and limit the personal information on your profile. Avoid sharing sensitive details like your home address, phone number, etc.</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who can see your posts - the public, friends, or your own customised list of people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 cautious when accepting friend requests from people you don’t know. It’s best to connect only with people you know or trust</a:t>
            </a:r>
          </a:p>
          <a:p>
            <a:pPr marL="342900" lvl="0" indent="-342900" rtl="0">
              <a:lnSpc>
                <a:spcPct val="120000"/>
              </a:lnSpc>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strong, unique passwords for each of your social media accounts. Don’t be tempted to use the same one for all of them. And if a site offers 2-factor authentication like your fingerprint, go for that too!</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now and then, review your privacy settings to make sure you’re happy with what people can see. Sometimes the apps will let you know about updates to their settings, so always check these when they appear</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at the options you have for reporting and blocking people should you need it. Use these tools to protect yourself</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most important thing is to  protect your personal information. Let’s look at what this is and how people can see it next…</a:t>
            </a:r>
          </a:p>
          <a:p>
            <a:pPr marL="342900" lvl="0" indent="-342900">
              <a:lnSpc>
                <a:spcPct val="120000"/>
              </a:lnSpc>
              <a:buFont typeface="Symbol" pitchFamily="2" charset="2"/>
              <a:buChar cha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dirty="0"/>
          </a:p>
        </p:txBody>
      </p:sp>
    </p:spTree>
    <p:extLst>
      <p:ext uri="{BB962C8B-B14F-4D97-AF65-F5344CB8AC3E}">
        <p14:creationId xmlns:p14="http://schemas.microsoft.com/office/powerpoint/2010/main" val="2816112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is personal data? Personal data includes every detail about you, from personal information like your address and bank account details to your pictures, videos, habits, and goals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For example, you might want to share a cute picture of children in your family. Think carefully before you post these photos and always check to see who can see them</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Or you might post a video of you and your family enjoying your holiday. Straightaway this tells people that you’re not at home. </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Companies often use data about people’s habits, interests or goals to create ads designed to get you to buy.</a:t>
            </a:r>
          </a:p>
          <a:p>
            <a:pPr marL="158750" indent="0">
              <a:buNone/>
            </a:pPr>
            <a:r>
              <a:rPr lang="en-US" sz="1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dirty="0"/>
          </a:p>
        </p:txBody>
      </p:sp>
    </p:spTree>
    <p:extLst>
      <p:ext uri="{BB962C8B-B14F-4D97-AF65-F5344CB8AC3E}">
        <p14:creationId xmlns:p14="http://schemas.microsoft.com/office/powerpoint/2010/main" val="3726714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Your digital footprint is like a breadcrumb trail of information about you that you or others post online. It creates a picture of who you are to anyone who might access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care of your digital footprint because it can affect how people see you online. This can include employers, friends, family, companies, and strangers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Think before you post: Consider the content you or others share about you. For example, if a picture of you is posted online, ask if it's something you'd be comfortable with your boss seeing. Employers may look at your online profiles before making hiring decisions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Words and actions matter: It's not just pictures; your words and actions online are part of your digital footprint. What you say and do matters too. Think before you post, and be aware that this information can be seen by anyone who looks for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change your privacy settings to control who can see the information you post. You can change your privacy settings to make sure that your posts are only visible to the people you want them to be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By being aware of your digital footprint and making smart choices about what you share online, you can present yourself in the way you want to be seen by others</a:t>
            </a:r>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dirty="0"/>
          </a:p>
        </p:txBody>
      </p:sp>
    </p:spTree>
    <p:extLst>
      <p:ext uri="{BB962C8B-B14F-4D97-AF65-F5344CB8AC3E}">
        <p14:creationId xmlns:p14="http://schemas.microsoft.com/office/powerpoint/2010/main" val="4072451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have control over your personal information online. This includes what you post and who you share it with, as well as what companies have your data and how they use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can be some benefits of sharing data: For example, sharing data with a company can improve your experience. They can provide personalised services based on you’re the things you buy a lot of, for example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Know your rights: You have the right to know what data a company has on you. You can request this information, and the company typically has one month to respond. This service is usually free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find out what data a company has on you, you can simply write to them and ask to see it.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must also respect other people's data. Always ask for their permission before you post their pictures or share their information. You're contributing to their digital footprint, so be kind</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Treat other people's work, such as files, images, and content, with the same respect you would for physical belongings. If you're not sure, check</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By being aware of your rights and what is expected of you, you can stay social and stay safe online.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dirty="0"/>
          </a:p>
        </p:txBody>
      </p:sp>
    </p:spTree>
    <p:extLst>
      <p:ext uri="{BB962C8B-B14F-4D97-AF65-F5344CB8AC3E}">
        <p14:creationId xmlns:p14="http://schemas.microsoft.com/office/powerpoint/2010/main" val="3035581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let’s look at what we’ve covered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looked at email and how to set up and account and send emails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explored messaging apps and how these work</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looked at some of the apps that let you make voice and video calls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checked out some of the social media platforms and learnt how to post messages, </a:t>
            </a:r>
            <a:r>
              <a:rPr lang="en-US"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photographs, videos, or blogs on them</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talked about privacy settings on social media and other accounts and how to use these to control who can see what, as part of keeping you safe while you enjoy socialising using these tools. </a:t>
            </a:r>
          </a:p>
        </p:txBody>
      </p:sp>
      <p:sp>
        <p:nvSpPr>
          <p:cNvPr id="4" name="Slide Number Placeholder 3"/>
          <p:cNvSpPr>
            <a:spLocks noGrp="1"/>
          </p:cNvSpPr>
          <p:nvPr>
            <p:ph type="sldNum" sz="quarter" idx="5"/>
          </p:nvPr>
        </p:nvSpPr>
        <p:spPr/>
        <p:txBody>
          <a:bodyPr/>
          <a:lstStyle/>
          <a:p>
            <a:fld id="{5EBEBF41-136C-406D-8E2D-B112DBFA8C1A}" type="slidenum">
              <a:rPr lang="en-GB" smtClean="0"/>
              <a:t>26</a:t>
            </a:fld>
            <a:endParaRPr lang="en-GB" dirty="0"/>
          </a:p>
        </p:txBody>
      </p:sp>
    </p:spTree>
    <p:extLst>
      <p:ext uri="{BB962C8B-B14F-4D97-AF65-F5344CB8AC3E}">
        <p14:creationId xmlns:p14="http://schemas.microsoft.com/office/powerpoint/2010/main" val="909316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 let’s ask the same question as the one at the beginning.</a:t>
            </a:r>
          </a:p>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confident are you about socialising online? (A) Very, (B), A little bit, (C) Not very, or (D) Not at all</a:t>
            </a:r>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dirty="0"/>
          </a:p>
        </p:txBody>
      </p:sp>
    </p:spTree>
    <p:extLst>
      <p:ext uri="{BB962C8B-B14F-4D97-AF65-F5344CB8AC3E}">
        <p14:creationId xmlns:p14="http://schemas.microsoft.com/office/powerpoint/2010/main" val="381092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Source Sans Pro" panose="020B0503030403020204" pitchFamily="34" charset="0"/>
            </a:endParaRPr>
          </a:p>
          <a:p>
            <a:pPr marL="158750" indent="0" algn="just" rtl="0" fontAlgn="base">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marL="158750" indent="0" algn="just" rtl="0" fontAlgn="base">
              <a:buNone/>
            </a:pP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First, we’ll show the question on the screen. Read the question and possible answers. Pick the answer you think fits best and comment the letter for that answer (A, B, C, or D) in the chat (if and when you’re ready). Don't worry about getting it right or wrong. Just go with your gut feeling!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156609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a:t>
            </a:r>
            <a:r>
              <a:rPr lang="en-ZA" sz="1100" b="0" i="0" u="none" strike="noStrike">
                <a:solidFill>
                  <a:srgbClr val="313233"/>
                </a:solidFill>
                <a:effectLst/>
                <a:latin typeface="Arial" panose="020B0604020202020204" pitchFamily="34" charset="0"/>
              </a:rPr>
              <a:t>next session. </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Ready? Let’s give it a go: How confident are you about socialising online? (A) Very, (B), A little bit, (C) Not very, or (D) Not at all</a:t>
            </a: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37816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By the end of this session, you'll be ready to set up social tools and start using them safely</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We'll guide you through the setup process, so you can start exploring</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We understand there are many devices and apps out there, so today, we'll focus on the common steps and information you need to get started</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If you have a specific device or app in mind, don't worry. We have additional resources to share with you after the session </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If you need help with the steps on your device at any point during this session, please don't hesitate to ask. We're here to help you.</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DISCUSSION BASED/FLIP CHART ACTIVITY</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have online tools changed the way we communicate?</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[PROMPT, IF APPROPRIATE:] How did we used to do this, before the Internet?</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(Looking for: seeing people face-to-face, speaking on the phone, writing letters to them – use these key words to link to how we do this online)</a:t>
            </a:r>
          </a:p>
          <a:p>
            <a:pPr marL="342900" lvl="0" indent="-342900">
              <a:lnSpc>
                <a:spcPct val="120000"/>
              </a:lnSpc>
              <a:buFont typeface="Symbol" pitchFamily="2" charset="2"/>
              <a:buChar char=""/>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now have tools to do the same kind of things: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see people through video calls and social media</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speak with them via voice calls and messages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we can write to them using texting, messaging, and email</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what's changed?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now reach people all over the world more quickly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see, speak with, and write to many people at the same time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of these tools are free to use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tools are available?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UP</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Some of the common online communication tools include: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 services like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Gmail</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Hotmail</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Outlook</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Online chat in (games and on websites)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Texts and instant messaging through apps like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WhatsApp</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7"/>
              </a:rPr>
              <a:t>Facebook Messenger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Voice and video calls using apps like Zoom, Skype, FaceTime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platforms like Facebook, X (formally known as Twitter), TikTok, and more.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Work-based communication tools like LinkedIn, Microsoft 365, Google Workspace, and similar services.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Today, we’ll take a look at each of these types of tools, so you can see which ones might suit you.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 tools allow us to type messages and send them to people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three main types of text-based tools we'll explore: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Texting or instant messaging</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Online chat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While they all let us send and receive text-based messages, they each have their unique features and are handy in different situations. </a:t>
            </a:r>
            <a:endParaRPr lang="en-GB"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 (or electronic mail) is like online letters. Email allows you to send messages and share files like photos and documents over the internet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begin, you'll need an email address. Think of it as your digital identity (ID) or, in other words, how people identify and contact you online</a:t>
            </a:r>
          </a:p>
          <a:p>
            <a:pPr marL="457200" indent="-228600">
              <a:lnSpc>
                <a:spcPct val="120000"/>
              </a:lnSpc>
              <a:buFont typeface="Arial" panose="020B0604020202020204" pitchFamily="34" charset="0"/>
              <a:buChar char="•"/>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may already have email access, through your broadband provider (e.g. BT or Sky) or with your device (e.g. iCloud Mail for iPhones / iPads, or Gmail for Chromebooks and Android phones). Bear in mind that if you only have one from your broadband provider, if you change providers, you may be charged to keep access to your email account.</a:t>
            </a:r>
          </a:p>
          <a:p>
            <a:pPr marL="457200" indent="-228600">
              <a:lnSpc>
                <a:spcPct val="120000"/>
              </a:lnSpc>
              <a:buFont typeface="Arial" panose="020B0604020202020204" pitchFamily="34" charset="0"/>
              <a:buChar char="•"/>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use these built-in email services – and / or pick a different one if you like. You can have more than one email account, and this can sometimes be useful if you want to use one for friends and family contact, another one for online shopping etc</a:t>
            </a: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different email service providers to choose from. Examples of commonly used free email services include: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3"/>
              </a:rPr>
              <a:t>Gmail</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(provided by Google)</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4"/>
              </a:rPr>
              <a:t>AOL</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5"/>
              </a:rPr>
              <a:t>Hotmail</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a:t>
            </a: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6"/>
              </a:rPr>
              <a:t>Outlook</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(provided by Microsoft)</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none"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BT mail (</a:t>
            </a:r>
            <a:r>
              <a:rPr lang="en-GB" sz="1200" i="1" u="none" dirty="0" err="1">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btinternet</a:t>
            </a:r>
            <a:r>
              <a:rPr lang="en-GB" sz="1200" i="1" u="none"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a:t>
            </a:r>
            <a:endParaRPr lang="en-GB" sz="1400" i="1" u="none"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7"/>
              </a:rPr>
              <a:t>iCloud Mail</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(for Apple device users)</a:t>
            </a:r>
            <a:r>
              <a:rPr lang="en-GB" sz="1200" i="1" kern="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Font typeface="Arial" panose="020B0604020202020204" pitchFamily="34" charset="0"/>
              <a:buNone/>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how to get set up – bear in mind that all email providers are slightly different, so today we’re looking at the general steps you need to take:</a:t>
            </a:r>
          </a:p>
          <a:p>
            <a:pPr marL="228600" marR="0" lvl="0" indent="0" algn="l" defTabSz="914400" rtl="0" eaLnBrk="1" fontAlgn="auto" latinLnBrk="0" hangingPunct="1">
              <a:lnSpc>
                <a:spcPct val="120000"/>
              </a:lnSpc>
              <a:spcBef>
                <a:spcPts val="0"/>
              </a:spcBef>
              <a:spcAft>
                <a:spcPts val="0"/>
              </a:spcAft>
              <a:buClrTx/>
              <a:buSzTx/>
              <a:buNone/>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if appropriate – for example, where all learners in the group will be setting up with the same email provider – this can be a hands-on activity</a:t>
            </a: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decide whether you’re going to use a built-in email service or create an account in a different one. If you want a new one, open your web browser and find the website for the one you want – for example, Google or AOL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look for an option that says "Sign Up" or "Create Account."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need to fill in your details: this is likely to include your name, phone number and date of birth. </a:t>
            </a: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also get the chance to pick an email address. Sometimes, they will suggest one, based on your name. You can choose one they suggest or create one you prefer. They will then check to see if someone’s already registered that address – if no one has, it’s all yours! So you might need to try a few options, if the first one you come up with is already taken. Once you have one, you’ll be asked to set up a password for it, too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prove you're not a robot, you might be asked to solve a puzzle. It's usually something simple like selecting images with cars or traffic lights. Alternatively, you might receive a text message with a code to verify your phone number. Enter this code (if it asks you to)</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Usually, there will be a box to tick or a button to click that says you agree to the terms and conditions. </a:t>
            </a:r>
          </a:p>
          <a:p>
            <a:pPr marL="342900" lvl="0" indent="-342900">
              <a:lnSpc>
                <a:spcPct val="120000"/>
              </a:lnSpc>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done, it will take you to your new email inbox. You can now send and receive emails.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couple of things to note before we continue: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You can access email on various devices, like phones, tablets, laptops, or computers</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Most devices have built-in email apps, and you can also download email apps from app stores or browsers. </a:t>
            </a:r>
          </a:p>
          <a:p>
            <a:pPr marL="742950" lvl="1" indent="-285750">
              <a:lnSpc>
                <a:spcPct val="120000"/>
              </a:lnSpc>
              <a:buFont typeface="Courier New" panose="02070309020205020404" pitchFamily="49" charset="0"/>
              <a:buChar char="o"/>
              <a:tabLst>
                <a:tab pos="914400" algn="l"/>
              </a:tabLs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If this is not done as a practical activity in the session, encourage learners to think about / discuss the email service(s) that meet their needs</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PRESENTER NOTE – Demonstrate how to create a new email with a live show and tell if possible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these steps to sending your first email: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Compose a new message – look for the word ‘compose’ or a pencil symbol/icon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Type in a ‘subject’ – this is like a title, showing the person you’re emailing what the message is about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Write your message in the area below the subject</a:t>
            </a:r>
          </a:p>
          <a:p>
            <a:pPr marL="457200" lvl="1" indent="0">
              <a:lnSpc>
                <a:spcPct val="120000"/>
              </a:lnSpc>
              <a:buFont typeface="+mj-l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Add any files, pictures or links if you want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startAt="4"/>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 the email address of who you want to send it to in the "To" area</a:t>
            </a:r>
          </a:p>
          <a:p>
            <a:pPr marL="742950" lvl="1" indent="-285750">
              <a:lnSpc>
                <a:spcPct val="120000"/>
              </a:lnSpc>
              <a:buFont typeface="+mj-lt"/>
              <a:buAutoNum type="arabicPeriod" startAt="4"/>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Read through the message to check it’s all OK, then … send your message.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spcAft>
                <a:spcPts val="12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PRESENTER NOTE – Highlight the importance of email for longer or more formal communication</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339136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59683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52777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358446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b="1" i="0">
                <a:solidFill>
                  <a:srgbClr val="024731"/>
                </a:solidFill>
                <a:latin typeface="Source Sans Pro SemiBold" panose="020B0503030403020204" pitchFamily="34"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84839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7110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16973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813" b="35225"/>
          <a:stretch/>
        </p:blipFill>
        <p:spPr>
          <a:xfrm>
            <a:off x="0" y="1337310"/>
            <a:ext cx="12192000" cy="55210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428315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6484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7">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Socialising online</a:t>
            </a:r>
          </a:p>
        </p:txBody>
      </p:sp>
      <p:pic>
        <p:nvPicPr>
          <p:cNvPr id="4" name="Picture Placeholder 3">
            <a:extLst>
              <a:ext uri="{FF2B5EF4-FFF2-40B4-BE49-F238E27FC236}">
                <a16:creationId xmlns:a16="http://schemas.microsoft.com/office/drawing/2014/main" id="{A987B270-3A3E-C0BB-E18B-8126681388C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30BE84A-3DFC-31FC-D632-C01EC82B7013}"/>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Messaging apps</a:t>
            </a:r>
          </a:p>
        </p:txBody>
      </p:sp>
      <p:sp>
        <p:nvSpPr>
          <p:cNvPr id="5" name="Text Placeholder 4">
            <a:extLst>
              <a:ext uri="{FF2B5EF4-FFF2-40B4-BE49-F238E27FC236}">
                <a16:creationId xmlns:a16="http://schemas.microsoft.com/office/drawing/2014/main" id="{BD2F233E-D687-E6BB-7D9A-520B70073887}"/>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Choose your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Download the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Register</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Add contacts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Adjust your privacy settings</a:t>
            </a:r>
          </a:p>
        </p:txBody>
      </p:sp>
    </p:spTree>
    <p:extLst>
      <p:ext uri="{BB962C8B-B14F-4D97-AF65-F5344CB8AC3E}">
        <p14:creationId xmlns:p14="http://schemas.microsoft.com/office/powerpoint/2010/main" val="196322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AC82851-BCD2-B177-62AF-7116259E73C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Sending a message</a:t>
            </a:r>
          </a:p>
        </p:txBody>
      </p:sp>
      <p:sp>
        <p:nvSpPr>
          <p:cNvPr id="7" name="Text Placeholder 6">
            <a:extLst>
              <a:ext uri="{FF2B5EF4-FFF2-40B4-BE49-F238E27FC236}">
                <a16:creationId xmlns:a16="http://schemas.microsoft.com/office/drawing/2014/main" id="{611393FA-AB5C-9185-78E0-D42482EF5648}"/>
              </a:ext>
            </a:extLst>
          </p:cNvPr>
          <p:cNvSpPr>
            <a:spLocks noGrp="1"/>
          </p:cNvSpPr>
          <p:nvPr>
            <p:ph type="body" sz="quarter" idx="12"/>
          </p:nvPr>
        </p:nvSpPr>
        <p:spPr/>
        <p:txBody>
          <a:bodyPr/>
          <a:lstStyle/>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Start a new chat</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who you’re messaging</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Write (or speak) your message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Add photos or files – if you want</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Send your message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message status</a:t>
            </a:r>
          </a:p>
        </p:txBody>
      </p:sp>
    </p:spTree>
    <p:extLst>
      <p:ext uri="{BB962C8B-B14F-4D97-AF65-F5344CB8AC3E}">
        <p14:creationId xmlns:p14="http://schemas.microsoft.com/office/powerpoint/2010/main" val="4534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Which of these do you think is the most secure?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p:txBody>
          <a:bodyPr/>
          <a:lstStyle/>
          <a:p>
            <a:pPr marL="514338" indent="-514338">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Email</a:t>
            </a:r>
          </a:p>
          <a:p>
            <a:pPr marL="514338" indent="-514338">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Instant messaging </a:t>
            </a:r>
          </a:p>
          <a:p>
            <a:pPr marL="514338" indent="-514338">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Online chat</a:t>
            </a:r>
          </a:p>
        </p:txBody>
      </p:sp>
    </p:spTree>
    <p:extLst>
      <p:ext uri="{BB962C8B-B14F-4D97-AF65-F5344CB8AC3E}">
        <p14:creationId xmlns:p14="http://schemas.microsoft.com/office/powerpoint/2010/main" val="165728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F5AD2E9-1AB2-163F-9FB4-8C56F72E4D4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a:xfrm>
            <a:off x="3445414" y="1542473"/>
            <a:ext cx="5301171" cy="5112327"/>
          </a:xfrm>
        </p:spPr>
      </p:pic>
      <p:sp>
        <p:nvSpPr>
          <p:cNvPr id="6" name="Text Placeholder 5">
            <a:extLst>
              <a:ext uri="{FF2B5EF4-FFF2-40B4-BE49-F238E27FC236}">
                <a16:creationId xmlns:a16="http://schemas.microsoft.com/office/drawing/2014/main" id="{D004487E-6E1E-AB14-A785-BEA48CAA32EB}"/>
              </a:ext>
            </a:extLst>
          </p:cNvPr>
          <p:cNvSpPr>
            <a:spLocks noGrp="1"/>
          </p:cNvSpPr>
          <p:nvPr>
            <p:ph type="body" sz="quarter" idx="11"/>
          </p:nvPr>
        </p:nvSpPr>
        <p:spPr/>
        <p:txBody>
          <a:bodyPr/>
          <a:lstStyle/>
          <a:p>
            <a:r>
              <a:rPr lang="en-GB" dirty="0">
                <a:solidFill>
                  <a:srgbClr val="2260B3"/>
                </a:solidFill>
              </a:rPr>
              <a:t>Voice and video calls</a:t>
            </a:r>
          </a:p>
        </p:txBody>
      </p:sp>
    </p:spTree>
    <p:extLst>
      <p:ext uri="{BB962C8B-B14F-4D97-AF65-F5344CB8AC3E}">
        <p14:creationId xmlns:p14="http://schemas.microsoft.com/office/powerpoint/2010/main" val="84642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dirty="0">
                <a:solidFill>
                  <a:srgbClr val="2260B3"/>
                </a:solidFill>
              </a:rPr>
              <a:t>Video calling tools</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a:xfrm>
            <a:off x="741760" y="2000840"/>
            <a:ext cx="6524672" cy="3920345"/>
          </a:xfrm>
        </p:spPr>
        <p:txBody>
          <a:bodyPr lIns="91440" tIns="45720" rIns="91440" bIns="45720" anchor="ctr"/>
          <a:lstStyle/>
          <a:p>
            <a:pPr marL="514338" indent="-514338">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Calls and videos use Wi-Fi (or mobile data)</a:t>
            </a:r>
          </a:p>
          <a:p>
            <a:pPr marL="514338" indent="-514338">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Check your camera or webcam </a:t>
            </a:r>
          </a:p>
          <a:p>
            <a:pPr marL="514338" indent="-514338">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Picking the right tool – what do you want to do?</a:t>
            </a:r>
          </a:p>
        </p:txBody>
      </p:sp>
    </p:spTree>
    <p:extLst>
      <p:ext uri="{BB962C8B-B14F-4D97-AF65-F5344CB8AC3E}">
        <p14:creationId xmlns:p14="http://schemas.microsoft.com/office/powerpoint/2010/main" val="215297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dirty="0">
                <a:solidFill>
                  <a:srgbClr val="2260B3"/>
                </a:solidFill>
              </a:rPr>
              <a:t>Making your first call</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p:txBody>
          <a:bodyPr lIns="91440" tIns="45720" rIns="91440" bIns="45720" anchor="ctr"/>
          <a:lstStyle/>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Choose your tool</a:t>
            </a:r>
          </a:p>
          <a:p>
            <a:pPr marL="514338" indent="-514338">
              <a:buClr>
                <a:srgbClr val="2260B3"/>
              </a:buClr>
              <a:buAutoNum type="arabicPeriod"/>
            </a:pPr>
            <a:r>
              <a:rPr lang="en-GB" b="0" dirty="0">
                <a:solidFill>
                  <a:srgbClr val="2260B3"/>
                </a:solidFill>
                <a:latin typeface="Source Sans Pro" panose="020B0503030403020204" pitchFamily="34" charset="0"/>
                <a:ea typeface="Source Sans Pro" panose="020B0503030403020204" pitchFamily="34" charset="0"/>
              </a:rPr>
              <a:t>Add contacts</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who you want to call</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Click the call button</a:t>
            </a:r>
          </a:p>
        </p:txBody>
      </p:sp>
    </p:spTree>
    <p:extLst>
      <p:ext uri="{BB962C8B-B14F-4D97-AF65-F5344CB8AC3E}">
        <p14:creationId xmlns:p14="http://schemas.microsoft.com/office/powerpoint/2010/main" val="208517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Which tool is best?</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261633"/>
            <a:ext cx="639056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Zoom</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FaceTime </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WhatsApp</a:t>
            </a:r>
          </a:p>
        </p:txBody>
      </p:sp>
      <p:sp>
        <p:nvSpPr>
          <p:cNvPr id="2" name="TextBox 1">
            <a:extLst>
              <a:ext uri="{FF2B5EF4-FFF2-40B4-BE49-F238E27FC236}">
                <a16:creationId xmlns:a16="http://schemas.microsoft.com/office/drawing/2014/main" id="{7BD9BF5D-0195-AF77-78E9-1DE76A97A6B5}"/>
              </a:ext>
            </a:extLst>
          </p:cNvPr>
          <p:cNvSpPr txBox="1"/>
          <p:nvPr/>
        </p:nvSpPr>
        <p:spPr>
          <a:xfrm>
            <a:off x="774242" y="1558977"/>
            <a:ext cx="9953469" cy="1077218"/>
          </a:xfrm>
          <a:prstGeom prst="rect">
            <a:avLst/>
          </a:prstGeom>
          <a:noFill/>
        </p:spPr>
        <p:txBody>
          <a:bodyPr wrap="square" rtlCol="0">
            <a:spAutoFit/>
          </a:bodyPr>
          <a:lstStyle/>
          <a:p>
            <a:pPr>
              <a:buClr>
                <a:srgbClr val="2260B3"/>
              </a:buClr>
            </a:pPr>
            <a:r>
              <a:rPr lang="en-GB" sz="3200" dirty="0">
                <a:solidFill>
                  <a:srgbClr val="2260B3"/>
                </a:solidFill>
                <a:latin typeface="Source Sans Pro" panose="020B0503030403020204" pitchFamily="34" charset="0"/>
                <a:ea typeface="Source Sans Pro" panose="020B0503030403020204" pitchFamily="34" charset="0"/>
              </a:rPr>
              <a:t>Your friend has a new laptop and wants to make a video call. Which tool would you recommend?</a:t>
            </a:r>
          </a:p>
        </p:txBody>
      </p:sp>
    </p:spTree>
    <p:extLst>
      <p:ext uri="{BB962C8B-B14F-4D97-AF65-F5344CB8AC3E}">
        <p14:creationId xmlns:p14="http://schemas.microsoft.com/office/powerpoint/2010/main" val="171676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3E0B393-37E8-A3EA-C160-F711A2AC5983}"/>
              </a:ext>
            </a:extLst>
          </p:cNvPr>
          <p:cNvPicPr>
            <a:picLocks noGrp="1" noChangeAspect="1"/>
          </p:cNvPicPr>
          <p:nvPr>
            <p:ph type="pic" sz="quarter" idx="10"/>
          </p:nvPr>
        </p:nvPicPr>
        <p:blipFill>
          <a:blip r:embed="rId3"/>
          <a:srcRect t="373" b="373"/>
          <a:stretch/>
        </p:blipFill>
        <p:spPr/>
      </p:pic>
      <p:sp>
        <p:nvSpPr>
          <p:cNvPr id="9" name="Text Placeholder 8">
            <a:extLst>
              <a:ext uri="{FF2B5EF4-FFF2-40B4-BE49-F238E27FC236}">
                <a16:creationId xmlns:a16="http://schemas.microsoft.com/office/drawing/2014/main" id="{09A2C410-5764-698B-FD8B-03BEAB61A282}"/>
              </a:ext>
            </a:extLst>
          </p:cNvPr>
          <p:cNvSpPr>
            <a:spLocks noGrp="1"/>
          </p:cNvSpPr>
          <p:nvPr>
            <p:ph type="body" sz="quarter" idx="11"/>
          </p:nvPr>
        </p:nvSpPr>
        <p:spPr/>
        <p:txBody>
          <a:bodyPr/>
          <a:lstStyle/>
          <a:p>
            <a:r>
              <a:rPr lang="en-GB" dirty="0">
                <a:solidFill>
                  <a:srgbClr val="2260B3"/>
                </a:solidFill>
              </a:rPr>
              <a:t>Work video calls</a:t>
            </a:r>
          </a:p>
        </p:txBody>
      </p:sp>
      <p:sp>
        <p:nvSpPr>
          <p:cNvPr id="10" name="Text Placeholder 9">
            <a:extLst>
              <a:ext uri="{FF2B5EF4-FFF2-40B4-BE49-F238E27FC236}">
                <a16:creationId xmlns:a16="http://schemas.microsoft.com/office/drawing/2014/main" id="{2C91FA6E-B09D-1B85-A6F5-BDFC8A5B0718}"/>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Download</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Create an account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Follow the instructions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Set up or join a meeting</a:t>
            </a:r>
          </a:p>
        </p:txBody>
      </p:sp>
    </p:spTree>
    <p:extLst>
      <p:ext uri="{BB962C8B-B14F-4D97-AF65-F5344CB8AC3E}">
        <p14:creationId xmlns:p14="http://schemas.microsoft.com/office/powerpoint/2010/main" val="267224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6CD80A-FB1D-DCF8-6586-C95DE6A69D84}"/>
              </a:ext>
            </a:extLst>
          </p:cNvPr>
          <p:cNvSpPr>
            <a:spLocks noGrp="1"/>
          </p:cNvSpPr>
          <p:nvPr>
            <p:ph type="body" sz="quarter" idx="11"/>
          </p:nvPr>
        </p:nvSpPr>
        <p:spPr>
          <a:xfrm>
            <a:off x="941389" y="2975084"/>
            <a:ext cx="5154612" cy="985931"/>
          </a:xfrm>
        </p:spPr>
        <p:txBody>
          <a:bodyPr/>
          <a:lstStyle/>
          <a:p>
            <a:r>
              <a:rPr lang="en-GB" dirty="0">
                <a:solidFill>
                  <a:srgbClr val="2260B3"/>
                </a:solidFill>
              </a:rPr>
              <a:t>Social media</a:t>
            </a:r>
          </a:p>
        </p:txBody>
      </p:sp>
      <p:pic>
        <p:nvPicPr>
          <p:cNvPr id="3" name="Picture Placeholder 2">
            <a:extLst>
              <a:ext uri="{FF2B5EF4-FFF2-40B4-BE49-F238E27FC236}">
                <a16:creationId xmlns:a16="http://schemas.microsoft.com/office/drawing/2014/main" id="{A630CF6B-6E6D-A967-BE07-439CE6596BE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2856643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6E63FA-03CE-2ACC-2FFA-1B256F0BC5D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B14AC1CC-5443-C672-E6E2-EB495010D4E5}"/>
              </a:ext>
            </a:extLst>
          </p:cNvPr>
          <p:cNvSpPr>
            <a:spLocks noGrp="1"/>
          </p:cNvSpPr>
          <p:nvPr>
            <p:ph type="body" sz="quarter" idx="11"/>
          </p:nvPr>
        </p:nvSpPr>
        <p:spPr/>
        <p:txBody>
          <a:bodyPr/>
          <a:lstStyle/>
          <a:p>
            <a:r>
              <a:rPr lang="en-GB" dirty="0">
                <a:solidFill>
                  <a:srgbClr val="2260B3"/>
                </a:solidFill>
              </a:rPr>
              <a:t>Which one’s for you?</a:t>
            </a:r>
          </a:p>
        </p:txBody>
      </p:sp>
      <p:sp>
        <p:nvSpPr>
          <p:cNvPr id="4" name="Text Placeholder 3">
            <a:extLst>
              <a:ext uri="{FF2B5EF4-FFF2-40B4-BE49-F238E27FC236}">
                <a16:creationId xmlns:a16="http://schemas.microsoft.com/office/drawing/2014/main" id="{30AACAFF-5F36-AB2F-CA08-587199E7C9C1}"/>
              </a:ext>
            </a:extLst>
          </p:cNvPr>
          <p:cNvSpPr>
            <a:spLocks noGrp="1"/>
          </p:cNvSpPr>
          <p:nvPr>
            <p:ph type="body" sz="quarter" idx="12"/>
          </p:nvPr>
        </p:nvSpPr>
        <p:spPr/>
        <p:txBody>
          <a:bodyPr lIns="91440" tIns="45720" rIns="91440" bIns="45720" anchor="ctr"/>
          <a:lstStyle/>
          <a:p>
            <a:r>
              <a:rPr lang="en-GB" b="0" dirty="0">
                <a:solidFill>
                  <a:srgbClr val="2260B3"/>
                </a:solidFill>
                <a:latin typeface="Source Sans Pro" panose="020B0503030403020204" pitchFamily="34" charset="0"/>
                <a:ea typeface="Source Sans Pro" panose="020B0503030403020204" pitchFamily="34" charset="0"/>
              </a:rPr>
              <a:t>What do I want to use it for?</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What do my friends use?</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What is the security like?</a:t>
            </a:r>
          </a:p>
        </p:txBody>
      </p:sp>
    </p:spTree>
    <p:extLst>
      <p:ext uri="{BB962C8B-B14F-4D97-AF65-F5344CB8AC3E}">
        <p14:creationId xmlns:p14="http://schemas.microsoft.com/office/powerpoint/2010/main" val="177311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C670989-7F06-1793-434E-1B1F319E2EA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F5F302D8-C073-F061-A910-0C940780E41E}"/>
              </a:ext>
            </a:extLst>
          </p:cNvPr>
          <p:cNvSpPr>
            <a:spLocks noGrp="1"/>
          </p:cNvSpPr>
          <p:nvPr>
            <p:ph type="body" sz="quarter" idx="11"/>
          </p:nvPr>
        </p:nvSpPr>
        <p:spPr/>
        <p:txBody>
          <a:bodyPr/>
          <a:lstStyle/>
          <a:p>
            <a:r>
              <a:rPr lang="en-GB" dirty="0">
                <a:solidFill>
                  <a:srgbClr val="2260B3"/>
                </a:solidFill>
              </a:rPr>
              <a:t>Using social media</a:t>
            </a:r>
          </a:p>
        </p:txBody>
      </p:sp>
      <p:sp>
        <p:nvSpPr>
          <p:cNvPr id="7" name="Text Placeholder 6">
            <a:extLst>
              <a:ext uri="{FF2B5EF4-FFF2-40B4-BE49-F238E27FC236}">
                <a16:creationId xmlns:a16="http://schemas.microsoft.com/office/drawing/2014/main" id="{E023C092-A68E-3199-5600-F766665B2361}"/>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Calls, video calls and messages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Sharing text, photos and videos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Friends, followers and groups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Your profile</a:t>
            </a:r>
          </a:p>
        </p:txBody>
      </p:sp>
    </p:spTree>
    <p:extLst>
      <p:ext uri="{BB962C8B-B14F-4D97-AF65-F5344CB8AC3E}">
        <p14:creationId xmlns:p14="http://schemas.microsoft.com/office/powerpoint/2010/main" val="150276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Social media – your choice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4759877" y="2606403"/>
            <a:ext cx="713232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Photo-sharing sites</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Apps where I can see or share videos</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Somewhere to chat with friends or meet new people</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 place to share my CV or find work</a:t>
            </a:r>
          </a:p>
        </p:txBody>
      </p:sp>
      <p:sp>
        <p:nvSpPr>
          <p:cNvPr id="2" name="TextBox 1">
            <a:extLst>
              <a:ext uri="{FF2B5EF4-FFF2-40B4-BE49-F238E27FC236}">
                <a16:creationId xmlns:a16="http://schemas.microsoft.com/office/drawing/2014/main" id="{7BD9BF5D-0195-AF77-78E9-1DE76A97A6B5}"/>
              </a:ext>
            </a:extLst>
          </p:cNvPr>
          <p:cNvSpPr txBox="1"/>
          <p:nvPr/>
        </p:nvSpPr>
        <p:spPr>
          <a:xfrm>
            <a:off x="741760" y="1529185"/>
            <a:ext cx="9953469" cy="1077218"/>
          </a:xfrm>
          <a:prstGeom prst="rect">
            <a:avLst/>
          </a:prstGeom>
          <a:noFill/>
        </p:spPr>
        <p:txBody>
          <a:bodyPr wrap="square" rtlCol="0">
            <a:spAutoFit/>
          </a:bodyPr>
          <a:lstStyle/>
          <a:p>
            <a:pPr>
              <a:buClr>
                <a:srgbClr val="2260B3"/>
              </a:buClr>
            </a:pPr>
            <a:r>
              <a:rPr lang="en-GB" sz="3200" dirty="0">
                <a:solidFill>
                  <a:srgbClr val="2260B3"/>
                </a:solidFill>
                <a:latin typeface="Source Sans Pro" panose="020B0503030403020204" pitchFamily="34" charset="0"/>
                <a:ea typeface="Source Sans Pro" panose="020B0503030403020204" pitchFamily="34" charset="0"/>
              </a:rPr>
              <a:t>Based on what you’ve seen and heard, which of these options do you like? It might be more than one!</a:t>
            </a:r>
          </a:p>
        </p:txBody>
      </p:sp>
    </p:spTree>
    <p:extLst>
      <p:ext uri="{BB962C8B-B14F-4D97-AF65-F5344CB8AC3E}">
        <p14:creationId xmlns:p14="http://schemas.microsoft.com/office/powerpoint/2010/main" val="39114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E5CC191-F978-9761-07CA-61476F25E17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346953" y="2000839"/>
            <a:ext cx="3908977" cy="3920345"/>
          </a:xfrm>
        </p:spPr>
      </p:pic>
      <p:sp>
        <p:nvSpPr>
          <p:cNvPr id="6" name="Text Placeholder 5">
            <a:extLst>
              <a:ext uri="{FF2B5EF4-FFF2-40B4-BE49-F238E27FC236}">
                <a16:creationId xmlns:a16="http://schemas.microsoft.com/office/drawing/2014/main" id="{B5458A52-F2A3-B652-44FD-1A856C68FD3A}"/>
              </a:ext>
            </a:extLst>
          </p:cNvPr>
          <p:cNvSpPr>
            <a:spLocks noGrp="1"/>
          </p:cNvSpPr>
          <p:nvPr>
            <p:ph type="body" sz="quarter" idx="11"/>
          </p:nvPr>
        </p:nvSpPr>
        <p:spPr/>
        <p:txBody>
          <a:bodyPr/>
          <a:lstStyle/>
          <a:p>
            <a:r>
              <a:rPr lang="en-GB" dirty="0">
                <a:solidFill>
                  <a:srgbClr val="2260B3"/>
                </a:solidFill>
              </a:rPr>
              <a:t>Staying safe</a:t>
            </a:r>
          </a:p>
        </p:txBody>
      </p:sp>
      <p:sp>
        <p:nvSpPr>
          <p:cNvPr id="7" name="Text Placeholder 6">
            <a:extLst>
              <a:ext uri="{FF2B5EF4-FFF2-40B4-BE49-F238E27FC236}">
                <a16:creationId xmlns:a16="http://schemas.microsoft.com/office/drawing/2014/main" id="{D99B7974-7F35-FA15-8F94-9C4756BB267D}"/>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Profile information</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Post and content</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Friend requests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Password security</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Privacy settings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Report/block</a:t>
            </a:r>
          </a:p>
        </p:txBody>
      </p:sp>
    </p:spTree>
    <p:extLst>
      <p:ext uri="{BB962C8B-B14F-4D97-AF65-F5344CB8AC3E}">
        <p14:creationId xmlns:p14="http://schemas.microsoft.com/office/powerpoint/2010/main" val="174795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1431BFE-003F-4C5B-BD1E-046EE2D450E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F574839-3817-5EF3-ABED-19F1F3014E5B}"/>
              </a:ext>
            </a:extLst>
          </p:cNvPr>
          <p:cNvSpPr>
            <a:spLocks noGrp="1"/>
          </p:cNvSpPr>
          <p:nvPr>
            <p:ph type="body" sz="quarter" idx="11"/>
          </p:nvPr>
        </p:nvSpPr>
        <p:spPr/>
        <p:txBody>
          <a:bodyPr/>
          <a:lstStyle/>
          <a:p>
            <a:r>
              <a:rPr lang="en-GB" dirty="0">
                <a:solidFill>
                  <a:srgbClr val="2260B3"/>
                </a:solidFill>
              </a:rPr>
              <a:t>Keeping personal information safe</a:t>
            </a:r>
          </a:p>
        </p:txBody>
      </p:sp>
      <p:sp>
        <p:nvSpPr>
          <p:cNvPr id="4" name="Text Placeholder 3">
            <a:extLst>
              <a:ext uri="{FF2B5EF4-FFF2-40B4-BE49-F238E27FC236}">
                <a16:creationId xmlns:a16="http://schemas.microsoft.com/office/drawing/2014/main" id="{02EFEB66-758C-BEA8-95B3-21D692CEE85D}"/>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Personal details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Pictures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Videos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Habits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Goals</a:t>
            </a:r>
          </a:p>
        </p:txBody>
      </p:sp>
    </p:spTree>
    <p:extLst>
      <p:ext uri="{BB962C8B-B14F-4D97-AF65-F5344CB8AC3E}">
        <p14:creationId xmlns:p14="http://schemas.microsoft.com/office/powerpoint/2010/main" val="129899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71A1871-86D6-71EF-3E98-118182ADEC9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a:xfrm>
            <a:off x="6457687" y="1341611"/>
            <a:ext cx="5301171" cy="5112327"/>
          </a:xfrm>
        </p:spPr>
      </p:pic>
      <p:sp>
        <p:nvSpPr>
          <p:cNvPr id="6" name="Text Placeholder 5">
            <a:extLst>
              <a:ext uri="{FF2B5EF4-FFF2-40B4-BE49-F238E27FC236}">
                <a16:creationId xmlns:a16="http://schemas.microsoft.com/office/drawing/2014/main" id="{72E5B85B-D1F6-0C27-7DBE-C42B03DE70F0}"/>
              </a:ext>
            </a:extLst>
          </p:cNvPr>
          <p:cNvSpPr>
            <a:spLocks noGrp="1"/>
          </p:cNvSpPr>
          <p:nvPr>
            <p:ph type="body" sz="quarter" idx="11"/>
          </p:nvPr>
        </p:nvSpPr>
        <p:spPr/>
        <p:txBody>
          <a:bodyPr/>
          <a:lstStyle/>
          <a:p>
            <a:r>
              <a:rPr lang="en-GB" dirty="0">
                <a:solidFill>
                  <a:srgbClr val="2260B3"/>
                </a:solidFill>
              </a:rPr>
              <a:t>Digital footprint</a:t>
            </a:r>
          </a:p>
        </p:txBody>
      </p:sp>
      <p:sp>
        <p:nvSpPr>
          <p:cNvPr id="5" name="Text Placeholder 3">
            <a:extLst>
              <a:ext uri="{FF2B5EF4-FFF2-40B4-BE49-F238E27FC236}">
                <a16:creationId xmlns:a16="http://schemas.microsoft.com/office/drawing/2014/main" id="{75034024-BF00-C5FA-673A-C6D3D646A770}"/>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What is a digital footprint?</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Think before you post</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Your privacy settings</a:t>
            </a:r>
          </a:p>
        </p:txBody>
      </p:sp>
    </p:spTree>
    <p:extLst>
      <p:ext uri="{BB962C8B-B14F-4D97-AF65-F5344CB8AC3E}">
        <p14:creationId xmlns:p14="http://schemas.microsoft.com/office/powerpoint/2010/main" val="2515892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D8E8A-71AE-8164-0295-A503D7848FFC}"/>
              </a:ext>
            </a:extLst>
          </p:cNvPr>
          <p:cNvSpPr>
            <a:spLocks noGrp="1"/>
          </p:cNvSpPr>
          <p:nvPr>
            <p:ph type="body" sz="quarter" idx="11"/>
          </p:nvPr>
        </p:nvSpPr>
        <p:spPr>
          <a:xfrm>
            <a:off x="536654" y="634908"/>
            <a:ext cx="8382494" cy="985931"/>
          </a:xfrm>
        </p:spPr>
        <p:txBody>
          <a:bodyPr/>
          <a:lstStyle/>
          <a:p>
            <a:r>
              <a:rPr lang="en-GB" dirty="0">
                <a:solidFill>
                  <a:srgbClr val="2260B3"/>
                </a:solidFill>
              </a:rPr>
              <a:t>Stay social, stay safe</a:t>
            </a:r>
          </a:p>
        </p:txBody>
      </p:sp>
      <p:pic>
        <p:nvPicPr>
          <p:cNvPr id="7" name="Picture Placeholder 6">
            <a:extLst>
              <a:ext uri="{FF2B5EF4-FFF2-40B4-BE49-F238E27FC236}">
                <a16:creationId xmlns:a16="http://schemas.microsoft.com/office/drawing/2014/main" id="{9B51E97E-5781-BEAB-1A97-DCE8FDA812F0}"/>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
        <p:nvSpPr>
          <p:cNvPr id="2" name="Text Placeholder 3">
            <a:extLst>
              <a:ext uri="{FF2B5EF4-FFF2-40B4-BE49-F238E27FC236}">
                <a16:creationId xmlns:a16="http://schemas.microsoft.com/office/drawing/2014/main" id="{38641F55-9248-5ECF-F559-231652A0FD5B}"/>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You have control</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Benefits of sharing data</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Know your rights</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Respect other people’s data</a:t>
            </a:r>
          </a:p>
        </p:txBody>
      </p:sp>
    </p:spTree>
    <p:extLst>
      <p:ext uri="{BB962C8B-B14F-4D97-AF65-F5344CB8AC3E}">
        <p14:creationId xmlns:p14="http://schemas.microsoft.com/office/powerpoint/2010/main" val="344230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51616" y="460854"/>
            <a:ext cx="8883501" cy="880759"/>
          </a:xfrm>
        </p:spPr>
        <p:txBody>
          <a:bodyPr/>
          <a:lstStyle/>
          <a:p>
            <a:r>
              <a:rPr lang="en-GB" dirty="0">
                <a:solidFill>
                  <a:srgbClr val="2260B3"/>
                </a:solidFill>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60" y="2001032"/>
            <a:ext cx="6390560" cy="3920345"/>
          </a:xfrm>
        </p:spPr>
        <p:txBody>
          <a:bodyPr/>
          <a:lstStyle/>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Set up and send emails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messaging apps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Make voice and video calls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social media sites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Stay social, stay safe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4" y="2000251"/>
            <a:ext cx="3908425" cy="3921125"/>
          </a:xfrm>
          <a:prstGeom prst="rect">
            <a:avLst/>
          </a:prstGeom>
        </p:spPr>
      </p:pic>
    </p:spTree>
    <p:extLst>
      <p:ext uri="{BB962C8B-B14F-4D97-AF65-F5344CB8AC3E}">
        <p14:creationId xmlns:p14="http://schemas.microsoft.com/office/powerpoint/2010/main" val="246757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229441"/>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 little bit</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at all</a:t>
            </a:r>
          </a:p>
        </p:txBody>
      </p:sp>
    </p:spTree>
    <p:extLst>
      <p:ext uri="{BB962C8B-B14F-4D97-AF65-F5344CB8AC3E}">
        <p14:creationId xmlns:p14="http://schemas.microsoft.com/office/powerpoint/2010/main" val="235652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558844"/>
            <a:ext cx="6605306"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330623"/>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 little bit</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at all</a:t>
            </a:r>
          </a:p>
        </p:txBody>
      </p:sp>
    </p:spTree>
    <p:extLst>
      <p:ext uri="{BB962C8B-B14F-4D97-AF65-F5344CB8AC3E}">
        <p14:creationId xmlns:p14="http://schemas.microsoft.com/office/powerpoint/2010/main" val="157503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6093" y="460852"/>
            <a:ext cx="8883501" cy="880759"/>
          </a:xfrm>
        </p:spPr>
        <p:txBody>
          <a:bodyPr/>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messaging apps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Make voice and video calls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social media platforms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Stay social, stay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841CD5E-BD08-3584-89D9-A4FE4EA5318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7A172B00-E9CC-1BD5-8D86-575294BBD6C4}"/>
              </a:ext>
            </a:extLst>
          </p:cNvPr>
          <p:cNvSpPr>
            <a:spLocks noGrp="1"/>
          </p:cNvSpPr>
          <p:nvPr>
            <p:ph type="body" sz="quarter" idx="11"/>
          </p:nvPr>
        </p:nvSpPr>
        <p:spPr/>
        <p:txBody>
          <a:bodyPr/>
          <a:lstStyle/>
          <a:p>
            <a:r>
              <a:rPr lang="en-GB" dirty="0">
                <a:solidFill>
                  <a:srgbClr val="2260B3"/>
                </a:solidFill>
              </a:rPr>
              <a:t>How do we socialise online?</a:t>
            </a:r>
          </a:p>
        </p:txBody>
      </p:sp>
      <p:sp>
        <p:nvSpPr>
          <p:cNvPr id="6" name="Text Placeholder 5">
            <a:extLst>
              <a:ext uri="{FF2B5EF4-FFF2-40B4-BE49-F238E27FC236}">
                <a16:creationId xmlns:a16="http://schemas.microsoft.com/office/drawing/2014/main" id="{70F79D1E-BD03-E735-2B64-93629D9F8DC7}"/>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How have online tools changed the way we communicate?</a:t>
            </a:r>
            <a:br>
              <a:rPr lang="en-GB" b="0" dirty="0">
                <a:solidFill>
                  <a:srgbClr val="2260B3"/>
                </a:solidFill>
                <a:latin typeface="Source Sans Pro" panose="020B0503030403020204" pitchFamily="34" charset="0"/>
                <a:ea typeface="Source Sans Pro" panose="020B0503030403020204" pitchFamily="34" charset="0"/>
              </a:rPr>
            </a:br>
            <a:br>
              <a:rPr lang="en-GB" b="0" dirty="0">
                <a:solidFill>
                  <a:srgbClr val="2260B3"/>
                </a:solidFill>
                <a:latin typeface="Source Sans Pro" panose="020B0503030403020204" pitchFamily="34" charset="0"/>
                <a:ea typeface="Source Sans Pro" panose="020B0503030403020204" pitchFamily="34" charset="0"/>
              </a:rPr>
            </a:br>
            <a:r>
              <a:rPr lang="en-GB" b="0" dirty="0">
                <a:solidFill>
                  <a:srgbClr val="2260B3"/>
                </a:solidFill>
                <a:latin typeface="Source Sans Pro" panose="020B0503030403020204" pitchFamily="34" charset="0"/>
                <a:ea typeface="Source Sans Pro" panose="020B0503030403020204" pitchFamily="34" charset="0"/>
              </a:rPr>
              <a:t>What tools are available?</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E011D73-AFC9-D760-B19E-7938C4046FF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2260B3"/>
                </a:solidFill>
              </a:rPr>
              <a:t>Text-based tools</a:t>
            </a:r>
          </a:p>
        </p:txBody>
      </p:sp>
      <p:sp>
        <p:nvSpPr>
          <p:cNvPr id="5" name="Text Placeholder 4">
            <a:extLst>
              <a:ext uri="{FF2B5EF4-FFF2-40B4-BE49-F238E27FC236}">
                <a16:creationId xmlns:a16="http://schemas.microsoft.com/office/drawing/2014/main" id="{F8219038-E191-2BBA-6616-32E4B708ABAA}"/>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Email</a:t>
            </a:r>
          </a:p>
          <a:p>
            <a:pPr marL="457200" indent="-457200">
              <a:buClr>
                <a:srgbClr val="2260B3"/>
              </a:buClr>
              <a:buFont typeface="Arial" panose="020B0604020202020204" pitchFamily="34" charset="0"/>
              <a:buChar char="•"/>
            </a:pPr>
            <a:endParaRPr lang="en-GB" b="0" dirty="0">
              <a:solidFill>
                <a:srgbClr val="2260B3"/>
              </a:solidFill>
              <a:latin typeface="Source Sans Pro" panose="020B0503030403020204" pitchFamily="34" charset="0"/>
              <a:ea typeface="Source Sans Pro" panose="020B0503030403020204" pitchFamily="34" charset="0"/>
            </a:endParaRP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Texting/ Instant messaging (IM)</a:t>
            </a:r>
          </a:p>
          <a:p>
            <a:pPr marL="457200" indent="-457200">
              <a:buClr>
                <a:srgbClr val="2260B3"/>
              </a:buClr>
              <a:buFont typeface="Arial" panose="020B0604020202020204" pitchFamily="34" charset="0"/>
              <a:buChar char="•"/>
            </a:pPr>
            <a:endParaRPr lang="en-GB" b="0" dirty="0">
              <a:solidFill>
                <a:srgbClr val="2260B3"/>
              </a:solidFill>
              <a:latin typeface="Source Sans Pro" panose="020B0503030403020204" pitchFamily="34" charset="0"/>
              <a:ea typeface="Source Sans Pro" panose="020B0503030403020204" pitchFamily="34" charset="0"/>
            </a:endParaRP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Online chat</a:t>
            </a:r>
          </a:p>
        </p:txBody>
      </p:sp>
    </p:spTree>
    <p:extLst>
      <p:ext uri="{BB962C8B-B14F-4D97-AF65-F5344CB8AC3E}">
        <p14:creationId xmlns:p14="http://schemas.microsoft.com/office/powerpoint/2010/main" val="34459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Getting started with email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4650737" y="2000840"/>
            <a:ext cx="7236463" cy="3920345"/>
          </a:xfrm>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out your built-in email OR choose a service provider and visit their website</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‘sign-up’ or ‘create account’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Fill in your details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an email address and password</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Confirm your identity</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Agree to the T&amp;Cs</a:t>
            </a:r>
          </a:p>
        </p:txBody>
      </p:sp>
      <p:pic>
        <p:nvPicPr>
          <p:cNvPr id="5" name="Picture Placeholder 4">
            <a:extLst>
              <a:ext uri="{FF2B5EF4-FFF2-40B4-BE49-F238E27FC236}">
                <a16:creationId xmlns:a16="http://schemas.microsoft.com/office/drawing/2014/main" id="{76780008-C79D-1D02-F941-81C7360A0AD7}"/>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1855699"/>
            <a:ext cx="3908977" cy="3920345"/>
          </a:xfrm>
        </p:spPr>
      </p:pic>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E086861-3480-BDD7-E241-65DBC35E269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74E9DAA-16B3-0F40-624E-20F8BBA7F19F}"/>
              </a:ext>
            </a:extLst>
          </p:cNvPr>
          <p:cNvSpPr>
            <a:spLocks noGrp="1"/>
          </p:cNvSpPr>
          <p:nvPr>
            <p:ph type="body" sz="quarter" idx="11"/>
          </p:nvPr>
        </p:nvSpPr>
        <p:spPr/>
        <p:txBody>
          <a:bodyPr/>
          <a:lstStyle/>
          <a:p>
            <a:r>
              <a:rPr lang="en-GB" dirty="0">
                <a:solidFill>
                  <a:srgbClr val="2260B3"/>
                </a:solidFill>
              </a:rPr>
              <a:t>Sending emails</a:t>
            </a:r>
          </a:p>
        </p:txBody>
      </p:sp>
      <p:sp>
        <p:nvSpPr>
          <p:cNvPr id="6" name="Text Placeholder 5">
            <a:extLst>
              <a:ext uri="{FF2B5EF4-FFF2-40B4-BE49-F238E27FC236}">
                <a16:creationId xmlns:a16="http://schemas.microsoft.com/office/drawing/2014/main" id="{5982E231-164B-8694-FA03-A5D7B0D1A22C}"/>
              </a:ext>
            </a:extLst>
          </p:cNvPr>
          <p:cNvSpPr>
            <a:spLocks noGrp="1"/>
          </p:cNvSpPr>
          <p:nvPr>
            <p:ph type="body" sz="quarter" idx="12"/>
          </p:nvPr>
        </p:nvSpPr>
        <p:spPr/>
        <p:txBody>
          <a:bodyPr/>
          <a:lstStyle/>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Start a new email</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Give it a subject</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Write your message</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Say who you want to receive it</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Check … then Send!</a:t>
            </a:r>
          </a:p>
        </p:txBody>
      </p:sp>
    </p:spTree>
    <p:extLst>
      <p:ext uri="{BB962C8B-B14F-4D97-AF65-F5344CB8AC3E}">
        <p14:creationId xmlns:p14="http://schemas.microsoft.com/office/powerpoint/2010/main" val="169718625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20BB5C69-E308-4687-B227-C6C5BC64F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ED06A5-0CAF-45FD-80F4-0F335ADCB669}">
  <ds:schemaRefs>
    <ds:schemaRef ds:uri="http://schemas.microsoft.com/sharepoint/v3/contenttype/forms"/>
  </ds:schemaRefs>
</ds:datastoreItem>
</file>

<file path=customXml/itemProps3.xml><?xml version="1.0" encoding="utf-8"?>
<ds:datastoreItem xmlns:ds="http://schemas.openxmlformats.org/officeDocument/2006/customXml" ds:itemID="{3BEAC8E2-63C2-47E5-889E-1B1BEA9C8DED}">
  <ds:schemaRefs>
    <ds:schemaRef ds:uri="http://schemas.openxmlformats.org/package/2006/metadata/core-properties"/>
    <ds:schemaRef ds:uri="http://purl.org/dc/terms/"/>
    <ds:schemaRef ds:uri="a26ea033-2852-474a-8cc8-30d2b3b4aa0f"/>
    <ds:schemaRef ds:uri="8296b18e-8234-4d94-91b1-3ed3998a7eb5"/>
    <ds:schemaRef ds:uri="http://schemas.microsoft.com/sharepoint/v3"/>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6125</Words>
  <Application>Microsoft Office PowerPoint</Application>
  <PresentationFormat>Widescreen</PresentationFormat>
  <Paragraphs>403</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Lloyds Bank Jack Medium</vt:lpstr>
      <vt:lpstr>Source Sans Pro</vt:lpstr>
      <vt:lpstr>Symbol</vt:lpstr>
      <vt:lpstr>Wingdings</vt:lpstr>
      <vt:lpstr>Calibri</vt:lpstr>
      <vt:lpstr>Segoe UI</vt:lpstr>
      <vt:lpstr>Lloyds Bank Jack</vt:lpstr>
      <vt:lpstr>Times New Roman</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11</cp:revision>
  <dcterms:created xsi:type="dcterms:W3CDTF">2024-02-20T12:12:04Z</dcterms:created>
  <dcterms:modified xsi:type="dcterms:W3CDTF">2025-04-29T12:17:45Z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