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81" r:id="rId5"/>
    <p:sldId id="282" r:id="rId6"/>
    <p:sldId id="296" r:id="rId7"/>
    <p:sldId id="271" r:id="rId8"/>
    <p:sldId id="284" r:id="rId9"/>
    <p:sldId id="272" r:id="rId10"/>
    <p:sldId id="273" r:id="rId11"/>
    <p:sldId id="274" r:id="rId12"/>
    <p:sldId id="275" r:id="rId13"/>
    <p:sldId id="276" r:id="rId14"/>
    <p:sldId id="298" r:id="rId15"/>
    <p:sldId id="299" r:id="rId16"/>
    <p:sldId id="285" r:id="rId17"/>
    <p:sldId id="286" r:id="rId18"/>
    <p:sldId id="287" r:id="rId19"/>
    <p:sldId id="288" r:id="rId20"/>
    <p:sldId id="279" r:id="rId21"/>
    <p:sldId id="301" r:id="rId22"/>
    <p:sldId id="300" r:id="rId23"/>
    <p:sldId id="297" r:id="rId24"/>
  </p:sldIdLst>
  <p:sldSz cx="12192000" cy="6858000"/>
  <p:notesSz cx="6858000" cy="9144000"/>
  <p:embeddedFontLst>
    <p:embeddedFont>
      <p:font typeface="Lloyds Bank Jack" panose="02000503040000020004" pitchFamily="50" charset="0"/>
      <p:regular r:id="rId26"/>
      <p:bold r:id="rId27"/>
      <p:italic r:id="rId28"/>
      <p:boldItalic r:id="rId29"/>
    </p:embeddedFont>
    <p:embeddedFont>
      <p:font typeface="Lloyds Bank Jack Medium" panose="02000606060000020004" pitchFamily="50" charset="0"/>
      <p:regular r:id="rId30"/>
      <p:italic r:id="rId31"/>
    </p:embeddedFont>
    <p:embeddedFont>
      <p:font typeface="Source Sans Pro" panose="020B0503030403020204" pitchFamily="34" charset="0"/>
      <p:regular r:id="rId32"/>
    </p:embeddedFont>
    <p:embeddedFont>
      <p:font typeface="Source Sans Pro SemiBold" panose="020B0603030403020204"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kSzxfAlJGj/NUKuK4Lv3JQ==" hashData="3B3/FRnjT53gc6vHFYwbqa1e7fzeJR14jP4hYLQzQ4SHElYHXRViLrmbqDJI5yoGKreAnSb5Zbj8kOZ8EhnV6w=="/>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49484-9447-40A1-8065-931C78955FA6}" v="2" dt="2024-05-15T13:49:25.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p:restoredTop sz="80423"/>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17.xml"/><Relationship Id="rId34"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AB845A75-2B92-4BF1-87E1-F1994B7403AB}"/>
    <pc:docChg chg="addSld delSld modSld">
      <pc:chgData name="Finnie, Sinead (Group Corporate Affairs)" userId="dc2a0c80-9c5e-4039-b10a-6c88a895e474" providerId="ADAL" clId="{AB845A75-2B92-4BF1-87E1-F1994B7403AB}" dt="2025-04-29T12:22:25.271" v="2"/>
      <pc:docMkLst>
        <pc:docMk/>
      </pc:docMkLst>
      <pc:sldChg chg="del">
        <pc:chgData name="Finnie, Sinead (Group Corporate Affairs)" userId="dc2a0c80-9c5e-4039-b10a-6c88a895e474" providerId="ADAL" clId="{AB845A75-2B92-4BF1-87E1-F1994B7403AB}" dt="2025-04-29T12:22:15.218" v="1" actId="2696"/>
        <pc:sldMkLst>
          <pc:docMk/>
          <pc:sldMk cId="1815133090" sldId="289"/>
        </pc:sldMkLst>
      </pc:sldChg>
      <pc:sldChg chg="del">
        <pc:chgData name="Finnie, Sinead (Group Corporate Affairs)" userId="dc2a0c80-9c5e-4039-b10a-6c88a895e474" providerId="ADAL" clId="{AB845A75-2B92-4BF1-87E1-F1994B7403AB}" dt="2025-04-29T12:22:11.500" v="0" actId="2696"/>
        <pc:sldMkLst>
          <pc:docMk/>
          <pc:sldMk cId="868979153" sldId="301"/>
        </pc:sldMkLst>
      </pc:sldChg>
      <pc:sldChg chg="add">
        <pc:chgData name="Finnie, Sinead (Group Corporate Affairs)" userId="dc2a0c80-9c5e-4039-b10a-6c88a895e474" providerId="ADAL" clId="{AB845A75-2B92-4BF1-87E1-F1994B7403AB}" dt="2025-04-29T12:22:25.271" v="2"/>
        <pc:sldMkLst>
          <pc:docMk/>
          <pc:sldMk cId="1815133090"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oneyhelper.org.uk/en/everyday-money/budgeting/budget-plann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izensadvice.org.uk/debt-and-money/budgeting/budgeting/work-out-your-budget/budgeting-too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moneyhelper.org.uk/en/everyday-money/budgeting/budget-planner"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oneyhelper.org.uk/en/everyday-money/budgeting/budget-plann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Have LBA and </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MoneyHelper</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sites up and running before the session:</a:t>
            </a:r>
          </a:p>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moneyhelper.org.uk/</a:t>
            </a:r>
            <a:r>
              <a:rPr lang="en-GB" sz="18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en</a:t>
            </a:r>
            <a:r>
              <a:rPr lang="en-GB" sz="18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/everyday-money/budgeting/budget-planner</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sz="1800" dirty="0">
                <a:effectLst/>
              </a:rPr>
              <a:t> </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2800" i="1" dirty="0">
                <a:solidFill>
                  <a:srgbClr val="252626"/>
                </a:solidFill>
                <a:effectLst/>
                <a:latin typeface="Helvetica Neue" panose="02000503000000020004" pitchFamily="2" charset="0"/>
              </a:rPr>
              <a:t>When you bank online, you need to know that your money is safe. So let's look now at how you and your bank can work together to keep it safe</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 all begins with a strong password. When you set up your online banking, choose a unique combination of letters, numbers, and symbols. And remember to change it from time to time to keep your account extra safe</a:t>
            </a: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Here’s a tip for strong passwords: Think of three short words, string them together and pop in some numbers.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–write up an example (flipchart / whiteboard if possible - you can ask the learners for ideas for the words as appropriate):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For example, 'seat', 'bird' and 'snap'. If you start each word with an upper case letter and swap each 'a' for the number '4', you end up with Se4tBirdSn4p.</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800100" lvl="1" indent="-342900">
              <a:lnSpc>
                <a:spcPct val="120000"/>
              </a:lnSpc>
              <a:buFont typeface="+mj-lt"/>
              <a:buAutoNum type="arabicPeriod"/>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Two-factor security – For added protection, your bank might use two-factor or multi-factor security. This could involve things like fingerprints, scanning your face or answering security questions (such as memorable place, first pet's name, first school, etc). Sometimes, your bank will text or email you a code that you can use to confirm it’s really you. These are all there to provide extra locks on your account to help keep your money safe</a:t>
            </a: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Payment approvals – You might come across situations where your bank asks for your approval before certain payments go through. When this happens, it's a good point to just pause and check that you do want to make the payment of that amount to that person or company. It's always good to pause like this before completing any purchase online. This is an important security step to make you're in control of your money</a:t>
            </a:r>
          </a:p>
          <a:p>
            <a:pPr marL="342900" lvl="0" indent="-342900">
              <a:lnSpc>
                <a:spcPct val="120000"/>
              </a:lnSpc>
              <a:spcAft>
                <a:spcPts val="1200"/>
              </a:spcAft>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Strong passwords, extra layers of security, and payment approvals are great things to keep your money safe online</a:t>
            </a: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a:t>
            </a:r>
          </a:p>
          <a:p>
            <a:pPr marL="285750" lvl="0" indent="-285750">
              <a:lnSpc>
                <a:spcPct val="120000"/>
              </a:lnSpc>
              <a:buFont typeface="Arial" panose="020B0604020202020204" pitchFamily="34" charset="0"/>
              <a:buChar char="•"/>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85750" lvl="0" indent="-285750">
              <a:lnSpc>
                <a:spcPct val="120000"/>
              </a:lnSpc>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different ways to pay online – let’s start by looking at cards. You can use bank cards (debit or credit) for instant transactions. For many years, this is what the cards have looked like – you may have one like this, with the long number on the front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(CLICK TO REVEAL ‘NEW-STYLE’ CARDS)</a:t>
            </a:r>
          </a:p>
          <a:p>
            <a:pPr marL="171450" lvl="0" indent="-171450">
              <a:lnSpc>
                <a:spcPct val="120000"/>
              </a:lnSpc>
              <a:buFont typeface="Arial" panose="020B0604020202020204" pitchFamily="34" charset="0"/>
              <a:buChar char="•"/>
            </a:pPr>
            <a:endParaRPr lang="en-GB" sz="1800" dirty="0">
              <a:solidFill>
                <a:srgbClr val="313233"/>
              </a:solidFill>
              <a:effectLst/>
              <a:latin typeface="Source Sans Pro" panose="020B0503030403020204" pitchFamily="34" charset="0"/>
              <a:cs typeface="Arial" panose="020B0604020202020204" pitchFamily="34" charset="0"/>
            </a:endParaRPr>
          </a:p>
          <a:p>
            <a:pPr marL="171450" lvl="0" indent="-171450">
              <a:lnSpc>
                <a:spcPct val="120000"/>
              </a:lnSpc>
              <a:buFont typeface="Arial" panose="020B0604020202020204" pitchFamily="34" charset="0"/>
              <a:buChar char="•"/>
            </a:pPr>
            <a:r>
              <a:rPr lang="en-GB" sz="1800" i="1" dirty="0">
                <a:solidFill>
                  <a:srgbClr val="313233"/>
                </a:solidFill>
                <a:effectLst/>
                <a:latin typeface="Source Sans Pro" panose="020B0503030403020204" pitchFamily="34" charset="0"/>
                <a:cs typeface="Arial" panose="020B0604020202020204" pitchFamily="34" charset="0"/>
              </a:rPr>
              <a:t>And this is what most new cards look like now – the banks have started putting all the information on the back of the cards as an added safety measure. So you may have one that looks like this</a:t>
            </a:r>
          </a:p>
          <a:p>
            <a:pPr marL="171450" lvl="0" indent="-171450">
              <a:lnSpc>
                <a:spcPct val="120000"/>
              </a:lnSpc>
              <a:buFont typeface="Arial" panose="020B0604020202020204" pitchFamily="34" charset="0"/>
              <a:buChar char="•"/>
            </a:pPr>
            <a:r>
              <a:rPr lang="en-GB" sz="1800" i="1" dirty="0">
                <a:solidFill>
                  <a:srgbClr val="313233"/>
                </a:solidFill>
                <a:effectLst/>
                <a:latin typeface="Source Sans Pro" panose="020B0503030403020204" pitchFamily="34" charset="0"/>
                <a:cs typeface="Arial" panose="020B0604020202020204" pitchFamily="34" charset="0"/>
              </a:rPr>
              <a:t>Either way, all the information that an online store needs is on your card</a:t>
            </a:r>
          </a:p>
          <a:p>
            <a:pPr marL="171450" lvl="0" indent="-171450">
              <a:lnSpc>
                <a:spcPct val="120000"/>
              </a:lnSpc>
              <a:buFont typeface="Arial" panose="020B0604020202020204" pitchFamily="34" charset="0"/>
              <a:buChar char="•"/>
            </a:pPr>
            <a:r>
              <a:rPr lang="en-GB" sz="1800" i="1" dirty="0">
                <a:solidFill>
                  <a:srgbClr val="313233"/>
                </a:solidFill>
                <a:effectLst/>
                <a:latin typeface="Source Sans Pro" panose="020B0503030403020204" pitchFamily="34" charset="0"/>
                <a:cs typeface="Arial" panose="020B0604020202020204" pitchFamily="34" charset="0"/>
              </a:rPr>
              <a:t>Let’s look at what this is… </a:t>
            </a:r>
            <a:r>
              <a:rPr lang="en-GB" sz="1800" dirty="0">
                <a:solidFill>
                  <a:srgbClr val="313233"/>
                </a:solidFill>
                <a:effectLst/>
                <a:latin typeface="Source Sans Pro" panose="020B0503030403020204" pitchFamily="34" charset="0"/>
                <a:cs typeface="Arial" panose="020B0604020202020204" pitchFamily="34" charset="0"/>
              </a:rPr>
              <a:t>(LEADS INTO NEXT SLIDE)</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108423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 - CLICK TO REVEAL EACH NUMBERED ITEM IN TURN</a:t>
            </a:r>
          </a:p>
          <a:p>
            <a:pPr marL="0" lvl="0" indent="0">
              <a:lnSpc>
                <a:spcPct val="120000"/>
              </a:lnSpc>
              <a:buFont typeface="Symbol" pitchFamily="2" charset="2"/>
              <a:buNone/>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process the payment, the website will need to know the type of card you’re using, together with:</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16-digit long card number from the card (this is on the front of the older style cards and on the back of newer ones)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expiry date </a:t>
            </a:r>
          </a:p>
          <a:p>
            <a:pPr marL="742950" lvl="1"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3-digit code/ CVV (Card Verification Value) code. This is on the back of the card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313233"/>
                </a:solidFill>
                <a:effectLst/>
                <a:latin typeface="Times New Roman" panose="02020603050405020304" pitchFamily="18" charset="0"/>
                <a:ea typeface="Times New Roman" panose="02020603050405020304" pitchFamily="18" charset="0"/>
              </a:rPr>
              <a:t> </a:t>
            </a: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14425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other ways to pay online</a:t>
            </a:r>
          </a:p>
          <a:p>
            <a:pPr marL="0" lvl="0" indent="0">
              <a:lnSpc>
                <a:spcPct val="120000"/>
              </a:lnSpc>
              <a:buFont typeface="Symbol" pitchFamily="2" charset="2"/>
              <a:buNone/>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Payment services like PayPal, Google Pay, and Apple Pay may offer added security and convenience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Buy now, pay later options are sometimes available to spread costs. However, be careful with these as some can come with high interest rates and may end up costing you more. (We’ll talk about this in the next slide)</a:t>
            </a:r>
            <a:r>
              <a:rPr lang="en-GB" sz="2800" i="1" dirty="0">
                <a:effectLst/>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you give your payment details, always stop and check. Do you trust this site?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think about the pros and cons of the different ways to pay now</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(LEADS INTO NEXT SLIDE)</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49810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 (click through each of the 4 options as you talk through them)</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Debit cards transfer money directly from your bank account.</a:t>
            </a:r>
            <a:r>
              <a:rPr lang="en-GB" sz="2800" i="1" dirty="0">
                <a:solidFill>
                  <a:srgbClr val="252626"/>
                </a:solidFill>
                <a:effectLst/>
                <a:latin typeface="Helvetica Neue" panose="02000503000000020004" pitchFamily="2" charset="0"/>
              </a:rPr>
              <a:t> This can make it easier to see exactly how much money you still have and whether you can afford it right now</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Credit cards let you borrow and pay back later </a:t>
            </a:r>
            <a:r>
              <a:rPr lang="en-GB" sz="2800" i="1" dirty="0">
                <a:solidFill>
                  <a:srgbClr val="252626"/>
                </a:solidFill>
                <a:effectLst/>
                <a:latin typeface="Helvetica Neue" panose="02000503000000020004" pitchFamily="2" charset="0"/>
              </a:rPr>
              <a:t>but may charge you interest, so you end up paying more. It's good to check the details if you're paying this way</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Payment services can be a secure way to pay. Once set up, they're quick and easy to use as you don't need to keep typing in your card number </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Buy now, pay later options can be quite appealing. But check the terms carefully. Some of these schemes charge a lot of interest, which can make that item very expensive in the long run. Plus, if you miss a payment, there are extra charges so you'll need to spend time and effort keeping on top of your payments</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82947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we're going to explore online budgeting tools. These are online tools that can help you manage your finances better</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tab pos="457200" algn="l"/>
              </a:tabLst>
              <a:defRPr/>
            </a:pPr>
            <a:r>
              <a:rPr lang="en-GB" sz="2800" i="1" dirty="0">
                <a:solidFill>
                  <a:srgbClr val="252626"/>
                </a:solidFill>
                <a:effectLst/>
                <a:latin typeface="Helvetica Neue" panose="02000503000000020004" pitchFamily="2" charset="0"/>
              </a:rPr>
              <a:t>The two sites we mention here are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Citizens Advice</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and </a:t>
            </a:r>
            <a:r>
              <a:rPr lang="en-GB" sz="18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4"/>
              </a:rPr>
              <a:t>MoneyHelper</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(We’ll show you one of these in a little more detail in a moment)</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t>
            </a:r>
            <a:r>
              <a:rPr lang="en-GB" sz="1800" b="0" i="0" dirty="0">
                <a:solidFill>
                  <a:srgbClr val="000000"/>
                </a:solidFill>
                <a:effectLst/>
                <a:latin typeface="AvenirNext LT Pro Regular" panose="020B0504020202020204"/>
                <a:ea typeface="Arial" panose="020B0604020202020204" pitchFamily="34" charset="0"/>
                <a:cs typeface="Arial" panose="020B0604020202020204" pitchFamily="34" charset="0"/>
              </a:rPr>
              <a:t>Demonstrate how to access QR codes if needed</a:t>
            </a:r>
            <a:endParaRPr lang="en-GB" sz="1800" b="0" i="0" dirty="0">
              <a:solidFill>
                <a:srgbClr val="000000"/>
              </a:solidFill>
              <a:effectLst/>
              <a:latin typeface="AvenirNext LT Pro Regular" panose="020B0504020202020204"/>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tab pos="457200" algn="l"/>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banks also offer their own online budgeting tools</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also other apps and software available that can help you do this</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tools make budgeting easier, helping you understand your income, expenses, and how much you could save with a plan for managing your ingoing and outgoings</a:t>
            </a:r>
            <a:r>
              <a:rPr lang="en-GB" i="1" dirty="0">
                <a:effectLst/>
              </a:rPr>
              <a:t> </a:t>
            </a:r>
          </a:p>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tab pos="457200" algn="l"/>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Budgeting tools make it easy to manage your finances and reach your financial goals</a:t>
            </a:r>
            <a:r>
              <a:rPr lang="en-GB" i="1" dirty="0">
                <a:effectLst/>
              </a:rPr>
              <a:t> </a:t>
            </a:r>
          </a:p>
          <a:p>
            <a:pPr marL="0" lvl="0" indent="0">
              <a:lnSpc>
                <a:spcPct val="120000"/>
              </a:lnSpc>
              <a:spcAft>
                <a:spcPts val="1200"/>
              </a:spcAft>
              <a:buFont typeface="Symbol" pitchFamily="2" charset="2"/>
              <a:buNone/>
              <a:tabLst>
                <a:tab pos="457200" algn="l"/>
              </a:tabLst>
            </a:pPr>
            <a:endParaRPr lang="en-GB" dirty="0">
              <a:effectLs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294383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look at the Money Helper tool, and how to use it</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with </a:t>
            </a:r>
            <a:r>
              <a:rPr lang="en-GB" sz="12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MoneyHelper</a:t>
            </a: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2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moneyhelper.org.uk/</a:t>
            </a:r>
            <a:r>
              <a:rPr lang="en-GB" sz="1200"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en</a:t>
            </a:r>
            <a:r>
              <a:rPr lang="en-GB" sz="12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/everyday-money/budgeting/budget-planner</a:t>
            </a: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possible – if not, just talk through the steps here</a:t>
            </a:r>
          </a:p>
          <a:p>
            <a:pPr>
              <a:lnSpc>
                <a:spcPct val="120000"/>
              </a:lnSpc>
            </a:pP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I’ll demonstrate using the </a:t>
            </a:r>
            <a:r>
              <a:rPr lang="en-GB" sz="1200" i="1" u="sng"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MoneyHelper</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 budget planner</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Here are the steps: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1 – Open the </a:t>
            </a:r>
            <a:r>
              <a:rPr lang="en-GB" sz="12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MoneyHelper</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budget planner on their website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2 – Start by adding up your income. That’s the money you have coming in. Include things like wages from work, pensions, or benefits (such as child benefit). If you get some money more irregularly, work out an average monthly amount </a:t>
            </a:r>
            <a:r>
              <a:rPr lang="en-GB" i="1" dirty="0">
                <a:solidFill>
                  <a:srgbClr val="252626"/>
                </a:solidFill>
                <a:effectLst/>
                <a:latin typeface="Helvetica Neue" panose="02000503000000020004" pitchFamily="2" charset="0"/>
              </a:rPr>
              <a:t>noting down what you get each month for say 6 months then dividing it by 6 – or if you know what you’ve earned for the past 12 months, add it all up and divide it by 12. Some tools will do the working out for you here</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3 – Next, list your regular outgoings. These include things like rent/mortgage, bills, and insurance. Estimate changing expenses, such as groceries and petrol, by looking at past spending.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a bit of time to think about all your regular expenses. This might include a gym subscription, streaming service or your mobile phone package</a:t>
            </a:r>
            <a:r>
              <a:rPr lang="en-GB" sz="1600" i="1" dirty="0">
                <a:effectLst/>
              </a:rPr>
              <a:t>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4 – The planner will automatically calculate your balance, showing how much money is left after covering regular expenses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5 – Examine your spending habits. Identify areas where you can cut back.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Again, some tools will be able to help with this – like showing you where you’re spending most and offering hints and tips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6 – Use the balance to build an emergency fund or save for future goals.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good to think about what you might want to save up for - or to just know you've got a bit of money that's there if you need it for unexpected bills or repairs</a:t>
            </a:r>
            <a:r>
              <a:rPr lang="en-GB" sz="1600" i="1" dirty="0">
                <a:effectLst/>
              </a:rPr>
              <a:t>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the learners what they might want to save for / what they think might happen that they'd suddenly need to pay </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fo</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386163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take a moment to reflect on what you've accomplished today. You should now be able to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Set up online banking</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to bank online safely</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Decide the way to pay online that's right for you</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online tools to help you budget</a:t>
            </a:r>
          </a:p>
          <a:p>
            <a:pPr marL="742950" lvl="1" indent="-285750">
              <a:lnSpc>
                <a:spcPct val="120000"/>
              </a:lnSpc>
              <a:buFont typeface="Courier New" panose="02070309020205020404" pitchFamily="49" charset="0"/>
              <a:buChar char="o"/>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managing your money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look after your money online – whether that’s through a bank or through the use of websites or apps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in today’s session, we'll help you understand more about the benefits of managing your money online. We'll help you with the first steps of online banking and help you get set up. We'll also help you stay safe while spending and managing money online. Finally, we’ll give you some tips and tools on how to budget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don’t have a device with you today, you can still learn what you can do when you use it next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ZA" sz="1100" b="0" i="0" u="none" strike="noStrike" dirty="0">
                <a:solidFill>
                  <a:srgbClr val="313233"/>
                </a:solidFill>
                <a:effectLst/>
                <a:latin typeface="Arial" panose="020B0604020202020204" pitchFamily="34" charset="0"/>
              </a:rPr>
              <a:t>Trainer notes</a:t>
            </a:r>
            <a:endParaRPr lang="en-ZA" b="0" dirty="0">
              <a:effectLst/>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p>
          <a:p>
            <a:pPr algn="just" rtl="0" fontAlgn="base"/>
            <a:endParaRPr lang="en-GB" sz="2800" u="none" strike="noStrike" dirty="0">
              <a:solidFill>
                <a:srgbClr val="313233"/>
              </a:solidFill>
              <a:effectLst/>
              <a:latin typeface="Source Sans Pro" panose="020B0503030403020204" pitchFamily="34" charset="0"/>
            </a:endParaRPr>
          </a:p>
          <a:p>
            <a:pPr marL="158750" indent="0" algn="just" rtl="0" fontAlgn="base">
              <a:buNone/>
            </a:pPr>
            <a:r>
              <a:rPr lang="en-GB" sz="2800" u="none" strike="noStrike" dirty="0">
                <a:solidFill>
                  <a:srgbClr val="313233"/>
                </a:solidFill>
                <a:effectLst/>
                <a:latin typeface="Source Sans Pro" panose="020B0503030403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p>
          <a:p>
            <a:pPr marL="158750" indent="0" algn="just" rtl="0" fontAlgn="base">
              <a:buNone/>
            </a:pP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First, we’ll show the question on the screen. Read the question and possible answers. Pick the answer you think fits best and comment the letter for that answer (A, B, C, or D) in the chat (if and when you’re ready). Don't worry about getting it right or wrong. Just go with your gut feeling!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what we’d like you to get out of today. We want to help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Understand how to set up online banking and the importance of starting to bank online safely</a:t>
            </a: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Explore various methods of deciding the way to pay online that's right for you</a:t>
            </a:r>
          </a:p>
          <a:p>
            <a:pPr marL="742950" lvl="1" indent="-285750">
              <a:lnSpc>
                <a:spcPct val="120000"/>
              </a:lnSpc>
              <a:spcAft>
                <a:spcPts val="1200"/>
              </a:spcAft>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Discover other digital tools and methods that can help you with budgeting and managing your finances online</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device is slightly different. Today we’ll share general steps, tips and what to look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need more help with your type of device, we’ll share some useful resources at the end of the session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talk about why managing your money online is so important: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have access to your finances online, it's like having your bank at your fingertips at any time of the day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This means you can check your balance, make payments, and manage your spending whenever it suits you. No more waiting in long bank queues or worrying about your local branch being open or closed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This slide is an opportunity for a discussion and flipchart activity</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Engage the learners in a discussion about what they can see and do with online banking, payment, and related tools</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Encourage the participants to share their thoughts and questions</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a flipchart or whiteboard to note down key points from the discussion</a:t>
            </a:r>
          </a:p>
          <a:p>
            <a:pPr marL="342900" lvl="0" indent="-342900">
              <a:lnSpc>
                <a:spcPct val="120000"/>
              </a:lnSpc>
              <a:buFont typeface="Symbol" pitchFamily="2" charset="2"/>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to reveal</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58255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it turns out you can do a whole lot. You can check your balance at any time, move money between your accounts, see your bank statements, make payments, and even make sure your payments have gone through whenever suits you. When you have access to your finances online, it's like having your bank at your fingertips at any time of the day. No more waiting in long bank queues or worrying about your local branch being open or closed</a:t>
            </a:r>
            <a:r>
              <a:rPr lang="en-GB" sz="1800" i="1" dirty="0">
                <a:effectLst/>
              </a:rPr>
              <a:t> </a:t>
            </a: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here's a handy tip: with some banking apps, you can freeze your credit or debit cards in just a few clicks if it's ever lost or stolen, helping you keep your money that extra bit safe</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about when you're spending money online, or paying others</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You can pay for things when shopping online or send money from your bank account to another person's account. There are different ways to pay people, bills or utilities</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Plus, when you shop online, you can use different way to pay, from credit and debit cards to payment services. There are also options, some that might charge extra, to spread or delay your payments. We'll talk about all of these and point out what to think about when you're deciding how to pay, so you'll know the pros and cons of each way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there are tools out there that can help you plan and budget your money. We'll look at some of these today, to show you what they do and how they could help you keep on top of things</a:t>
            </a:r>
            <a:r>
              <a:rPr lang="en-GB" i="1" dirty="0">
                <a:effectLst/>
              </a:rPr>
              <a:t> </a:t>
            </a: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 Once you have talked through the scene-setting, click through each of the five steps as you talk through these in turn. </a:t>
            </a:r>
          </a:p>
          <a:p>
            <a:pPr marL="342900" lvl="0" indent="-342900">
              <a:lnSpc>
                <a:spcPct val="120000"/>
              </a:lnSpc>
              <a:buFont typeface="Symbol" pitchFamily="2" charset="2"/>
              <a:buChar char=""/>
            </a:pP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explore setting up online banking. I'll walk you through the initial steps involved in setting up your online banking step by step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important to note that the process can vary depending on the bank you're with and the type of device you're using. </a:t>
            </a:r>
          </a:p>
          <a:p>
            <a:pPr marL="800100" lvl="1" indent="-34290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Different banks may have slightly different ways of doing things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Whether you're using a mobile phone, tablet, or a desktop computer can make a difference too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rtl="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set up, you can access online banking through a browser, or you can download an app onto your mobile phone, to use ‘mobile banking’. Sometimes people use both the app and the website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143000" lvl="2" indent="-228600">
              <a:lnSpc>
                <a:spcPct val="120000"/>
              </a:lnSpc>
              <a:buFont typeface="Wingdings" panose="05000000000000000000"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Mobile apps give you the flexibility to manage your account on the go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143000" lvl="2" indent="-228600">
              <a:lnSpc>
                <a:spcPct val="120000"/>
              </a:lnSpc>
              <a:spcAft>
                <a:spcPts val="1200"/>
              </a:spcAft>
              <a:buFont typeface="Wingdings"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you can do more on the website – it’s good to check</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p>
          <a:p>
            <a:pPr marL="1143000" lvl="2" indent="-228600">
              <a:lnSpc>
                <a:spcPct val="120000"/>
              </a:lnSpc>
              <a:spcAft>
                <a:spcPts val="1200"/>
              </a:spcAft>
              <a:buFont typeface="Wingdings" pitchFamily="2" charset="2"/>
              <a:buChar char=""/>
            </a:pP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228600">
              <a:lnSpc>
                <a:spcPct val="120000"/>
              </a:lnSpc>
              <a:spcAft>
                <a:spcPts val="1200"/>
              </a:spcAf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Let’s break it down</a:t>
            </a: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CLICK THROUGH EACH STEP IN TURN HERE)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visit your bank's website or app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Then, register using your personal details. This will include things like your name, date of birth, postcode, and account information. This is to make sure that you can access your account securely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Create your log-in details. This normally includes a customer number and a way to get into your account, like a username and password. Others will ask you to set up other types of protection like a PIN</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even fingerprint, depending on your bank. (Not: this ‘PIN’ is different to the PIN you use with your bank card to take out cash or when shopping out and about)</a:t>
            </a: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Read the terms and conditions to make sure you understand and are  happy with what you’re signing up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Complete any security checks that make sure you are who you say you are (this keeps you safe and stops other people accessing your money)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Reassure learners that they can get advice from their bank if they need it</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u="none" strike="noStrike" dirty="0">
                <a:solidFill>
                  <a:srgbClr val="313233"/>
                </a:solidFill>
                <a:effectLst/>
                <a:latin typeface="Source Sans Pro" panose="020B0503030403020204" pitchFamily="34" charset="0"/>
              </a:rPr>
              <a:t>Once you've set up your online banking, it’s time to start using it. Here’s what a typical screen looks like when you first go into the website or app. Let’s take a look at what you can see here – and what you can do when you start to use online banking:</a:t>
            </a:r>
            <a:endPar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t>
            </a:r>
            <a:r>
              <a:rPr lang="en-GB" sz="1200" b="0" i="0" dirty="0">
                <a:solidFill>
                  <a:srgbClr val="000000"/>
                </a:solidFill>
                <a:effectLst/>
                <a:latin typeface="AvenirNext LT Pro Regular" panose="020B0504020202020204"/>
              </a:rPr>
              <a:t>Make it clear that this is just an example – that the screen they see will depend on the bank, the device and whether they are viewing the website or the app </a:t>
            </a:r>
          </a:p>
          <a:p>
            <a:pPr algn="l" rtl="0" fontAlgn="base">
              <a:buFont typeface="Arial" panose="020B0604020202020204" pitchFamily="34" charset="0"/>
              <a:buNone/>
            </a:pPr>
            <a:r>
              <a:rPr lang="en-GB" sz="1200" b="0" i="0" dirty="0">
                <a:solidFill>
                  <a:srgbClr val="000000"/>
                </a:solidFill>
                <a:effectLst/>
                <a:latin typeface="AvenirNext LT Pro Regular" panose="020B0504020202020204"/>
              </a:rPr>
              <a:t>Point out each area / feature in turn:</a:t>
            </a:r>
          </a:p>
          <a:p>
            <a:pPr algn="l" rtl="0" fontAlgn="base">
              <a:buFont typeface="Arial" panose="020B0604020202020204" pitchFamily="34" charset="0"/>
              <a:buNone/>
            </a:pPr>
            <a:endParaRPr lang="en-GB" sz="1200" b="0" i="0" dirty="0">
              <a:solidFill>
                <a:srgbClr val="000000"/>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Search</a:t>
            </a:r>
            <a:r>
              <a:rPr lang="en-GB" sz="1200" b="0" i="1" dirty="0">
                <a:solidFill>
                  <a:srgbClr val="000000"/>
                </a:solidFill>
                <a:effectLst/>
                <a:latin typeface="AvenirNext LT Pro Regular" panose="020B0504020202020204"/>
              </a:rPr>
              <a:t> – you may see a search area to find account info or items quickly </a:t>
            </a:r>
            <a:endParaRPr lang="en-GB" sz="1200" b="0" i="1" dirty="0">
              <a:solidFill>
                <a:srgbClr val="00084D"/>
              </a:solidFill>
              <a:effectLst/>
              <a:latin typeface="AvenirNext LT Pro Regular" panose="020B0504020202020204"/>
            </a:endParaRPr>
          </a:p>
          <a:p>
            <a:pPr marL="171450" indent="-171450" algn="l" rtl="0" fontAlgn="base">
              <a:buFont typeface="Arial" panose="020B0604020202020204" pitchFamily="34" charset="0"/>
              <a:buChar char="•"/>
            </a:pPr>
            <a:r>
              <a:rPr lang="en-GB" sz="1200" b="0" i="1" u="none" dirty="0">
                <a:solidFill>
                  <a:srgbClr val="000000"/>
                </a:solidFill>
                <a:effectLst/>
                <a:latin typeface="AvenirNext LT Pro Regular" panose="020B0504020202020204"/>
              </a:rPr>
              <a:t>Your accounts </a:t>
            </a:r>
            <a:r>
              <a:rPr lang="en-GB" sz="1200" b="0" i="1" dirty="0">
                <a:solidFill>
                  <a:srgbClr val="000000"/>
                </a:solidFill>
                <a:effectLst/>
                <a:latin typeface="AvenirNext LT Pro Regular" panose="020B0504020202020204"/>
              </a:rPr>
              <a:t>– You’ll see the names or types of account you have, together with the account balance – the amount you currently have in the account. In this example, the person  has two accounts – a main account and a savings account. </a:t>
            </a:r>
            <a:endParaRPr lang="en-GB" sz="1200" b="0" i="1" dirty="0">
              <a:solidFill>
                <a:srgbClr val="00084D"/>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Settings</a:t>
            </a:r>
            <a:r>
              <a:rPr lang="en-GB" sz="1200" b="0" i="1" dirty="0">
                <a:solidFill>
                  <a:srgbClr val="000000"/>
                </a:solidFill>
                <a:effectLst/>
                <a:latin typeface="AvenirNext LT Pro Regular" panose="020B0504020202020204"/>
              </a:rPr>
              <a:t> – You might see these in the form of a cog or gear icon. </a:t>
            </a:r>
            <a:r>
              <a:rPr lang="en-GB" sz="1800" b="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do things here like setting text alerts for when your account balance drops below a certain amount, or to set how or if you want to get marketing information from your bank</a:t>
            </a:r>
            <a:endParaRPr lang="en-GB" sz="1200" b="0" i="1" dirty="0">
              <a:solidFill>
                <a:srgbClr val="00084D"/>
              </a:solidFill>
              <a:effectLst/>
              <a:latin typeface="AvenirNext LT Pro Regular" panose="020B050402020202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Help &amp; Support</a:t>
            </a:r>
            <a:r>
              <a:rPr lang="en-GB" sz="1200" b="0" i="1" dirty="0">
                <a:solidFill>
                  <a:srgbClr val="000000"/>
                </a:solidFill>
                <a:effectLst/>
                <a:latin typeface="AvenirNext LT Pro Regular" panose="020B0504020202020204"/>
              </a:rPr>
              <a:t> – there will usually be some help or support button or section. It might be in the form of a question mark icon. Use this to get help with your account or how to bank online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000000"/>
                </a:solidFill>
                <a:effectLst/>
                <a:latin typeface="AvenirNext LT Pro Regular" panose="020B0504020202020204"/>
              </a:rPr>
              <a:t>On the left, you can see options to get info on:</a:t>
            </a:r>
            <a:endParaRPr lang="en-GB" sz="1200" b="0" i="0" dirty="0">
              <a:solidFill>
                <a:srgbClr val="00084D"/>
              </a:solidFill>
              <a:effectLst/>
              <a:latin typeface="AvenirNext LT Pro Regular" panose="020B0504020202020204"/>
            </a:endParaRPr>
          </a:p>
          <a:p>
            <a:pPr marL="171450" indent="-171450" algn="l" rtl="0" fontAlgn="base">
              <a:buFont typeface="Arial" panose="020B0604020202020204" pitchFamily="34" charset="0"/>
              <a:buChar char="•"/>
            </a:pPr>
            <a:r>
              <a:rPr lang="en-GB" sz="1200" b="0" i="1" u="none" dirty="0">
                <a:solidFill>
                  <a:srgbClr val="000000"/>
                </a:solidFill>
                <a:effectLst/>
                <a:latin typeface="AvenirNext LT Pro Regular" panose="020B0504020202020204"/>
              </a:rPr>
              <a:t>Spending</a:t>
            </a:r>
            <a:r>
              <a:rPr lang="en-GB" sz="1200" b="0" i="1" dirty="0">
                <a:solidFill>
                  <a:srgbClr val="000000"/>
                </a:solidFill>
                <a:effectLst/>
                <a:latin typeface="AvenirNext LT Pro Regular" panose="020B0504020202020204"/>
              </a:rPr>
              <a:t> – This might be a breakdown or chart to show you what you’ve been spending money on. Some banks offer this option, which can be helpful if you’re trying to see where you might save or cut down your spending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Card management </a:t>
            </a:r>
            <a:r>
              <a:rPr lang="en-GB" sz="1200" b="0" i="1" dirty="0">
                <a:solidFill>
                  <a:srgbClr val="000000"/>
                </a:solidFill>
                <a:effectLst/>
                <a:latin typeface="AvenirNext LT Pro Regular" panose="020B0504020202020204"/>
              </a:rPr>
              <a:t>– There’s likely to be an area where you can do things like viewing your card details, cancelling and ordering new cards, reporting a card lost or freezing/unfreezing a card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Products and services</a:t>
            </a:r>
            <a:r>
              <a:rPr lang="en-GB" sz="1200" b="0" i="1" dirty="0">
                <a:solidFill>
                  <a:srgbClr val="000000"/>
                </a:solidFill>
                <a:effectLst/>
                <a:latin typeface="AvenirNext LT Pro Regular" panose="020B0504020202020204"/>
              </a:rPr>
              <a:t> – This is where the bank shows what other accounts and services are available to you. </a:t>
            </a:r>
            <a:endParaRPr lang="en-GB" sz="1200" b="0" i="1" dirty="0">
              <a:solidFill>
                <a:srgbClr val="00084D"/>
              </a:solidFill>
              <a:effectLst/>
              <a:latin typeface="AvenirNext LT Pro Regular" panose="020B0504020202020204"/>
            </a:endParaRPr>
          </a:p>
          <a:p>
            <a:pPr algn="l" rtl="0" fontAlgn="base">
              <a:buFont typeface="Arial" panose="020B0604020202020204" pitchFamily="34" charset="0"/>
              <a:buNone/>
            </a:pPr>
            <a:endParaRPr lang="en-GB" sz="1200" b="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gn="l" rtl="0" fontAlgn="base">
              <a:buFont typeface="Arial" panose="020B0604020202020204" pitchFamily="34" charset="0"/>
              <a:buNone/>
            </a:pPr>
            <a:r>
              <a:rPr lang="en-GB" sz="1200" b="0" i="0" u="none" dirty="0">
                <a:solidFill>
                  <a:srgbClr val="000000"/>
                </a:solidFill>
                <a:effectLst/>
                <a:latin typeface="AvenirNext LT Pro Regular" panose="020B0504020202020204"/>
              </a:rPr>
              <a:t>On the right, you can see:</a:t>
            </a:r>
          </a:p>
          <a:p>
            <a:pPr marL="171450" indent="-171450" algn="l" rtl="0" fontAlgn="base">
              <a:buFont typeface="Arial" panose="020B0604020202020204" pitchFamily="34" charset="0"/>
              <a:buChar char="•"/>
            </a:pPr>
            <a:r>
              <a:rPr lang="en-GB" sz="1200" b="0" i="1" u="none" dirty="0">
                <a:solidFill>
                  <a:srgbClr val="000000"/>
                </a:solidFill>
                <a:effectLst/>
                <a:latin typeface="AvenirNext LT Pro Regular" panose="020B0504020202020204"/>
              </a:rPr>
              <a:t>An option to view the account statement – to give an up-to-date view of recent payments into and out of the account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1" u="none" dirty="0">
                <a:solidFill>
                  <a:srgbClr val="000000"/>
                </a:solidFill>
                <a:effectLst/>
                <a:latin typeface="AvenirNext LT Pro Regular" panose="020B0504020202020204"/>
              </a:rPr>
              <a:t>Pay and transfer </a:t>
            </a:r>
            <a:r>
              <a:rPr lang="en-GB" sz="1200" b="0" i="1" dirty="0">
                <a:solidFill>
                  <a:srgbClr val="000000"/>
                </a:solidFill>
                <a:effectLst/>
                <a:latin typeface="AvenirNext LT Pro Regular" panose="020B0504020202020204"/>
              </a:rPr>
              <a:t>– This gives you a few options. It’s where you start when you want to make a payment or transfer money between accounts. You can also see and cancel any payments – so for instance,</a:t>
            </a:r>
            <a:r>
              <a:rPr lang="en-GB" sz="1200" b="1" i="0" dirty="0">
                <a:solidFill>
                  <a:srgbClr val="000000"/>
                </a:solidFill>
                <a:effectLst/>
                <a:latin typeface="AvenirNext LT Pro Regular" panose="020B0504020202020204"/>
              </a:rPr>
              <a:t>)</a:t>
            </a:r>
            <a:r>
              <a:rPr lang="en-GB" sz="1200" b="0" i="1" dirty="0">
                <a:solidFill>
                  <a:srgbClr val="000000"/>
                </a:solidFill>
                <a:effectLst/>
                <a:latin typeface="AvenirNext LT Pro Regular" panose="020B0504020202020204"/>
              </a:rPr>
              <a:t> you can see when your last direct debit to your gas company was, or cancel a standing order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GB" sz="1200" b="0" i="1" dirty="0">
                <a:solidFill>
                  <a:srgbClr val="000000"/>
                </a:solidFill>
                <a:effectLst/>
                <a:latin typeface="AvenirNext LT Pro Regular" panose="020B0504020202020204"/>
              </a:rPr>
              <a:t>Let’s look at how you would go about making your first payment or transfer online now… </a:t>
            </a:r>
            <a:r>
              <a:rPr lang="en-GB" sz="1200" b="0" i="0" dirty="0">
                <a:solidFill>
                  <a:srgbClr val="000000"/>
                </a:solidFill>
                <a:effectLst/>
                <a:latin typeface="AvenirNext LT Pro Regular" panose="020B0504020202020204"/>
              </a:rPr>
              <a:t>(LEADS INTO NEXT SLIDE)</a:t>
            </a:r>
            <a:endParaRPr lang="en-GB" sz="1200" b="0" i="0" dirty="0">
              <a:solidFill>
                <a:srgbClr val="00084D"/>
              </a:solidFill>
              <a:effectLst/>
              <a:latin typeface="AvenirNext LT Pro Regular" panose="020B0504020202020204"/>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Animated slide (click through each of the 6 steps as your talk through these in turn)</a:t>
            </a:r>
          </a:p>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rtl="0">
              <a:lnSpc>
                <a:spcPct val="120000"/>
              </a:lnSpc>
              <a:buFont typeface="Symbol" panose="05050102010706020507" pitchFamily="18"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a guide to what to do and what to expect when you make your first transaction. A ‘transaction’ is anything that involves money going in or out of your account. So it could be a deposit, a cash withdrawal, moving money between your accounts or paying someone either using your bank card or online. Let’s look at those online payments and see how you would do that: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look for that ‘pay or transfer’ option – that’s your starting point. You may see another option after you’ve selected that – you’ll be looking for one that talks about making a payment or transfer money</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you’ve got more than one account, you’ll need to say which one you want to use to make the payment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Then pick your payee. Does anyone know what a ‘payee’ is? It’s simply  the person or company you're paying money to. If it’s someone you haven’t paid before, you’ll need to give the details of them and their account. The next time you pay them, you won’t need to give all this information again</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Type in the amount you want to pay, and the date you want the payment to be made. If you don’t put a date, the bank is likely to assume you want to make the payment that day, so do check if you want to change this to another date</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be asked whether this is a regular payment – like a Direct Debit or a Standing Order</a:t>
            </a: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it’s time to read through the details on the screen to double-check they’re all correct, before you confirm it. Take time to do this, every time. You don’t want your money going to the wrong account, or on the wrong date</a:t>
            </a: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350246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70373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48336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30564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378801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l="-1" r="714" b="35225"/>
          <a:stretch/>
        </p:blipFill>
        <p:spPr>
          <a:xfrm>
            <a:off x="0" y="1360714"/>
            <a:ext cx="12192000" cy="54976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87880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96407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Managing your money online</a:t>
            </a:r>
          </a:p>
        </p:txBody>
      </p:sp>
      <p:pic>
        <p:nvPicPr>
          <p:cNvPr id="4" name="Picture Placeholder 3">
            <a:extLst>
              <a:ext uri="{FF2B5EF4-FFF2-40B4-BE49-F238E27FC236}">
                <a16:creationId xmlns:a16="http://schemas.microsoft.com/office/drawing/2014/main" id="{27270EB0-DFD5-D5D3-1FA2-2369E51C556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0223B6-2EA0-727E-5521-7B3A79555AD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2260B3"/>
                </a:solidFill>
              </a:rPr>
              <a:t>Keeping safe – what you and your bank do </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pPr marL="457200" lvl="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Passwords</a:t>
            </a:r>
          </a:p>
          <a:p>
            <a:pPr marL="457200" lvl="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Two-factor security</a:t>
            </a:r>
          </a:p>
          <a:p>
            <a:pPr marL="457200" lvl="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Payment approvals </a:t>
            </a:r>
          </a:p>
        </p:txBody>
      </p:sp>
    </p:spTree>
    <p:extLst>
      <p:ext uri="{BB962C8B-B14F-4D97-AF65-F5344CB8AC3E}">
        <p14:creationId xmlns:p14="http://schemas.microsoft.com/office/powerpoint/2010/main" val="7449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60" y="460852"/>
            <a:ext cx="7858000" cy="918323"/>
          </a:xfrm>
        </p:spPr>
        <p:txBody>
          <a:bodyPr/>
          <a:lstStyle/>
          <a:p>
            <a:r>
              <a:rPr lang="en-GB" dirty="0">
                <a:solidFill>
                  <a:srgbClr val="2260B3"/>
                </a:solidFill>
              </a:rPr>
              <a:t>How to pay online: credit and debit cards</a:t>
            </a:r>
          </a:p>
        </p:txBody>
      </p:sp>
      <p:grpSp>
        <p:nvGrpSpPr>
          <p:cNvPr id="4" name="Group 3">
            <a:extLst>
              <a:ext uri="{FF2B5EF4-FFF2-40B4-BE49-F238E27FC236}">
                <a16:creationId xmlns:a16="http://schemas.microsoft.com/office/drawing/2014/main" id="{24B05816-91EF-EF86-9AC6-0961FC18F9AF}"/>
              </a:ext>
            </a:extLst>
          </p:cNvPr>
          <p:cNvGrpSpPr/>
          <p:nvPr/>
        </p:nvGrpSpPr>
        <p:grpSpPr>
          <a:xfrm>
            <a:off x="6376851" y="2308196"/>
            <a:ext cx="3320087" cy="4239909"/>
            <a:chOff x="7484306" y="2157239"/>
            <a:chExt cx="3320087" cy="4239909"/>
          </a:xfrm>
        </p:grpSpPr>
        <p:pic>
          <p:nvPicPr>
            <p:cNvPr id="2" name="Picture Placeholder 12">
              <a:extLst>
                <a:ext uri="{FF2B5EF4-FFF2-40B4-BE49-F238E27FC236}">
                  <a16:creationId xmlns:a16="http://schemas.microsoft.com/office/drawing/2014/main" id="{FFDEAF9E-4A3A-66DB-6802-06D17E86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36" t="5651" r="17967" b="54312"/>
            <a:stretch/>
          </p:blipFill>
          <p:spPr>
            <a:xfrm>
              <a:off x="7484307" y="2157239"/>
              <a:ext cx="3320086" cy="2038429"/>
            </a:xfrm>
            <a:prstGeom prst="roundRect">
              <a:avLst>
                <a:gd name="adj" fmla="val 5369"/>
              </a:avLst>
            </a:prstGeom>
          </p:spPr>
        </p:pic>
        <p:pic>
          <p:nvPicPr>
            <p:cNvPr id="6" name="Picture Placeholder 12">
              <a:extLst>
                <a:ext uri="{FF2B5EF4-FFF2-40B4-BE49-F238E27FC236}">
                  <a16:creationId xmlns:a16="http://schemas.microsoft.com/office/drawing/2014/main" id="{5749358E-68AB-A14A-3780-695D70435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01" t="53495" r="17401" b="6468"/>
            <a:stretch/>
          </p:blipFill>
          <p:spPr>
            <a:xfrm>
              <a:off x="7484306" y="4358718"/>
              <a:ext cx="3320087" cy="2038430"/>
            </a:xfrm>
            <a:prstGeom prst="roundRect">
              <a:avLst>
                <a:gd name="adj" fmla="val 5369"/>
              </a:avLst>
            </a:prstGeom>
          </p:spPr>
        </p:pic>
      </p:grpSp>
      <p:grpSp>
        <p:nvGrpSpPr>
          <p:cNvPr id="5" name="Group 4">
            <a:extLst>
              <a:ext uri="{FF2B5EF4-FFF2-40B4-BE49-F238E27FC236}">
                <a16:creationId xmlns:a16="http://schemas.microsoft.com/office/drawing/2014/main" id="{4351BA53-1836-5264-6AF5-6C272AED5A08}"/>
              </a:ext>
            </a:extLst>
          </p:cNvPr>
          <p:cNvGrpSpPr/>
          <p:nvPr/>
        </p:nvGrpSpPr>
        <p:grpSpPr>
          <a:xfrm>
            <a:off x="2495061" y="2308196"/>
            <a:ext cx="3317481" cy="4239909"/>
            <a:chOff x="2495061" y="2158068"/>
            <a:chExt cx="3317481" cy="4239909"/>
          </a:xfrm>
        </p:grpSpPr>
        <p:pic>
          <p:nvPicPr>
            <p:cNvPr id="7" name="Picture 6" descr="A close up of a credit card&#10;&#10;Description automatically generated">
              <a:extLst>
                <a:ext uri="{FF2B5EF4-FFF2-40B4-BE49-F238E27FC236}">
                  <a16:creationId xmlns:a16="http://schemas.microsoft.com/office/drawing/2014/main" id="{966D341C-3775-C18C-2816-79F294D35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061" y="2158068"/>
              <a:ext cx="3317481" cy="2037600"/>
            </a:xfrm>
            <a:prstGeom prst="rect">
              <a:avLst/>
            </a:prstGeom>
          </p:spPr>
        </p:pic>
        <p:pic>
          <p:nvPicPr>
            <p:cNvPr id="15" name="Picture 14" descr="A close-up of a credit card&#10;&#10;Description automatically generated">
              <a:extLst>
                <a:ext uri="{FF2B5EF4-FFF2-40B4-BE49-F238E27FC236}">
                  <a16:creationId xmlns:a16="http://schemas.microsoft.com/office/drawing/2014/main" id="{602B9671-7185-F389-8D05-ACC1078FA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62" y="4360377"/>
              <a:ext cx="3317480" cy="2037600"/>
            </a:xfrm>
            <a:prstGeom prst="rect">
              <a:avLst/>
            </a:prstGeom>
          </p:spPr>
        </p:pic>
      </p:grpSp>
    </p:spTree>
    <p:extLst>
      <p:ext uri="{BB962C8B-B14F-4D97-AF65-F5344CB8AC3E}">
        <p14:creationId xmlns:p14="http://schemas.microsoft.com/office/powerpoint/2010/main" val="41367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60" y="460852"/>
            <a:ext cx="7858000" cy="918323"/>
          </a:xfrm>
        </p:spPr>
        <p:txBody>
          <a:bodyPr/>
          <a:lstStyle/>
          <a:p>
            <a:r>
              <a:rPr lang="en-GB" dirty="0">
                <a:solidFill>
                  <a:srgbClr val="2260B3"/>
                </a:solidFill>
              </a:rPr>
              <a:t>How to pay online: credit and debit cards</a:t>
            </a:r>
          </a:p>
        </p:txBody>
      </p:sp>
      <p:pic>
        <p:nvPicPr>
          <p:cNvPr id="2" name="Picture Placeholder 12">
            <a:extLst>
              <a:ext uri="{FF2B5EF4-FFF2-40B4-BE49-F238E27FC236}">
                <a16:creationId xmlns:a16="http://schemas.microsoft.com/office/drawing/2014/main" id="{FFDEAF9E-4A3A-66DB-6802-06D17E86C2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836" t="5651" r="17967" b="54312"/>
          <a:stretch/>
        </p:blipFill>
        <p:spPr>
          <a:xfrm>
            <a:off x="7484307" y="2157239"/>
            <a:ext cx="3320086" cy="2038429"/>
          </a:xfrm>
          <a:prstGeom prst="roundRect">
            <a:avLst>
              <a:gd name="adj" fmla="val 5369"/>
            </a:avLst>
          </a:prstGeom>
        </p:spPr>
      </p:pic>
      <p:pic>
        <p:nvPicPr>
          <p:cNvPr id="6" name="Picture Placeholder 12">
            <a:extLst>
              <a:ext uri="{FF2B5EF4-FFF2-40B4-BE49-F238E27FC236}">
                <a16:creationId xmlns:a16="http://schemas.microsoft.com/office/drawing/2014/main" id="{5749358E-68AB-A14A-3780-695D70435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401" t="53495" r="17401" b="6468"/>
          <a:stretch/>
        </p:blipFill>
        <p:spPr>
          <a:xfrm>
            <a:off x="7484306" y="4358718"/>
            <a:ext cx="3320087" cy="2038430"/>
          </a:xfrm>
          <a:prstGeom prst="roundRect">
            <a:avLst>
              <a:gd name="adj" fmla="val 5369"/>
            </a:avLst>
          </a:prstGeom>
        </p:spPr>
      </p:pic>
      <p:pic>
        <p:nvPicPr>
          <p:cNvPr id="7" name="Picture 6" descr="A close up of a credit card&#10;&#10;Description automatically generated">
            <a:extLst>
              <a:ext uri="{FF2B5EF4-FFF2-40B4-BE49-F238E27FC236}">
                <a16:creationId xmlns:a16="http://schemas.microsoft.com/office/drawing/2014/main" id="{966D341C-3775-C18C-2816-79F294D35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061" y="2158068"/>
            <a:ext cx="3317481" cy="2037600"/>
          </a:xfrm>
          <a:prstGeom prst="rect">
            <a:avLst/>
          </a:prstGeom>
        </p:spPr>
      </p:pic>
      <p:pic>
        <p:nvPicPr>
          <p:cNvPr id="15" name="Picture 14" descr="A close-up of a credit card&#10;&#10;Description automatically generated">
            <a:extLst>
              <a:ext uri="{FF2B5EF4-FFF2-40B4-BE49-F238E27FC236}">
                <a16:creationId xmlns:a16="http://schemas.microsoft.com/office/drawing/2014/main" id="{602B9671-7185-F389-8D05-ACC1078FA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062" y="4360377"/>
            <a:ext cx="3317480" cy="2037600"/>
          </a:xfrm>
          <a:prstGeom prst="rect">
            <a:avLst/>
          </a:prstGeom>
        </p:spPr>
      </p:pic>
      <p:grpSp>
        <p:nvGrpSpPr>
          <p:cNvPr id="19" name="Group 18">
            <a:extLst>
              <a:ext uri="{FF2B5EF4-FFF2-40B4-BE49-F238E27FC236}">
                <a16:creationId xmlns:a16="http://schemas.microsoft.com/office/drawing/2014/main" id="{36D28022-7FCF-4932-5E24-29E671D99CD8}"/>
              </a:ext>
            </a:extLst>
          </p:cNvPr>
          <p:cNvGrpSpPr/>
          <p:nvPr/>
        </p:nvGrpSpPr>
        <p:grpSpPr>
          <a:xfrm>
            <a:off x="2154128" y="3166950"/>
            <a:ext cx="8897957" cy="2715881"/>
            <a:chOff x="2154128" y="3166950"/>
            <a:chExt cx="8897957" cy="2715881"/>
          </a:xfrm>
        </p:grpSpPr>
        <p:sp>
          <p:nvSpPr>
            <p:cNvPr id="4" name="Rectangle: Rounded Corners 3">
              <a:extLst>
                <a:ext uri="{FF2B5EF4-FFF2-40B4-BE49-F238E27FC236}">
                  <a16:creationId xmlns:a16="http://schemas.microsoft.com/office/drawing/2014/main" id="{3CB40763-5B08-DBE5-5AD8-E435B07615C8}"/>
                </a:ext>
              </a:extLst>
            </p:cNvPr>
            <p:cNvSpPr/>
            <p:nvPr/>
          </p:nvSpPr>
          <p:spPr>
            <a:xfrm>
              <a:off x="7707795" y="3203724"/>
              <a:ext cx="2895410" cy="272136"/>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C4FC899-8ADE-46BD-56F7-EFEF87097501}"/>
                </a:ext>
              </a:extLst>
            </p:cNvPr>
            <p:cNvSpPr/>
            <p:nvPr/>
          </p:nvSpPr>
          <p:spPr>
            <a:xfrm>
              <a:off x="2574517" y="5564065"/>
              <a:ext cx="2064390" cy="256872"/>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685E760-53D3-AEEF-4B1A-8D08EDBBDC1C}"/>
                </a:ext>
              </a:extLst>
            </p:cNvPr>
            <p:cNvSpPr/>
            <p:nvPr/>
          </p:nvSpPr>
          <p:spPr>
            <a:xfrm>
              <a:off x="10671424" y="3166950"/>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1</a:t>
              </a:r>
            </a:p>
          </p:txBody>
        </p:sp>
        <p:sp>
          <p:nvSpPr>
            <p:cNvPr id="9" name="Oval 8">
              <a:extLst>
                <a:ext uri="{FF2B5EF4-FFF2-40B4-BE49-F238E27FC236}">
                  <a16:creationId xmlns:a16="http://schemas.microsoft.com/office/drawing/2014/main" id="{8724E285-DEDC-3D23-C3BC-A61A92999C6B}"/>
                </a:ext>
              </a:extLst>
            </p:cNvPr>
            <p:cNvSpPr/>
            <p:nvPr/>
          </p:nvSpPr>
          <p:spPr>
            <a:xfrm>
              <a:off x="2154128" y="5502170"/>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1</a:t>
              </a:r>
            </a:p>
          </p:txBody>
        </p:sp>
      </p:grpSp>
      <p:grpSp>
        <p:nvGrpSpPr>
          <p:cNvPr id="20" name="Group 19">
            <a:extLst>
              <a:ext uri="{FF2B5EF4-FFF2-40B4-BE49-F238E27FC236}">
                <a16:creationId xmlns:a16="http://schemas.microsoft.com/office/drawing/2014/main" id="{73FA9693-B790-0C0C-BCCC-ACA13561B553}"/>
              </a:ext>
            </a:extLst>
          </p:cNvPr>
          <p:cNvGrpSpPr/>
          <p:nvPr/>
        </p:nvGrpSpPr>
        <p:grpSpPr>
          <a:xfrm>
            <a:off x="2574517" y="3711382"/>
            <a:ext cx="8477567" cy="2925983"/>
            <a:chOff x="2574517" y="3711382"/>
            <a:chExt cx="8477567" cy="2925983"/>
          </a:xfrm>
        </p:grpSpPr>
        <p:sp>
          <p:nvSpPr>
            <p:cNvPr id="10" name="Rectangle: Rounded Corners 7">
              <a:extLst>
                <a:ext uri="{FF2B5EF4-FFF2-40B4-BE49-F238E27FC236}">
                  <a16:creationId xmlns:a16="http://schemas.microsoft.com/office/drawing/2014/main" id="{9C6DA585-B28A-90F9-9AEC-C0BA9E6323DE}"/>
                </a:ext>
              </a:extLst>
            </p:cNvPr>
            <p:cNvSpPr/>
            <p:nvPr/>
          </p:nvSpPr>
          <p:spPr>
            <a:xfrm>
              <a:off x="9707455" y="3749145"/>
              <a:ext cx="908214" cy="272136"/>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7">
              <a:extLst>
                <a:ext uri="{FF2B5EF4-FFF2-40B4-BE49-F238E27FC236}">
                  <a16:creationId xmlns:a16="http://schemas.microsoft.com/office/drawing/2014/main" id="{FA92CEA4-C0E7-6CA4-EB53-C2A4DD936B0A}"/>
                </a:ext>
              </a:extLst>
            </p:cNvPr>
            <p:cNvSpPr/>
            <p:nvPr/>
          </p:nvSpPr>
          <p:spPr>
            <a:xfrm>
              <a:off x="2574517" y="6091559"/>
              <a:ext cx="908214" cy="252000"/>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2D3F479-7A0D-89E3-4E20-01725E160374}"/>
                </a:ext>
              </a:extLst>
            </p:cNvPr>
            <p:cNvSpPr/>
            <p:nvPr/>
          </p:nvSpPr>
          <p:spPr>
            <a:xfrm>
              <a:off x="10671423" y="3711382"/>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2</a:t>
              </a:r>
            </a:p>
          </p:txBody>
        </p:sp>
        <p:sp>
          <p:nvSpPr>
            <p:cNvPr id="13" name="Oval 12">
              <a:extLst>
                <a:ext uri="{FF2B5EF4-FFF2-40B4-BE49-F238E27FC236}">
                  <a16:creationId xmlns:a16="http://schemas.microsoft.com/office/drawing/2014/main" id="{B6F97ADD-FC4E-2201-96FA-FED1A6DA1B3D}"/>
                </a:ext>
              </a:extLst>
            </p:cNvPr>
            <p:cNvSpPr/>
            <p:nvPr/>
          </p:nvSpPr>
          <p:spPr>
            <a:xfrm>
              <a:off x="2704682" y="6256704"/>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2</a:t>
              </a:r>
            </a:p>
          </p:txBody>
        </p:sp>
      </p:grpSp>
      <p:grpSp>
        <p:nvGrpSpPr>
          <p:cNvPr id="21" name="Group 20">
            <a:extLst>
              <a:ext uri="{FF2B5EF4-FFF2-40B4-BE49-F238E27FC236}">
                <a16:creationId xmlns:a16="http://schemas.microsoft.com/office/drawing/2014/main" id="{5DDDEA03-5F2C-4A5F-B288-3781BE394BB5}"/>
              </a:ext>
            </a:extLst>
          </p:cNvPr>
          <p:cNvGrpSpPr/>
          <p:nvPr/>
        </p:nvGrpSpPr>
        <p:grpSpPr>
          <a:xfrm>
            <a:off x="3692351" y="5035696"/>
            <a:ext cx="6782097" cy="1632903"/>
            <a:chOff x="3692351" y="5035696"/>
            <a:chExt cx="6782097" cy="1632903"/>
          </a:xfrm>
        </p:grpSpPr>
        <p:sp>
          <p:nvSpPr>
            <p:cNvPr id="14" name="Rectangle: Rounded Corners 8">
              <a:extLst>
                <a:ext uri="{FF2B5EF4-FFF2-40B4-BE49-F238E27FC236}">
                  <a16:creationId xmlns:a16="http://schemas.microsoft.com/office/drawing/2014/main" id="{F4132162-797B-BC85-DEB2-AB6C19EA4042}"/>
                </a:ext>
              </a:extLst>
            </p:cNvPr>
            <p:cNvSpPr/>
            <p:nvPr/>
          </p:nvSpPr>
          <p:spPr>
            <a:xfrm>
              <a:off x="3692351" y="6091559"/>
              <a:ext cx="691186" cy="252000"/>
            </a:xfrm>
            <a:prstGeom prst="round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Rounded Corners 8">
              <a:extLst>
                <a:ext uri="{FF2B5EF4-FFF2-40B4-BE49-F238E27FC236}">
                  <a16:creationId xmlns:a16="http://schemas.microsoft.com/office/drawing/2014/main" id="{699CD2DA-0DA6-B8E9-0B3B-007BEB783906}"/>
                </a:ext>
              </a:extLst>
            </p:cNvPr>
            <p:cNvSpPr/>
            <p:nvPr/>
          </p:nvSpPr>
          <p:spPr>
            <a:xfrm>
              <a:off x="9674636" y="5086035"/>
              <a:ext cx="380661" cy="267631"/>
            </a:xfrm>
            <a:prstGeom prst="roundRect">
              <a:avLst/>
            </a:prstGeom>
            <a:noFill/>
            <a:ln w="25400">
              <a:solidFill>
                <a:srgbClr val="005E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07034318-0DEA-71E6-8194-271CA401CCCF}"/>
                </a:ext>
              </a:extLst>
            </p:cNvPr>
            <p:cNvSpPr/>
            <p:nvPr/>
          </p:nvSpPr>
          <p:spPr>
            <a:xfrm>
              <a:off x="10093787" y="5035696"/>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Lloyds Bank Jack" panose="02000503040000020004" pitchFamily="2" charset="77"/>
                </a:rPr>
                <a:t>3</a:t>
              </a:r>
            </a:p>
          </p:txBody>
        </p:sp>
        <p:sp>
          <p:nvSpPr>
            <p:cNvPr id="18" name="Oval 17">
              <a:extLst>
                <a:ext uri="{FF2B5EF4-FFF2-40B4-BE49-F238E27FC236}">
                  <a16:creationId xmlns:a16="http://schemas.microsoft.com/office/drawing/2014/main" id="{02CEABFB-8546-0F7E-E57F-F34B81AE2415}"/>
                </a:ext>
              </a:extLst>
            </p:cNvPr>
            <p:cNvSpPr/>
            <p:nvPr/>
          </p:nvSpPr>
          <p:spPr>
            <a:xfrm>
              <a:off x="3791579" y="6287938"/>
              <a:ext cx="380661" cy="380661"/>
            </a:xfrm>
            <a:prstGeom prst="ellipse">
              <a:avLst/>
            </a:prstGeom>
            <a:solidFill>
              <a:srgbClr val="2260B3"/>
            </a:solidFill>
            <a:ln>
              <a:solidFill>
                <a:srgbClr val="006A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solidFill>
                  <a:latin typeface="Lloyds Bank Jack" panose="02000503040000020004" pitchFamily="2" charset="77"/>
                </a:rPr>
                <a:t>3</a:t>
              </a:r>
            </a:p>
          </p:txBody>
        </p:sp>
      </p:grpSp>
    </p:spTree>
    <p:extLst>
      <p:ext uri="{BB962C8B-B14F-4D97-AF65-F5344CB8AC3E}">
        <p14:creationId xmlns:p14="http://schemas.microsoft.com/office/powerpoint/2010/main" val="30996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449659" y="460852"/>
            <a:ext cx="9381287" cy="880759"/>
          </a:xfrm>
        </p:spPr>
        <p:txBody>
          <a:bodyPr/>
          <a:lstStyle/>
          <a:p>
            <a:r>
              <a:rPr lang="en-GB" dirty="0">
                <a:solidFill>
                  <a:srgbClr val="2260B3"/>
                </a:solidFill>
              </a:rPr>
              <a:t>Other ways to pay online </a:t>
            </a:r>
          </a:p>
        </p:txBody>
      </p:sp>
      <p:sp>
        <p:nvSpPr>
          <p:cNvPr id="18" name="Text Placeholder 3">
            <a:extLst>
              <a:ext uri="{FF2B5EF4-FFF2-40B4-BE49-F238E27FC236}">
                <a16:creationId xmlns:a16="http://schemas.microsoft.com/office/drawing/2014/main" id="{CEFFAD7C-E3AB-46C3-0887-00D3BDD7F7E0}"/>
              </a:ext>
            </a:extLst>
          </p:cNvPr>
          <p:cNvSpPr>
            <a:spLocks noGrp="1"/>
          </p:cNvSpPr>
          <p:nvPr>
            <p:ph type="body" sz="quarter" idx="12"/>
          </p:nvPr>
        </p:nvSpPr>
        <p:spPr>
          <a:xfrm>
            <a:off x="449659" y="2168525"/>
            <a:ext cx="7153732" cy="3920345"/>
          </a:xfrm>
        </p:spPr>
        <p:txBody>
          <a:bodyPr/>
          <a:lstStyle/>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Payment services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‘Buy now pay later’ schemes</a:t>
            </a:r>
          </a:p>
          <a:p>
            <a:pPr>
              <a:buClr>
                <a:srgbClr val="2260B3"/>
              </a:buClr>
            </a:pPr>
            <a:endParaRPr lang="en-GB" b="0">
              <a:solidFill>
                <a:srgbClr val="2260B3"/>
              </a:solidFill>
              <a:latin typeface="Source Sans Pro" panose="020B0503030403020204" pitchFamily="34" charset="0"/>
              <a:ea typeface="Source Sans Pro" panose="020B0503030403020204" pitchFamily="34" charset="0"/>
            </a:endParaRPr>
          </a:p>
          <a:p>
            <a:pPr>
              <a:buClr>
                <a:srgbClr val="2260B3"/>
              </a:buClr>
            </a:pPr>
            <a:endParaRPr lang="en-GB" b="0">
              <a:solidFill>
                <a:srgbClr val="2260B3"/>
              </a:solidFill>
              <a:latin typeface="Source Sans Pro" panose="020B0503030403020204" pitchFamily="34" charset="0"/>
              <a:ea typeface="Source Sans Pro" panose="020B0503030403020204" pitchFamily="34" charset="0"/>
            </a:endParaRPr>
          </a:p>
        </p:txBody>
      </p:sp>
      <p:grpSp>
        <p:nvGrpSpPr>
          <p:cNvPr id="25" name="Group 24">
            <a:extLst>
              <a:ext uri="{FF2B5EF4-FFF2-40B4-BE49-F238E27FC236}">
                <a16:creationId xmlns:a16="http://schemas.microsoft.com/office/drawing/2014/main" id="{18CAC7D0-038F-B137-9E56-B14E5115B260}"/>
              </a:ext>
            </a:extLst>
          </p:cNvPr>
          <p:cNvGrpSpPr/>
          <p:nvPr/>
        </p:nvGrpSpPr>
        <p:grpSpPr>
          <a:xfrm>
            <a:off x="6879771" y="1872343"/>
            <a:ext cx="5002398" cy="3695579"/>
            <a:chOff x="3060075" y="1027757"/>
            <a:chExt cx="5626704" cy="4306593"/>
          </a:xfrm>
        </p:grpSpPr>
        <p:pic>
          <p:nvPicPr>
            <p:cNvPr id="26" name="Graphic 25">
              <a:extLst>
                <a:ext uri="{FF2B5EF4-FFF2-40B4-BE49-F238E27FC236}">
                  <a16:creationId xmlns:a16="http://schemas.microsoft.com/office/drawing/2014/main" id="{D8074F0C-98C9-9A27-058B-4595CDA0C62F}"/>
                </a:ext>
              </a:extLst>
            </p:cNvPr>
            <p:cNvPicPr>
              <a:picLocks noChangeAspect="1"/>
            </p:cNvPicPr>
            <p:nvPr/>
          </p:nvPicPr>
          <p:blipFill>
            <a:blip r:embed="rId3">
              <a:extLst>
                <a:ext uri="{96DAC541-7B7A-43D3-8B79-37D633B846F1}">
                  <asvg:svgBlip xmlns:asvg="http://schemas.microsoft.com/office/drawing/2016/SVG/main" r:embed="rId4"/>
                </a:ext>
              </a:extLst>
            </a:blip>
            <a:srcRect t="13216" b="13216"/>
            <a:stretch/>
          </p:blipFill>
          <p:spPr>
            <a:xfrm>
              <a:off x="3060075" y="1027757"/>
              <a:ext cx="5626704" cy="4306593"/>
            </a:xfrm>
            <a:prstGeom prst="rect">
              <a:avLst/>
            </a:prstGeom>
          </p:spPr>
        </p:pic>
        <p:sp>
          <p:nvSpPr>
            <p:cNvPr id="27" name="TextBox 26">
              <a:extLst>
                <a:ext uri="{FF2B5EF4-FFF2-40B4-BE49-F238E27FC236}">
                  <a16:creationId xmlns:a16="http://schemas.microsoft.com/office/drawing/2014/main" id="{282C1198-F053-CA02-033A-D910241358C6}"/>
                </a:ext>
              </a:extLst>
            </p:cNvPr>
            <p:cNvSpPr txBox="1"/>
            <p:nvPr/>
          </p:nvSpPr>
          <p:spPr>
            <a:xfrm>
              <a:off x="4611756" y="2158971"/>
              <a:ext cx="2523341" cy="2443523"/>
            </a:xfrm>
            <a:prstGeom prst="rect">
              <a:avLst/>
            </a:prstGeom>
            <a:solidFill>
              <a:schemeClr val="bg1"/>
            </a:solidFill>
          </p:spPr>
          <p:txBody>
            <a:bodyPr wrap="square" rtlCol="0">
              <a:spAutoFit/>
            </a:bodyPr>
            <a:lstStyle/>
            <a:p>
              <a:pPr algn="ctr"/>
              <a:r>
                <a:rPr lang="en-GB" sz="13800" dirty="0">
                  <a:solidFill>
                    <a:srgbClr val="2260B3"/>
                  </a:solidFill>
                  <a:latin typeface="Lloyds Bank Jack" panose="02000503040000020004" pitchFamily="50" charset="0"/>
                  <a:cs typeface="Arial" panose="020B0604020202020204" pitchFamily="34" charset="0"/>
                </a:rPr>
                <a:t>£</a:t>
              </a:r>
            </a:p>
          </p:txBody>
        </p:sp>
      </p:grpSp>
      <p:sp>
        <p:nvSpPr>
          <p:cNvPr id="28" name="TextBox 27">
            <a:extLst>
              <a:ext uri="{FF2B5EF4-FFF2-40B4-BE49-F238E27FC236}">
                <a16:creationId xmlns:a16="http://schemas.microsoft.com/office/drawing/2014/main" id="{5226366B-3B9F-F964-8164-F31399F9ED40}"/>
              </a:ext>
            </a:extLst>
          </p:cNvPr>
          <p:cNvSpPr txBox="1"/>
          <p:nvPr/>
        </p:nvSpPr>
        <p:spPr>
          <a:xfrm>
            <a:off x="449659" y="4564091"/>
            <a:ext cx="6776225" cy="646331"/>
          </a:xfrm>
          <a:prstGeom prst="rect">
            <a:avLst/>
          </a:prstGeom>
          <a:noFill/>
        </p:spPr>
        <p:txBody>
          <a:bodyPr wrap="square" rtlCol="0">
            <a:spAutoFit/>
          </a:bodyPr>
          <a:lstStyle/>
          <a:p>
            <a:pPr>
              <a:buClr>
                <a:srgbClr val="2260B3"/>
              </a:buClr>
            </a:pPr>
            <a:r>
              <a:rPr lang="en-GB" sz="3600" dirty="0">
                <a:solidFill>
                  <a:srgbClr val="2260B3"/>
                </a:solidFill>
                <a:latin typeface="Source Sans Pro" panose="020B0503030403020204" pitchFamily="34" charset="0"/>
                <a:ea typeface="Source Sans Pro" panose="020B0503030403020204" pitchFamily="34" charset="0"/>
              </a:rPr>
              <a:t>Remember: check before you pay!</a:t>
            </a:r>
          </a:p>
        </p:txBody>
      </p:sp>
    </p:spTree>
    <p:extLst>
      <p:ext uri="{BB962C8B-B14F-4D97-AF65-F5344CB8AC3E}">
        <p14:creationId xmlns:p14="http://schemas.microsoft.com/office/powerpoint/2010/main" val="386607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A6B4D0D-7113-1E03-6C26-28BBC7345B3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A1C637DB-7197-9779-C9F0-408054DE130B}"/>
              </a:ext>
            </a:extLst>
          </p:cNvPr>
          <p:cNvSpPr>
            <a:spLocks noGrp="1"/>
          </p:cNvSpPr>
          <p:nvPr>
            <p:ph type="body" sz="quarter" idx="11"/>
          </p:nvPr>
        </p:nvSpPr>
        <p:spPr/>
        <p:txBody>
          <a:bodyPr/>
          <a:lstStyle/>
          <a:p>
            <a:r>
              <a:rPr lang="en-GB" dirty="0">
                <a:solidFill>
                  <a:srgbClr val="2260B3"/>
                </a:solidFill>
              </a:rPr>
              <a:t>Pros and cons </a:t>
            </a:r>
          </a:p>
        </p:txBody>
      </p:sp>
      <p:sp>
        <p:nvSpPr>
          <p:cNvPr id="7" name="Text Placeholder 6">
            <a:extLst>
              <a:ext uri="{FF2B5EF4-FFF2-40B4-BE49-F238E27FC236}">
                <a16:creationId xmlns:a16="http://schemas.microsoft.com/office/drawing/2014/main" id="{933087EA-513E-635B-A947-DD0D35587668}"/>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Debit cards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Credit cards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Payment services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Buy now pay later</a:t>
            </a:r>
          </a:p>
        </p:txBody>
      </p:sp>
    </p:spTree>
    <p:extLst>
      <p:ext uri="{BB962C8B-B14F-4D97-AF65-F5344CB8AC3E}">
        <p14:creationId xmlns:p14="http://schemas.microsoft.com/office/powerpoint/2010/main" val="1772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41DE-E185-1C63-A94C-FF634A75066C}"/>
              </a:ext>
            </a:extLst>
          </p:cNvPr>
          <p:cNvSpPr>
            <a:spLocks noGrp="1"/>
          </p:cNvSpPr>
          <p:nvPr>
            <p:ph type="body" sz="quarter" idx="11"/>
          </p:nvPr>
        </p:nvSpPr>
        <p:spPr/>
        <p:txBody>
          <a:bodyPr/>
          <a:lstStyle/>
          <a:p>
            <a:r>
              <a:rPr lang="en-GB" dirty="0">
                <a:solidFill>
                  <a:srgbClr val="2260B3"/>
                </a:solidFill>
              </a:rPr>
              <a:t>Online tools to help you budget </a:t>
            </a:r>
          </a:p>
        </p:txBody>
      </p:sp>
      <p:sp>
        <p:nvSpPr>
          <p:cNvPr id="6" name="Text Placeholder 5">
            <a:extLst>
              <a:ext uri="{FF2B5EF4-FFF2-40B4-BE49-F238E27FC236}">
                <a16:creationId xmlns:a16="http://schemas.microsoft.com/office/drawing/2014/main" id="{4A7C982F-506D-4564-0292-F2D4EC813372}"/>
              </a:ext>
            </a:extLst>
          </p:cNvPr>
          <p:cNvSpPr>
            <a:spLocks noGrp="1"/>
          </p:cNvSpPr>
          <p:nvPr>
            <p:ph type="body" sz="quarter" idx="12"/>
          </p:nvPr>
        </p:nvSpPr>
        <p:spPr>
          <a:xfrm>
            <a:off x="741760" y="2000838"/>
            <a:ext cx="4981750" cy="3920345"/>
          </a:xfrm>
        </p:spPr>
        <p:txBody>
          <a:bodyPr anchor="b"/>
          <a:lstStyle/>
          <a:p>
            <a:pPr algn="ctr"/>
            <a:r>
              <a:rPr lang="en-GB" b="0">
                <a:solidFill>
                  <a:srgbClr val="2260B3"/>
                </a:solidFill>
                <a:latin typeface="Source Sans Pro" panose="020B0503030403020204" pitchFamily="34" charset="0"/>
                <a:ea typeface="Source Sans Pro" panose="020B0503030403020204" pitchFamily="34" charset="0"/>
              </a:rPr>
              <a:t>Citizens Advice</a:t>
            </a:r>
          </a:p>
        </p:txBody>
      </p:sp>
      <p:pic>
        <p:nvPicPr>
          <p:cNvPr id="18" name="Picture 17" descr="A qr code with a few squares&#10;&#10;Description automatically generated">
            <a:extLst>
              <a:ext uri="{FF2B5EF4-FFF2-40B4-BE49-F238E27FC236}">
                <a16:creationId xmlns:a16="http://schemas.microsoft.com/office/drawing/2014/main" id="{BDDADB1D-C9C2-EDA2-BB4D-0477F903E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635" y="2651612"/>
            <a:ext cx="2520000" cy="2520000"/>
          </a:xfrm>
          <a:prstGeom prst="rect">
            <a:avLst/>
          </a:prstGeom>
        </p:spPr>
      </p:pic>
      <p:pic>
        <p:nvPicPr>
          <p:cNvPr id="20" name="Picture 19" descr="A qr code with a few squares&#10;&#10;Description automatically generated">
            <a:extLst>
              <a:ext uri="{FF2B5EF4-FFF2-40B4-BE49-F238E27FC236}">
                <a16:creationId xmlns:a16="http://schemas.microsoft.com/office/drawing/2014/main" id="{9795292F-AE2C-9004-C8EC-36D414387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365" y="2651612"/>
            <a:ext cx="2520000" cy="2520000"/>
          </a:xfrm>
          <a:prstGeom prst="rect">
            <a:avLst/>
          </a:prstGeom>
        </p:spPr>
      </p:pic>
      <p:sp>
        <p:nvSpPr>
          <p:cNvPr id="5" name="Text Placeholder 5">
            <a:extLst>
              <a:ext uri="{FF2B5EF4-FFF2-40B4-BE49-F238E27FC236}">
                <a16:creationId xmlns:a16="http://schemas.microsoft.com/office/drawing/2014/main" id="{49912775-00F0-7389-98F7-D3361D684893}"/>
              </a:ext>
            </a:extLst>
          </p:cNvPr>
          <p:cNvSpPr txBox="1">
            <a:spLocks/>
          </p:cNvSpPr>
          <p:nvPr/>
        </p:nvSpPr>
        <p:spPr>
          <a:xfrm>
            <a:off x="6468490" y="2000838"/>
            <a:ext cx="4981750" cy="3920345"/>
          </a:xfrm>
          <a:prstGeom prst="rect">
            <a:avLst/>
          </a:prstGeom>
        </p:spPr>
        <p:txBody>
          <a:bodyPr anchor="b"/>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err="1">
                <a:solidFill>
                  <a:srgbClr val="2260B3"/>
                </a:solidFill>
                <a:latin typeface="Source Sans Pro" panose="020B0503030403020204" pitchFamily="34" charset="0"/>
                <a:ea typeface="Source Sans Pro" panose="020B0503030403020204" pitchFamily="34" charset="0"/>
              </a:rPr>
              <a:t>MoneyHelper</a:t>
            </a:r>
            <a:r>
              <a:rPr lang="en-GB" dirty="0">
                <a:solidFill>
                  <a:srgbClr val="2260B3"/>
                </a:solidFill>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312661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141DE-E185-1C63-A94C-FF634A75066C}"/>
              </a:ext>
            </a:extLst>
          </p:cNvPr>
          <p:cNvSpPr>
            <a:spLocks noGrp="1"/>
          </p:cNvSpPr>
          <p:nvPr>
            <p:ph type="body" sz="quarter" idx="11"/>
          </p:nvPr>
        </p:nvSpPr>
        <p:spPr/>
        <p:txBody>
          <a:bodyPr/>
          <a:lstStyle/>
          <a:p>
            <a:r>
              <a:rPr lang="en-GB" dirty="0">
                <a:solidFill>
                  <a:srgbClr val="2260B3"/>
                </a:solidFill>
              </a:rPr>
              <a:t>Using these tools</a:t>
            </a:r>
          </a:p>
        </p:txBody>
      </p:sp>
      <p:sp>
        <p:nvSpPr>
          <p:cNvPr id="4" name="Text Placeholder 3">
            <a:extLst>
              <a:ext uri="{FF2B5EF4-FFF2-40B4-BE49-F238E27FC236}">
                <a16:creationId xmlns:a16="http://schemas.microsoft.com/office/drawing/2014/main" id="{9D66671F-6D24-DCA4-C733-48D731BEE67A}"/>
              </a:ext>
            </a:extLst>
          </p:cNvPr>
          <p:cNvSpPr>
            <a:spLocks noGrp="1"/>
          </p:cNvSpPr>
          <p:nvPr>
            <p:ph type="body" sz="quarter" idx="12"/>
          </p:nvPr>
        </p:nvSpPr>
        <p:spPr/>
        <p:txBody>
          <a:bodyPr/>
          <a:lstStyle/>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Open the tool</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List your income</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List expenses</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The tool works out the balance</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ways to reduce spending</a:t>
            </a:r>
          </a:p>
          <a:p>
            <a:pPr marL="514350" lvl="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Save with the remaining balance </a:t>
            </a:r>
          </a:p>
        </p:txBody>
      </p:sp>
      <p:grpSp>
        <p:nvGrpSpPr>
          <p:cNvPr id="13" name="Group 12">
            <a:extLst>
              <a:ext uri="{FF2B5EF4-FFF2-40B4-BE49-F238E27FC236}">
                <a16:creationId xmlns:a16="http://schemas.microsoft.com/office/drawing/2014/main" id="{D4F2EB8D-7FFC-B21D-606A-EE801543D735}"/>
              </a:ext>
            </a:extLst>
          </p:cNvPr>
          <p:cNvGrpSpPr/>
          <p:nvPr/>
        </p:nvGrpSpPr>
        <p:grpSpPr>
          <a:xfrm>
            <a:off x="304800" y="2333639"/>
            <a:ext cx="4469871" cy="2807449"/>
            <a:chOff x="0" y="2319124"/>
            <a:chExt cx="4469871" cy="2807449"/>
          </a:xfrm>
        </p:grpSpPr>
        <p:grpSp>
          <p:nvGrpSpPr>
            <p:cNvPr id="9" name="Group 8">
              <a:extLst>
                <a:ext uri="{FF2B5EF4-FFF2-40B4-BE49-F238E27FC236}">
                  <a16:creationId xmlns:a16="http://schemas.microsoft.com/office/drawing/2014/main" id="{06B08E70-338C-9E0E-DB9A-DDA7396E3122}"/>
                </a:ext>
              </a:extLst>
            </p:cNvPr>
            <p:cNvGrpSpPr/>
            <p:nvPr/>
          </p:nvGrpSpPr>
          <p:grpSpPr>
            <a:xfrm>
              <a:off x="0" y="2319124"/>
              <a:ext cx="4469871" cy="2760560"/>
              <a:chOff x="6029228" y="2565867"/>
              <a:chExt cx="4469871" cy="2760560"/>
            </a:xfrm>
          </p:grpSpPr>
          <p:pic>
            <p:nvPicPr>
              <p:cNvPr id="10" name="Graphic 9">
                <a:extLst>
                  <a:ext uri="{FF2B5EF4-FFF2-40B4-BE49-F238E27FC236}">
                    <a16:creationId xmlns:a16="http://schemas.microsoft.com/office/drawing/2014/main" id="{D6A846ED-8BD7-956E-2C53-A12666343E5D}"/>
                  </a:ext>
                </a:extLst>
              </p:cNvPr>
              <p:cNvPicPr>
                <a:picLocks noChangeAspect="1"/>
              </p:cNvPicPr>
              <p:nvPr/>
            </p:nvPicPr>
            <p:blipFill>
              <a:blip r:embed="rId3">
                <a:extLst>
                  <a:ext uri="{96DAC541-7B7A-43D3-8B79-37D633B846F1}">
                    <asvg:svgBlip xmlns:asvg="http://schemas.microsoft.com/office/drawing/2016/SVG/main" r:embed="rId4"/>
                  </a:ext>
                </a:extLst>
              </a:blip>
              <a:srcRect t="19120" b="19120"/>
              <a:stretch/>
            </p:blipFill>
            <p:spPr>
              <a:xfrm>
                <a:off x="6029228" y="2565867"/>
                <a:ext cx="4469871" cy="2760560"/>
              </a:xfrm>
              <a:prstGeom prst="rect">
                <a:avLst/>
              </a:prstGeom>
            </p:spPr>
          </p:pic>
          <p:sp>
            <p:nvSpPr>
              <p:cNvPr id="11" name="Rectangle 10">
                <a:extLst>
                  <a:ext uri="{FF2B5EF4-FFF2-40B4-BE49-F238E27FC236}">
                    <a16:creationId xmlns:a16="http://schemas.microsoft.com/office/drawing/2014/main" id="{17476F21-7677-CFB5-5D84-AB1203ADC5EB}"/>
                  </a:ext>
                </a:extLst>
              </p:cNvPr>
              <p:cNvSpPr/>
              <p:nvPr/>
            </p:nvSpPr>
            <p:spPr>
              <a:xfrm>
                <a:off x="7185706" y="3373048"/>
                <a:ext cx="1842420" cy="16403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Graphic 11">
              <a:extLst>
                <a:ext uri="{FF2B5EF4-FFF2-40B4-BE49-F238E27FC236}">
                  <a16:creationId xmlns:a16="http://schemas.microsoft.com/office/drawing/2014/main" id="{5C39EC2F-41FB-198E-112B-5A727E6315C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32113" y="2888342"/>
              <a:ext cx="2238231" cy="2238231"/>
            </a:xfrm>
            <a:prstGeom prst="rect">
              <a:avLst/>
            </a:prstGeom>
          </p:spPr>
        </p:pic>
      </p:grpSp>
    </p:spTree>
    <p:extLst>
      <p:ext uri="{BB962C8B-B14F-4D97-AF65-F5344CB8AC3E}">
        <p14:creationId xmlns:p14="http://schemas.microsoft.com/office/powerpoint/2010/main" val="291114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29527" y="496245"/>
            <a:ext cx="8883501" cy="880759"/>
          </a:xfrm>
        </p:spPr>
        <p:txBody>
          <a:bodyPr/>
          <a:lstStyle/>
          <a:p>
            <a:r>
              <a:rPr lang="en-GB" dirty="0">
                <a:solidFill>
                  <a:srgbClr val="2260B3"/>
                </a:solidFill>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741759" y="2000841"/>
            <a:ext cx="6660753" cy="3920345"/>
          </a:xfrm>
        </p:spPr>
        <p:txBody>
          <a:bodyPr/>
          <a:lstStyle/>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Set up online banking</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Start to bank online safely</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Decide the way to pay online    that's right for you</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Use online tools to help you budget</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1810683"/>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442258"/>
            <a:ext cx="6605306" cy="985931"/>
          </a:xfrm>
        </p:spPr>
        <p:txBody>
          <a:bodyPr/>
          <a:lstStyle/>
          <a:p>
            <a:r>
              <a:rPr lang="en-GB" dirty="0">
                <a:solidFill>
                  <a:srgbClr val="2260B3"/>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07931" y="460852"/>
            <a:ext cx="9486696" cy="880759"/>
          </a:xfrm>
        </p:spPr>
        <p:txBody>
          <a:bodyPr/>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a:xfrm>
            <a:off x="741760" y="1755180"/>
            <a:ext cx="6390560" cy="3920345"/>
          </a:xfrm>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Set up online banking</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Start to bank online safely</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Decide the way to pay online that's right for you</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Use online tools to help you budget</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1754589"/>
            <a:ext cx="3908425" cy="3921125"/>
          </a:xfrm>
          <a:prstGeom prst="rect">
            <a:avLst/>
          </a:prstGeom>
        </p:spPr>
      </p:pic>
      <p:sp>
        <p:nvSpPr>
          <p:cNvPr id="2" name="TextBox 1">
            <a:extLst>
              <a:ext uri="{FF2B5EF4-FFF2-40B4-BE49-F238E27FC236}">
                <a16:creationId xmlns:a16="http://schemas.microsoft.com/office/drawing/2014/main" id="{C08AA8DD-8958-655F-2014-327777493FFF}"/>
              </a:ext>
            </a:extLst>
          </p:cNvPr>
          <p:cNvSpPr txBox="1"/>
          <p:nvPr/>
        </p:nvSpPr>
        <p:spPr>
          <a:xfrm>
            <a:off x="603117" y="5949867"/>
            <a:ext cx="8551190" cy="646331"/>
          </a:xfrm>
          <a:prstGeom prst="rect">
            <a:avLst/>
          </a:prstGeom>
          <a:noFill/>
        </p:spPr>
        <p:txBody>
          <a:bodyPr wrap="square">
            <a:spAutoFit/>
          </a:bodyPr>
          <a:lstStyle/>
          <a:p>
            <a:r>
              <a:rPr lang="en-GB" sz="1800" dirty="0">
                <a:latin typeface="Source Sans Pro" panose="020B0503030403020204" pitchFamily="34" charset="0"/>
                <a:ea typeface="Source Sans Pro" panose="020B0503030403020204" pitchFamily="34" charset="0"/>
              </a:rPr>
              <a:t>Disclaimer: Everything that is discussed today is for guidance and is not financial advice. Any websites, tools etc. are examples of what's available.</a:t>
            </a:r>
          </a:p>
        </p:txBody>
      </p:sp>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7D944FE-4CA5-DBFC-34B1-AAAFDACFDCF3}"/>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
        <p:nvSpPr>
          <p:cNvPr id="3" name="Text Placeholder 2">
            <a:extLst>
              <a:ext uri="{FF2B5EF4-FFF2-40B4-BE49-F238E27FC236}">
                <a16:creationId xmlns:a16="http://schemas.microsoft.com/office/drawing/2014/main" id="{194F8D36-DFC5-8201-14ED-85FEF66817C1}"/>
              </a:ext>
            </a:extLst>
          </p:cNvPr>
          <p:cNvSpPr>
            <a:spLocks noGrp="1"/>
          </p:cNvSpPr>
          <p:nvPr>
            <p:ph type="body" sz="quarter" idx="11"/>
          </p:nvPr>
        </p:nvSpPr>
        <p:spPr/>
        <p:txBody>
          <a:bodyPr/>
          <a:lstStyle/>
          <a:p>
            <a:r>
              <a:rPr lang="en-GB" dirty="0">
                <a:solidFill>
                  <a:srgbClr val="2260B3"/>
                </a:solidFill>
              </a:rPr>
              <a:t>What can you do with your money online? </a:t>
            </a:r>
          </a:p>
        </p:txBody>
      </p:sp>
    </p:spTree>
    <p:extLst>
      <p:ext uri="{BB962C8B-B14F-4D97-AF65-F5344CB8AC3E}">
        <p14:creationId xmlns:p14="http://schemas.microsoft.com/office/powerpoint/2010/main" val="190920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783DBD1-0921-C750-A313-D0E03A173E89}"/>
              </a:ext>
            </a:extLst>
          </p:cNvPr>
          <p:cNvPicPr>
            <a:picLocks noGrp="1" noChangeAspect="1"/>
          </p:cNvPicPr>
          <p:nvPr>
            <p:ph type="pic" sz="quarter" idx="10"/>
          </p:nvPr>
        </p:nvPicPr>
        <p:blipFill>
          <a:blip r:embed="rId3"/>
          <a:srcRect l="53" r="53"/>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solidFill>
                  <a:srgbClr val="2260B3"/>
                </a:solidFill>
              </a:rPr>
              <a:t>You can:</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Check your balance</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Move money between accounts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See statements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Send/receive money</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Check payments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Shop online</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Pay bills</a:t>
            </a:r>
          </a:p>
          <a:p>
            <a:pPr marL="457200" indent="-45720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Budget</a:t>
            </a:r>
          </a:p>
        </p:txBody>
      </p:sp>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9ACFFB9-49DB-B6A1-B32B-7CCC2300AB78}"/>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BCE8CF93-84DA-F821-AF55-1D3312C6DFEE}"/>
              </a:ext>
            </a:extLst>
          </p:cNvPr>
          <p:cNvSpPr>
            <a:spLocks noGrp="1"/>
          </p:cNvSpPr>
          <p:nvPr>
            <p:ph type="body" sz="quarter" idx="11"/>
          </p:nvPr>
        </p:nvSpPr>
        <p:spPr/>
        <p:txBody>
          <a:bodyPr/>
          <a:lstStyle/>
          <a:p>
            <a:r>
              <a:rPr lang="en-GB">
                <a:solidFill>
                  <a:srgbClr val="2260B3"/>
                </a:solidFill>
              </a:rPr>
              <a:t>Setting up online banking </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741759" y="2000838"/>
            <a:ext cx="6799503" cy="3920345"/>
          </a:xfrm>
        </p:spPr>
        <p:txBody>
          <a:bodyPr/>
          <a:lstStyle/>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Visit your bank's website or app</a:t>
            </a:r>
          </a:p>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Register using your personal details</a:t>
            </a:r>
          </a:p>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Create your log-in details</a:t>
            </a:r>
          </a:p>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Read the T&amp;Cs</a:t>
            </a:r>
          </a:p>
          <a:p>
            <a:pPr marL="514350" lvl="0" indent="-514350">
              <a:lnSpc>
                <a:spcPct val="114000"/>
              </a:lnSpc>
              <a:spcBef>
                <a:spcPts val="0"/>
              </a:spcBef>
              <a:spcAft>
                <a:spcPts val="1200"/>
              </a:spcAft>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Complete security checks </a:t>
            </a:r>
          </a:p>
        </p:txBody>
      </p:sp>
    </p:spTree>
    <p:extLst>
      <p:ext uri="{BB962C8B-B14F-4D97-AF65-F5344CB8AC3E}">
        <p14:creationId xmlns:p14="http://schemas.microsoft.com/office/powerpoint/2010/main" val="34459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Using online banking</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1290000" y="1611315"/>
            <a:ext cx="9612000" cy="4500000"/>
          </a:xfrm>
          <a:solidFill>
            <a:srgbClr val="024731"/>
          </a:solidFill>
        </p:spPr>
        <p:txBody>
          <a:bodyPr>
            <a:spAutoFit/>
          </a:bodyPr>
          <a:lstStyle/>
          <a:p>
            <a:pPr marL="457200" indent="-457200">
              <a:buFont typeface="Arial" panose="020B0604020202020204" pitchFamily="34" charset="0"/>
              <a:buChar char="•"/>
            </a:pPr>
            <a:r>
              <a:rPr lang="en-GB"/>
              <a:t>Search</a:t>
            </a:r>
          </a:p>
          <a:p>
            <a:pPr marL="457200" indent="-457200">
              <a:buFont typeface="Arial" panose="020B0604020202020204" pitchFamily="34" charset="0"/>
              <a:buChar char="•"/>
            </a:pPr>
            <a:r>
              <a:rPr lang="en-GB"/>
              <a:t>Your accounts</a:t>
            </a:r>
          </a:p>
          <a:p>
            <a:pPr marL="457200" indent="-457200">
              <a:buFont typeface="Arial" panose="020B0604020202020204" pitchFamily="34" charset="0"/>
              <a:buChar char="•"/>
            </a:pPr>
            <a:r>
              <a:rPr lang="en-GB"/>
              <a:t>Settings</a:t>
            </a:r>
          </a:p>
          <a:p>
            <a:pPr marL="457200" indent="-457200">
              <a:buFont typeface="Arial" panose="020B0604020202020204" pitchFamily="34" charset="0"/>
              <a:buChar char="•"/>
            </a:pPr>
            <a:r>
              <a:rPr lang="en-GB"/>
              <a:t>Support</a:t>
            </a:r>
          </a:p>
          <a:p>
            <a:pPr marL="457200" indent="-457200">
              <a:buFont typeface="Arial" panose="020B0604020202020204" pitchFamily="34" charset="0"/>
              <a:buChar char="•"/>
            </a:pPr>
            <a:r>
              <a:rPr lang="en-GB"/>
              <a:t>Spending</a:t>
            </a:r>
          </a:p>
          <a:p>
            <a:pPr marL="457200" indent="-457200">
              <a:buFont typeface="Arial" panose="020B0604020202020204" pitchFamily="34" charset="0"/>
              <a:buChar char="•"/>
            </a:pPr>
            <a:r>
              <a:rPr lang="en-GB"/>
              <a:t>Card Management</a:t>
            </a:r>
          </a:p>
          <a:p>
            <a:pPr marL="457200" indent="-457200">
              <a:buFont typeface="Arial" panose="020B0604020202020204" pitchFamily="34" charset="0"/>
              <a:buChar char="•"/>
            </a:pPr>
            <a:r>
              <a:rPr lang="en-GB"/>
              <a:t>Products and services</a:t>
            </a:r>
          </a:p>
          <a:p>
            <a:pPr marL="457200" indent="-457200">
              <a:buFont typeface="Arial" panose="020B0604020202020204" pitchFamily="34" charset="0"/>
              <a:buChar char="•"/>
            </a:pPr>
            <a:r>
              <a:rPr lang="en-GB"/>
              <a:t>Pay and transfer</a:t>
            </a:r>
          </a:p>
        </p:txBody>
      </p:sp>
      <p:pic>
        <p:nvPicPr>
          <p:cNvPr id="10" name="Picture Placeholder 9">
            <a:extLst>
              <a:ext uri="{FF2B5EF4-FFF2-40B4-BE49-F238E27FC236}">
                <a16:creationId xmlns:a16="http://schemas.microsoft.com/office/drawing/2014/main" id="{B3A8FA04-900F-7B55-EBA1-6B417054ABB8}"/>
              </a:ext>
            </a:extLst>
          </p:cNvPr>
          <p:cNvPicPr>
            <a:picLocks noGrp="1" noChangeAspect="1"/>
          </p:cNvPicPr>
          <p:nvPr>
            <p:ph type="pic" sz="quarter" idx="10"/>
          </p:nvPr>
        </p:nvPicPr>
        <p:blipFill>
          <a:blip r:embed="rId3"/>
          <a:srcRect/>
          <a:stretch/>
        </p:blipFill>
        <p:spPr>
          <a:xfrm>
            <a:off x="1290000" y="1611315"/>
            <a:ext cx="9612000" cy="4536000"/>
          </a:xfrm>
          <a:prstGeom prst="rect">
            <a:avLst/>
          </a:prstGeom>
        </p:spPr>
      </p:pic>
    </p:spTree>
    <p:extLst>
      <p:ext uri="{BB962C8B-B14F-4D97-AF65-F5344CB8AC3E}">
        <p14:creationId xmlns:p14="http://schemas.microsoft.com/office/powerpoint/2010/main" val="40512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D9A6B04-7908-3878-68FA-D60D60886A3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541263" y="2202007"/>
            <a:ext cx="3908977" cy="3920345"/>
          </a:xfrm>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a:xfrm>
            <a:off x="174831" y="460852"/>
            <a:ext cx="10333511" cy="880759"/>
          </a:xfrm>
        </p:spPr>
        <p:txBody>
          <a:bodyPr/>
          <a:lstStyle/>
          <a:p>
            <a:r>
              <a:rPr lang="en-GB" dirty="0">
                <a:solidFill>
                  <a:srgbClr val="2260B3"/>
                </a:solidFill>
              </a:rPr>
              <a:t>Making your first transaction</a:t>
            </a:r>
          </a:p>
        </p:txBody>
      </p:sp>
      <p:sp>
        <p:nvSpPr>
          <p:cNvPr id="7" name="Text Placeholder 6">
            <a:extLst>
              <a:ext uri="{FF2B5EF4-FFF2-40B4-BE49-F238E27FC236}">
                <a16:creationId xmlns:a16="http://schemas.microsoft.com/office/drawing/2014/main" id="{FDB8AA24-CCD2-71EB-7AE1-666EAFC28771}"/>
              </a:ext>
            </a:extLst>
          </p:cNvPr>
          <p:cNvSpPr>
            <a:spLocks noGrp="1"/>
          </p:cNvSpPr>
          <p:nvPr>
            <p:ph type="body" sz="quarter" idx="12"/>
          </p:nvPr>
        </p:nvSpPr>
        <p:spPr>
          <a:xfrm>
            <a:off x="394287" y="2000838"/>
            <a:ext cx="7176945" cy="3920345"/>
          </a:xfrm>
        </p:spPr>
        <p:txBody>
          <a:bodyPr/>
          <a:lstStyle/>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Look for the ‘Pay or Transfer’ option</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the account you want to pay from</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Pick or set up your payee</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Type in the amount and date</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Is this a regular payment?</a:t>
            </a:r>
          </a:p>
          <a:p>
            <a:pPr marL="514350" indent="-514350">
              <a:lnSpc>
                <a:spcPct val="114000"/>
              </a:lnSpc>
              <a:spcBef>
                <a:spcPts val="1200"/>
              </a:spcBef>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Check and confirm</a:t>
            </a:r>
          </a:p>
        </p:txBody>
      </p:sp>
    </p:spTree>
    <p:extLst>
      <p:ext uri="{BB962C8B-B14F-4D97-AF65-F5344CB8AC3E}">
        <p14:creationId xmlns:p14="http://schemas.microsoft.com/office/powerpoint/2010/main" val="14393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1DEBAF-E7CF-4A33-8DC6-2ACED3442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D3392F-0EC0-4288-B435-FB529683B37E}">
  <ds:schemaRefs>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a26ea033-2852-474a-8cc8-30d2b3b4aa0f"/>
    <ds:schemaRef ds:uri="8296b18e-8234-4d94-91b1-3ed3998a7eb5"/>
    <ds:schemaRef ds:uri="http://schemas.microsoft.com/sharepoint/v3"/>
  </ds:schemaRefs>
</ds:datastoreItem>
</file>

<file path=customXml/itemProps3.xml><?xml version="1.0" encoding="utf-8"?>
<ds:datastoreItem xmlns:ds="http://schemas.openxmlformats.org/officeDocument/2006/customXml" ds:itemID="{9EBD3211-20CB-428E-9817-E7BC0FE71C75}">
  <ds:schemaRefs>
    <ds:schemaRef ds:uri="http://schemas.microsoft.com/sharepoint/v3/contenttype/forms"/>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4528</Words>
  <Application>Microsoft Office PowerPoint</Application>
  <PresentationFormat>Widescreen</PresentationFormat>
  <Paragraphs>278</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Lloyds Bank Jack Medium</vt:lpstr>
      <vt:lpstr>Helvetica Neue</vt:lpstr>
      <vt:lpstr>Source Sans Pro</vt:lpstr>
      <vt:lpstr>Symbol</vt:lpstr>
      <vt:lpstr>Wingdings</vt:lpstr>
      <vt:lpstr>Calibri</vt:lpstr>
      <vt:lpstr>Lloyds Bank Jack</vt:lpstr>
      <vt:lpstr>AvenirNext LT Pro Regular</vt:lpstr>
      <vt:lpstr>Times New Roman</vt:lpstr>
      <vt:lpstr>Source Sans Pro SemiBold</vt:lpstr>
      <vt:lpstr>Courier New</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11</cp:revision>
  <dcterms:created xsi:type="dcterms:W3CDTF">2024-02-20T12:12:04Z</dcterms:created>
  <dcterms:modified xsi:type="dcterms:W3CDTF">2025-04-29T13:18:30Z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