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81" r:id="rId5"/>
    <p:sldId id="282" r:id="rId6"/>
    <p:sldId id="288" r:id="rId7"/>
    <p:sldId id="271" r:id="rId8"/>
    <p:sldId id="272" r:id="rId9"/>
    <p:sldId id="273" r:id="rId10"/>
    <p:sldId id="274" r:id="rId11"/>
    <p:sldId id="275" r:id="rId12"/>
    <p:sldId id="286" r:id="rId13"/>
    <p:sldId id="277" r:id="rId14"/>
    <p:sldId id="278" r:id="rId15"/>
    <p:sldId id="283" r:id="rId16"/>
    <p:sldId id="284" r:id="rId17"/>
    <p:sldId id="285" r:id="rId18"/>
    <p:sldId id="279" r:id="rId19"/>
    <p:sldId id="301" r:id="rId20"/>
    <p:sldId id="287" r:id="rId21"/>
    <p:sldId id="297" r:id="rId22"/>
  </p:sldIdLst>
  <p:sldSz cx="12192000" cy="6858000"/>
  <p:notesSz cx="6858000" cy="9144000"/>
  <p:embeddedFontLst>
    <p:embeddedFont>
      <p:font typeface="Lloyds Bank Jack" panose="02000503040000020004" pitchFamily="50" charset="0"/>
      <p:regular r:id="rId24"/>
      <p:bold r:id="rId25"/>
      <p:italic r:id="rId26"/>
      <p:boldItalic r:id="rId27"/>
    </p:embeddedFont>
    <p:embeddedFont>
      <p:font typeface="Lloyds Bank Jack Medium" panose="02000606060000020004" pitchFamily="50" charset="0"/>
      <p:regular r:id="rId28"/>
      <p:italic r:id="rId29"/>
    </p:embeddedFont>
    <p:embeddedFont>
      <p:font typeface="Source Sans Pro" panose="020B0503030403020204" pitchFamily="34" charset="0"/>
      <p:regular r:id="rId30"/>
    </p:embeddedFont>
    <p:embeddedFont>
      <p:font typeface="Source Sans Pro SemiBold" panose="020B0603030403020204" pitchFamily="34" charset="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DEs2bV9CfE45N4ugXI10fw==" hashData="nmWnt4W9sPYidJl39PPnHWx8X+w7SB2hK5gxsUCiZAbu69/NUU5HddCJwWAuuLC803HfKFf5LL9N8u5R0htri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88BD1F5F-381C-5B3F-626F-EFE170E9BC0C}" name="Franklin, Chris (Customer Inclusion, Customer Channels)" initials="FC" userId="S::chris.franklin@lloydsbanking.com::826ee402-fbdb-4034-a7c7-db309b41606d" providerId="AD"/>
  <p188:author id="{D166ADA9-AF04-E283-5A99-A5910D57E2C5}" name="Michael Osborne" initials="" userId="S::mike@upskilldigital.com::9c0de20d-36c4-4497-93c0-fd6961c417d7" providerId="AD"/>
  <p188:author id="{865A1CD2-5D88-1B70-DA30-1BDDB54B120C}" name="Franklin, Chris (Customer Inclusion, Customer Channels)" initials="CF"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5D1F8A-2046-4D58-B2B8-E7CC86AB2C6C}" v="2" dt="2024-05-15T13:51:42.9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50000"/>
  </p:normalViewPr>
  <p:slideViewPr>
    <p:cSldViewPr snapToGrid="0">
      <p:cViewPr varScale="1">
        <p:scale>
          <a:sx n="63" d="100"/>
          <a:sy n="63" d="100"/>
        </p:scale>
        <p:origin x="22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nnie, Sinead (Group Corporate Affairs)" userId="dc2a0c80-9c5e-4039-b10a-6c88a895e474" providerId="ADAL" clId="{1C5BEC48-876C-4ED8-9E26-2895709D5F26}"/>
    <pc:docChg chg="addSld delSld modSld">
      <pc:chgData name="Finnie, Sinead (Group Corporate Affairs)" userId="dc2a0c80-9c5e-4039-b10a-6c88a895e474" providerId="ADAL" clId="{1C5BEC48-876C-4ED8-9E26-2895709D5F26}" dt="2025-04-29T13:05:20.231" v="2"/>
      <pc:docMkLst>
        <pc:docMk/>
      </pc:docMkLst>
      <pc:sldChg chg="del">
        <pc:chgData name="Finnie, Sinead (Group Corporate Affairs)" userId="dc2a0c80-9c5e-4039-b10a-6c88a895e474" providerId="ADAL" clId="{1C5BEC48-876C-4ED8-9E26-2895709D5F26}" dt="2025-04-29T13:05:11.526" v="1" actId="2696"/>
        <pc:sldMkLst>
          <pc:docMk/>
          <pc:sldMk cId="1815133090" sldId="289"/>
        </pc:sldMkLst>
      </pc:sldChg>
      <pc:sldChg chg="del">
        <pc:chgData name="Finnie, Sinead (Group Corporate Affairs)" userId="dc2a0c80-9c5e-4039-b10a-6c88a895e474" providerId="ADAL" clId="{1C5BEC48-876C-4ED8-9E26-2895709D5F26}" dt="2025-04-29T13:05:06.212" v="0" actId="2696"/>
        <pc:sldMkLst>
          <pc:docMk/>
          <pc:sldMk cId="868979153" sldId="298"/>
        </pc:sldMkLst>
      </pc:sldChg>
      <pc:sldChg chg="add">
        <pc:chgData name="Finnie, Sinead (Group Corporate Affairs)" userId="dc2a0c80-9c5e-4039-b10a-6c88a895e474" providerId="ADAL" clId="{1C5BEC48-876C-4ED8-9E26-2895709D5F26}" dt="2025-04-29T13:05:20.231" v="2"/>
        <pc:sldMkLst>
          <pc:docMk/>
          <pc:sldMk cId="1815133090"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lnSpc>
                <a:spcPct val="120000"/>
              </a:lnSpc>
              <a:buFont typeface="Symbol" pitchFamily="2" charset="2"/>
              <a:buChar char=""/>
            </a:pPr>
            <a:r>
              <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rPr>
              <a:t>Open websites prior to the session: </a:t>
            </a:r>
          </a:p>
          <a:p>
            <a:pPr>
              <a:lnSpc>
                <a:spcPct val="120000"/>
              </a:lnSpc>
            </a:pPr>
            <a:r>
              <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rPr>
              <a:t> (local council website); other local services sites – think about your learners, the type of services they might access offline currently and the services that are local to them and have a website / app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endParaRPr lang="en-GB" dirty="0">
              <a:latin typeface="Source Sans Pro" panose="020B0503030403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28600">
              <a:lnSpc>
                <a:spcPct val="120000"/>
              </a:lnSpc>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Let's see how to use apps and websites to find what you need</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you'll want to download the app (if it's available) or visit the website on your device. To do this, go to the app store and search for the app, or open your web browser and type in the website's address</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on the app or website, you'll see options for what they offer. To find what you're looking for, you can usually use a menu, tabs, or a search bar</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Next, when you've found what you want, it's time to book or order. You should see a button that says something like 'Book Now' or 'Order.' Click or tap on that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need to provide some details. It could be as simple as picking the date and time you want or choosing from a list of services they offer. If there's a payment involved, you'll be asked to do that as well</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After you've done that, you can expect a message telling you your order has been received. This might be a text message, an email, or a message within the app</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it's about just a few things: finding, selecting, giving some info, and then waiting for that confirmation</a:t>
            </a:r>
            <a:r>
              <a:rPr lang="en-GB" sz="2800" i="1" dirty="0">
                <a:effectLst/>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Once you’ve gone through the generic steps, ask for suggestions of things the learners book locally that they may currently do by phone or in person (e.g. takeaway / restaurant booking, hair or eye test appointment, gym session or cinema tickets etc). Encourage them to explore the online (web / app) alternative and / or pick one of their suggestions and demo the process of booking online</a:t>
            </a:r>
            <a:endParaRPr lang="en-GB" b="0"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Show examples of local council websites and the services they offer online (can be done as a demo; encourage learners to follow / explore)</a:t>
            </a:r>
          </a:p>
          <a:p>
            <a:pPr marL="457200" indent="-228600">
              <a:lnSpc>
                <a:spcPct val="120000"/>
              </a:lnSpc>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talk about using your local council's website. This can be a helpful place for various services, and I'll guide you through it: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visit your local council's website. You can do this by typing in your council's name or 'website' into your web browser</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there, you'll want to find the service you need. Most council websites have a menu or tabs that help you navigate. You'll see things like 'Pay Bills' or 'Report Issues.' Just click on the one that matches what you're looking for</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you've found the service you need, you'll usually see an option to 'Make Your Request' (or something similar). This part is like filling out a form. You'll need to give them your details, like your name and address, and describe what you need. It's quite straightforward, and if you ever get stuck, they often have help sections that you can check</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short, it’s about visiting the website, finding the right service, and making your request by filling in a form</a:t>
            </a:r>
            <a:r>
              <a:rPr lang="en-GB" sz="2800"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420013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now explore how to access health services online. It's a handy way to manage your health needs</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access services from local health providers, like your GP, optician, or dentist, online. This means you can find these services, book appointments, and even order your prescriptions from the comfort of your own home (or wherever you are)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when you're looking for reliable information about specific health conditions or symptoms, the NHS websites and apps are a great place to go. They're trusted sources that provide information, health advice, and details about local hospitals and other services</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55627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0000"/>
              </a:lnSpc>
              <a:spcBef>
                <a:spcPts val="0"/>
              </a:spcBef>
              <a:spcAft>
                <a:spcPts val="0"/>
              </a:spcAft>
              <a:buClrTx/>
              <a:buSzTx/>
              <a:buFontTx/>
              <a:buNone/>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Demonstrate how to access local health services, e.g., GPs, opticians, dentists – to find a local service, appointment-booking, prescription ordering etc. Again, it may help to first ask what local services they currently book by phone / in person and use these examples to demo / encourage exploration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Accessing local health services online is about making your health needs more convenient</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start, you can either visit the website or download the app for your local health services</a:t>
            </a:r>
          </a:p>
          <a:p>
            <a:pPr marL="342900" lvl="0" indent="-342900">
              <a:lnSpc>
                <a:spcPct val="120000"/>
              </a:lnSpc>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there, you'll want to see what services they offer. This includes checking their opening hours and contact information, which can be really useful</a:t>
            </a:r>
          </a:p>
          <a:p>
            <a:pPr marL="342900" lvl="0" indent="-342900">
              <a:lnSpc>
                <a:spcPct val="120000"/>
              </a:lnSpc>
              <a:spcAft>
                <a:spcPts val="1200"/>
              </a:spcAft>
              <a:buFont typeface="+mj-lt"/>
              <a:buAutoNum type="arabicPeriod"/>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need to book an appointment or order a prescription, can be as simple as clicking the right options on the website or app. Choose what you need, confirm it, and you're all set. They'll usually send you a confirmation, like a text or email, so you know where you stand</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Don't forget, you can (use ‘near me’ searches to) explore different healthcare providers in your area to find the one that suits you best</a:t>
            </a:r>
            <a:r>
              <a:rPr lang="en-GB" sz="2800"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283650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Demonstrate NHS websites and apps (UK-wide / country-specific) – to find information about medical conditions, health advice, local hospitals and other healthcare services. A good example to use is: search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nhs</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from browser; go to the </a:t>
            </a:r>
            <a:r>
              <a:rPr lang="en-GB" sz="1800"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nhs</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website; use their search bar to type in ‘arm’; view result; select ‘elbow and arm pain’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Finally, let's explore the NHS websites and apps. They're a reliable source for all things health-related</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First off, you can find information on health conditions. The NHS is generally the best place to look up symptoms or conditions you might be worried about. You can be sure the information here comes from trusted healthcare experts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also get general health advice, including what to do when you're not sure how to handle a health issue. The 111.nhs.uk site is helpful for this. It provides help when you it but aren't sure what to do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if you're looking for local or UK healthcare services, you're in the right place. You can find a GP, see where you can get a flu jab, or manage appointments for treatments or procedures through their e-Referral service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Don't forget to create your NHS account. It's your key to accessing certain services. To set it up, you'll need your NHS number (if you know it), along with your name, address, and date of birth. This account can link to other services like prescription providers, your GP, and your health records. It's all about making your healthcare management easier</a:t>
            </a:r>
          </a:p>
          <a:p>
            <a:pPr marL="228600" indent="0">
              <a:lnSpc>
                <a:spcPct val="120000"/>
              </a:lnSpc>
              <a:spcAft>
                <a:spcPts val="12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(If you haven’t already) do a ‘follow-me’ demo on how to access local/NHS health services online and save them as a favourite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101583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We've explored various online services, from booking local appointments to accessing health information</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List services you can book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how to find and book local services through different platforms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Discover how to access health services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best way to learn is by doing. Try out what you've learned in this lesson</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Prompt for any questions or feedback. Check their level of confidence in doing these in future, ask what they found most useful, anything they’d like to know more about (or to go through again before the lesson ends) and where they think they’ll need more practice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lgn="l" defTabSz="914400" rtl="0" eaLnBrk="1" latinLnBrk="0" hangingPunct="1">
              <a:lnSpc>
                <a:spcPct val="120000"/>
              </a:lnSpc>
              <a:buFont typeface="Arial" panose="020B0604020202020204" pitchFamily="34" charset="0"/>
              <a:buChar char="•"/>
            </a:pPr>
            <a:r>
              <a:rPr lang="en-GB" sz="1200" i="1" kern="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need further assistance or want to explore more, visit our Academy site. Specifically, check out the 'Introduction to Online Services' and 'Managing Your Healthcare Online' lessons</a:t>
            </a:r>
            <a:r>
              <a:rPr lang="en-GB" sz="1200" i="1" kern="1200" dirty="0">
                <a:solidFill>
                  <a:srgbClr val="313233"/>
                </a:solidFill>
                <a:effectLst/>
                <a:latin typeface="Source Sans Pro" panose="020B0503030403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0"/>
              </a:spcAft>
              <a:buNone/>
            </a:pPr>
            <a:r>
              <a:rPr lang="en-ZA" sz="1100" b="0" i="0" u="none" strike="noStrike" dirty="0">
                <a:solidFill>
                  <a:srgbClr val="313233"/>
                </a:solidFill>
                <a:effectLst/>
                <a:latin typeface="Arial" panose="020B0604020202020204" pitchFamily="34" charset="0"/>
              </a:rPr>
              <a:t>TRAINER NOTES</a:t>
            </a:r>
            <a:endParaRPr lang="en-ZA" b="0" dirty="0">
              <a:effectLst/>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NOTES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accessing local services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access and book services online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we'll help you discover the different types of services that you can access online and to be able to complete the required information to access or book these services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begin, here’s a </a:t>
            </a:r>
            <a:r>
              <a:rPr lang="en-GB" sz="1800" i="1" dirty="0" err="1">
                <a:solidFill>
                  <a:srgbClr val="313233"/>
                </a:solidFill>
                <a:effectLst/>
                <a:latin typeface="Source Sans Pro" panose="020B0503030403020204" pitchFamily="34" charset="0"/>
                <a:ea typeface="Arial" panose="020B0604020202020204" pitchFamily="34" charset="0"/>
                <a:cs typeface="Arial" panose="020B0604020202020204" pitchFamily="34" charset="0"/>
              </a:rPr>
              <a:t>a</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few tips on how to get the most from this session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we mention any resources during the session, we’ll share these with you at the end</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this lesson to be as interactive as possible, so we’ll be asking questions as we go along – and we want you to ask lots of questions, too!</a:t>
            </a:r>
          </a:p>
          <a:p>
            <a:pPr marL="342900" indent="-342900" algn="just">
              <a:lnSpc>
                <a:spcPct val="114999"/>
              </a:lnSpc>
              <a:buFont typeface="Symbol" pitchFamily="2" charset="2"/>
              <a:buChar char=""/>
            </a:pP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For this session, I'll be mostly asking for your own ideas, thoughts and suggestions. So think about your own experiences, and where you think online access might be an option</a:t>
            </a:r>
          </a:p>
          <a:p>
            <a:pPr marL="342900" lvl="0" indent="-342900" algn="just">
              <a:lnSpc>
                <a:spcPct val="115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we’ll have a short discussion about what we’re looking at, or we might move on. It will depend on how we’re doing for time</a:t>
            </a:r>
          </a:p>
          <a:p>
            <a:pPr marL="342900" lvl="0" indent="-342900" algn="just">
              <a:lnSpc>
                <a:spcPct val="115000"/>
              </a:lnSpc>
              <a:buFont typeface="Symbol" pitchFamily="2" charset="2"/>
              <a:buChar char=""/>
            </a:pPr>
            <a:endParaRPr lang="en-GB" sz="1800" i="1" u="none" strike="noStrike" dirty="0">
              <a:solidFill>
                <a:srgbClr val="313233"/>
              </a:solidFill>
              <a:effectLst/>
              <a:latin typeface="Source Sans Pro" panose="020B0503030403020204" pitchFamily="34" charset="0"/>
              <a:cs typeface="Arial" panose="020B0604020202020204" pitchFamily="34" charset="0"/>
            </a:endParaRPr>
          </a:p>
          <a:p>
            <a:pPr marL="0" lvl="0" indent="0" algn="just">
              <a:lnSpc>
                <a:spcPct val="115000"/>
              </a:lnSpc>
              <a:buFont typeface="Symbol" pitchFamily="2" charset="2"/>
              <a:buNone/>
            </a:pPr>
            <a:r>
              <a:rPr lang="en-GB" sz="2800" u="none" strike="noStrike" dirty="0">
                <a:solidFill>
                  <a:srgbClr val="313233"/>
                </a:solidFill>
                <a:effectLst/>
                <a:latin typeface="Source Sans Pro" panose="020B0503030403020204" pitchFamily="34" charset="0"/>
              </a:rPr>
              <a:t>NOTE FOR VIRTUAL DELIVERY – Encourage people to comment and ask questions in the chat or experiment and try using the emojis. (Describe what an emoji is if needed)</a:t>
            </a:r>
            <a:r>
              <a:rPr lang="en-US" sz="2800" dirty="0">
                <a:solidFill>
                  <a:srgbClr val="000000"/>
                </a:solidFill>
                <a:effectLst/>
                <a:latin typeface="Source Sans Pro" panose="020B0503030403020204" pitchFamily="34" charset="0"/>
              </a:rPr>
              <a:t>​</a:t>
            </a:r>
            <a:r>
              <a:rPr lang="en-GB" sz="2800" u="none" strike="noStrike" dirty="0">
                <a:solidFill>
                  <a:srgbClr val="313233"/>
                </a:solidFill>
                <a:effectLst/>
                <a:latin typeface="Source Sans Pro" panose="020B0503030403020204" pitchFamily="34" charset="0"/>
              </a:rPr>
              <a:t> </a:t>
            </a:r>
            <a:r>
              <a:rPr lang="en-US" sz="2800" dirty="0">
                <a:solidFill>
                  <a:srgbClr val="000000"/>
                </a:solidFill>
                <a:effectLst/>
                <a:latin typeface="Source Sans Pro" panose="020B0503030403020204" pitchFamily="34" charset="0"/>
              </a:rPr>
              <a:t>​</a:t>
            </a:r>
            <a:endParaRPr lang="en-US" sz="28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endParaRPr lang="en-GB" sz="1800" u="none" strike="noStrike" dirty="0">
              <a:solidFill>
                <a:srgbClr val="313233"/>
              </a:solidFill>
              <a:effectLst/>
              <a:latin typeface="Source Sans Pro" panose="020B0503030403020204" pitchFamily="34" charset="0"/>
            </a:endParaRPr>
          </a:p>
          <a:p>
            <a:pPr marL="285750" indent="-285750" algn="l" rtl="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To comment in the chat,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800" i="1" dirty="0">
                <a:solidFill>
                  <a:srgbClr val="000000"/>
                </a:solidFill>
                <a:effectLst/>
                <a:latin typeface="Source Sans Pro" panose="020B0503030403020204" pitchFamily="34" charset="0"/>
              </a:rPr>
              <a:t>​</a:t>
            </a:r>
            <a:endParaRPr lang="en-GB" sz="1800" b="0" i="1" dirty="0">
              <a:solidFill>
                <a:srgbClr val="444444"/>
              </a:solidFill>
              <a:effectLst/>
              <a:latin typeface="Arial" panose="020B0604020202020204" pitchFamily="34" charset="0"/>
            </a:endParaRPr>
          </a:p>
          <a:p>
            <a:pPr marL="285750" indent="-285750" fontAlgn="base">
              <a:buFont typeface="Arial" panose="020B0604020202020204" pitchFamily="34" charset="0"/>
              <a:buChar char="•"/>
            </a:pPr>
            <a:r>
              <a:rPr lang="en-GB" sz="1800" i="1" u="none" strike="noStrike" dirty="0">
                <a:solidFill>
                  <a:srgbClr val="313233"/>
                </a:solidFill>
                <a:effectLst/>
                <a:latin typeface="Source Sans Pro" panose="020B0503030403020204" pitchFamily="34" charset="0"/>
              </a:rPr>
              <a:t>We’d like to make today as interactive as possible to make your experience more interesting</a:t>
            </a:r>
            <a:r>
              <a:rPr lang="en-GB" sz="1800" i="1" dirty="0">
                <a:solidFill>
                  <a:srgbClr val="000000"/>
                </a:solidFill>
                <a:effectLst/>
                <a:latin typeface="Source Sans Pro" panose="020B0503030403020204" pitchFamily="34" charset="0"/>
              </a:rPr>
              <a:t>​</a:t>
            </a:r>
            <a:r>
              <a:rPr lang="en-GB" sz="1800" i="1" dirty="0">
                <a:solidFill>
                  <a:srgbClr val="000000"/>
                </a:solidFill>
                <a:latin typeface="Source Sans Pro" panose="020B0503030403020204" pitchFamily="34" charset="0"/>
              </a:rPr>
              <a:t>, so we'll make sure you have time to pop your answer in the chat when I'm asking for your thoughts or ideas on a particular topic. NOTE: if the virtual group is small enough, also show / encourage the 'hands up and speak' option</a:t>
            </a:r>
            <a:endParaRPr lang="en-GB" sz="1800" b="0" i="1"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List services you can book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Understand how to find and book local services through different platforms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Discover how to access health services online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We'll help you gain the knowledge and skills to complete the required information to access or book these services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indent="-342900">
              <a:lnSpc>
                <a:spcPct val="120000"/>
              </a:lnSpc>
              <a:buFont typeface="Symbol" pitchFamily="2" charset="2"/>
              <a:buChar char=""/>
            </a:pPr>
            <a:r>
              <a:rPr lang="en-GB" i="1" dirty="0">
                <a:solidFill>
                  <a:srgbClr val="313233"/>
                </a:solidFill>
                <a:latin typeface="Source Sans Pro" panose="020B0503030403020204" pitchFamily="34" charset="0"/>
                <a:ea typeface="Arial" panose="020B0604020202020204" pitchFamily="34" charset="0"/>
                <a:cs typeface="Arial" panose="020B0604020202020204" pitchFamily="34" charset="0"/>
              </a:rPr>
              <a:t>Bear in mind that every</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device is slightly different.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we dive into the world of online services, let's set the scene. Think about your daily, weekly, and monthly tasks. From grocery shopping to booking appointments or paying bills, many of these can now be done online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Using these online services can save you time and make life more convenient. You can access information and complete tasks without leaving your home. It can also save you time if the alternative is phoning up and waiting in a queue for your call to be answered - for health and local council services for example. So, let's explore how to make the most of these services</a:t>
            </a:r>
            <a:r>
              <a:rPr lang="en-US" sz="1800" i="1" dirty="0">
                <a:solidFill>
                  <a:srgbClr val="313233"/>
                </a:solidFill>
                <a:effectLst/>
                <a:latin typeface="Times New Roman" panose="02020603050405020304" pitchFamily="18" charset="0"/>
                <a:ea typeface="Times New Roman" panose="02020603050405020304" pitchFamily="18" charset="0"/>
              </a:rPr>
              <a:t>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discuss: What services do you think you can access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Share your ideas and experiences</a:t>
            </a:r>
          </a:p>
          <a:p>
            <a:pPr marL="228600" indent="0">
              <a:lnSpc>
                <a:spcPct val="120000"/>
              </a:lnSpc>
              <a:spcAft>
                <a:spcPts val="12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158750" indent="0">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Run a short discussion/chat-based activity</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613955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see a few examples that we've come up with:</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an appointment – You can schedule appointments with local businesses - like your GP, hairdresser, garage or optician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Book a trip or activity – Buy cinema, event, or travel tickets online</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Eat in or out – Whether you're booking a table at the local restaurant or ordering a takeaway</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Sign up to keep fit – Sign up for the gym or fitness classes online</a:t>
            </a:r>
            <a:r>
              <a:rPr lang="en-GB" i="1" dirty="0">
                <a:effectLst/>
              </a:rPr>
              <a:t>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Contact your council – Apply for housing benefit, find a local school, pay your council tax, or request pest control services</a:t>
            </a:r>
            <a:r>
              <a:rPr lang="en-GB" i="1" dirty="0">
                <a:effectLst/>
              </a:rPr>
              <a:t> </a:t>
            </a:r>
          </a:p>
          <a:p>
            <a:pPr marL="457200" indent="-228600">
              <a:lnSpc>
                <a:spcPct val="120000"/>
              </a:lnSpc>
              <a:spcAft>
                <a:spcPts val="12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Ask learners what kind of thing they contact their council about, and use their answers to show how much of this can be done online</a:t>
            </a:r>
            <a:r>
              <a:rPr lang="en-GB" b="1" dirty="0">
                <a:effectLst/>
              </a:rPr>
              <a:t> </a:t>
            </a:r>
            <a:endParaRPr lang="en-GB" b="1"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20000"/>
              </a:lnSpc>
              <a:buNone/>
            </a:pPr>
            <a:r>
              <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rPr>
              <a:t>TRAINER NOTE: use this slide to list/introduce the different ways to find local services online – the subsequent slides will go in more detail for each one, with the option for learners to explore and practise </a:t>
            </a:r>
          </a:p>
          <a:p>
            <a:pPr marL="158750" indent="0">
              <a:lnSpc>
                <a:spcPct val="120000"/>
              </a:lnSpc>
              <a:buNone/>
            </a:pPr>
            <a:endPar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 are a few ways you can access services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Searching by company name or type of service – You can search for local services like hairdressers, cinemas, gyms, or restaurants by typing their names in the search bar. If you don't have a named business in mind, but you know the kind of service you need, try typing, for example, 'gyms near me' in your search. You'll get a list of results and a map view, so you can see the nearest ones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Using apps/websites – Many businesses have apps or websites that allow you to book appointments, buy tickets, or order food online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Local council websites – Your local council's website provides various online services</a:t>
            </a:r>
          </a:p>
          <a:p>
            <a:pPr marL="34290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a:t>
            </a: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explore each of these now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 how to search by company name or type of service (e.g., for hairdressers, cinemas, gyms, or restaurants) and encourage learners to try this for themselves. Optional follow-up: if they find a particular site that they think they’ll use again, encourage them to ‘star’ or ‘bookmark’ that site</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Enter the name of the business you're looking for in the search bar</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Sometimes, you might not know the name of the business you are looking for. Other times, you might want to find things like a local hairdresser, restaurant, or gym close to where you are. To do this, you can type what you're looking for and add 'near me' at the end. For example, 'find a hairdresser near me' or 'restaurants near me.' This tells your device to look for these places in your current location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do this search, you'll see a list of businesses or places that match what you have typed. You can also see where they are on a map. This can be handy if you're not familiar with the area or just want to see what's near you</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learn more about a specific business, all you need to do is tap or click on it. You'll see more details like their address, contact information, and even reviews from other people. This can help you decide if it's the right place for you</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'Near me' searches make it easy to find what you need, right where you are, without having to travel far. It's like having a local guide at your fingertips</a:t>
            </a:r>
            <a:r>
              <a:rPr lang="en-GB" sz="2800" i="1" dirty="0">
                <a:effectLst/>
              </a:rPr>
              <a:t> </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42548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36819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353196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089881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95022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1964979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b="35225"/>
          <a:stretch/>
        </p:blipFill>
        <p:spPr>
          <a:xfrm>
            <a:off x="0" y="1472807"/>
            <a:ext cx="12192000" cy="538519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90014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1322514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6.gif"/><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Accessing local services online</a:t>
            </a:r>
          </a:p>
        </p:txBody>
      </p:sp>
      <p:pic>
        <p:nvPicPr>
          <p:cNvPr id="4" name="Picture Placeholder 3">
            <a:extLst>
              <a:ext uri="{FF2B5EF4-FFF2-40B4-BE49-F238E27FC236}">
                <a16:creationId xmlns:a16="http://schemas.microsoft.com/office/drawing/2014/main" id="{305947D1-FD26-DA10-D5F8-559433275BEC}"/>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25E3D75-C016-40F9-3267-10FF300FE7E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3725" b="2940"/>
          <a:stretch/>
        </p:blipFill>
        <p:spPr>
          <a:xfrm>
            <a:off x="-294561" y="1436228"/>
            <a:ext cx="5953247" cy="4960920"/>
          </a:xfrm>
          <a:prstGeom prst="rect">
            <a:avLst/>
          </a:prstGeom>
        </p:spPr>
      </p:pic>
      <p:pic>
        <p:nvPicPr>
          <p:cNvPr id="1026" name="Picture 2">
            <a:extLst>
              <a:ext uri="{FF2B5EF4-FFF2-40B4-BE49-F238E27FC236}">
                <a16:creationId xmlns:a16="http://schemas.microsoft.com/office/drawing/2014/main" id="{C6B02DAE-6650-60E1-B36B-1F963FDF57F1}"/>
              </a:ext>
            </a:extLst>
          </p:cNvPr>
          <p:cNvPicPr>
            <a:picLocks noGrp="1" noChangeAspect="1" noChangeArrowheads="1"/>
          </p:cNvPicPr>
          <p:nvPr>
            <p:ph type="pic" sz="quarter" idx="10"/>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p:blipFill>
        <p:spPr bwMode="auto">
          <a:xfrm>
            <a:off x="889807" y="2646000"/>
            <a:ext cx="3713698" cy="2964583"/>
          </a:xfrm>
          <a:prstGeom prst="rect">
            <a:avLst/>
          </a:pr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C538319E-8A2D-6BA8-09DE-94FD3FA2D1B1}"/>
              </a:ext>
            </a:extLst>
          </p:cNvPr>
          <p:cNvSpPr>
            <a:spLocks noGrp="1"/>
          </p:cNvSpPr>
          <p:nvPr>
            <p:ph type="body" sz="quarter" idx="11"/>
          </p:nvPr>
        </p:nvSpPr>
        <p:spPr/>
        <p:txBody>
          <a:bodyPr/>
          <a:lstStyle/>
          <a:p>
            <a:r>
              <a:rPr lang="en-GB" dirty="0">
                <a:solidFill>
                  <a:srgbClr val="2260B3"/>
                </a:solidFill>
              </a:rPr>
              <a:t>Using apps/ websites </a:t>
            </a:r>
          </a:p>
        </p:txBody>
      </p:sp>
      <p:sp>
        <p:nvSpPr>
          <p:cNvPr id="9" name="Text Placeholder 8">
            <a:extLst>
              <a:ext uri="{FF2B5EF4-FFF2-40B4-BE49-F238E27FC236}">
                <a16:creationId xmlns:a16="http://schemas.microsoft.com/office/drawing/2014/main" id="{82EA26B0-BA26-0525-9B9C-BE7808E1BA6F}"/>
              </a:ext>
            </a:extLst>
          </p:cNvPr>
          <p:cNvSpPr>
            <a:spLocks noGrp="1"/>
          </p:cNvSpPr>
          <p:nvPr>
            <p:ph type="body" sz="quarter" idx="12"/>
          </p:nvPr>
        </p:nvSpPr>
        <p:spPr/>
        <p:txBody>
          <a:bodyPr/>
          <a:lstStyle/>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Download app or visit website</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See what options are available</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Book or order what you need</a:t>
            </a:r>
          </a:p>
        </p:txBody>
      </p:sp>
    </p:spTree>
    <p:extLst>
      <p:ext uri="{BB962C8B-B14F-4D97-AF65-F5344CB8AC3E}">
        <p14:creationId xmlns:p14="http://schemas.microsoft.com/office/powerpoint/2010/main" val="84642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dirty="0">
                <a:solidFill>
                  <a:srgbClr val="2260B3"/>
                </a:solidFill>
              </a:rPr>
              <a:t>Local council websites </a:t>
            </a:r>
          </a:p>
        </p:txBody>
      </p:sp>
      <p:sp>
        <p:nvSpPr>
          <p:cNvPr id="4" name="Text Placeholder 3">
            <a:extLst>
              <a:ext uri="{FF2B5EF4-FFF2-40B4-BE49-F238E27FC236}">
                <a16:creationId xmlns:a16="http://schemas.microsoft.com/office/drawing/2014/main" id="{CCD5F4C5-52F0-C63D-4C2E-7B35EB50EF46}"/>
              </a:ext>
            </a:extLst>
          </p:cNvPr>
          <p:cNvSpPr>
            <a:spLocks noGrp="1"/>
          </p:cNvSpPr>
          <p:nvPr>
            <p:ph type="body" sz="quarter" idx="12"/>
          </p:nvPr>
        </p:nvSpPr>
        <p:spPr/>
        <p:txBody>
          <a:bodyPr/>
          <a:lstStyle/>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Visit your council's website</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Find the service you need</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Make your request</a:t>
            </a:r>
          </a:p>
        </p:txBody>
      </p:sp>
      <p:pic>
        <p:nvPicPr>
          <p:cNvPr id="5" name="Graphic 4">
            <a:extLst>
              <a:ext uri="{FF2B5EF4-FFF2-40B4-BE49-F238E27FC236}">
                <a16:creationId xmlns:a16="http://schemas.microsoft.com/office/drawing/2014/main" id="{84B85985-117A-6482-7E11-6263F8D0091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094" b="20366"/>
          <a:stretch/>
        </p:blipFill>
        <p:spPr>
          <a:xfrm>
            <a:off x="6814897" y="2256011"/>
            <a:ext cx="5207806" cy="3152694"/>
          </a:xfrm>
          <a:prstGeom prst="rect">
            <a:avLst/>
          </a:prstGeom>
        </p:spPr>
      </p:pic>
      <p:pic>
        <p:nvPicPr>
          <p:cNvPr id="9" name="Picture Placeholder 8">
            <a:extLst>
              <a:ext uri="{FF2B5EF4-FFF2-40B4-BE49-F238E27FC236}">
                <a16:creationId xmlns:a16="http://schemas.microsoft.com/office/drawing/2014/main" id="{9E3AE394-9242-9A9C-397D-3EA7DD022C2D}"/>
              </a:ext>
            </a:extLst>
          </p:cNvPr>
          <p:cNvPicPr>
            <a:picLocks noGrp="1" noChangeAspect="1"/>
          </p:cNvPicPr>
          <p:nvPr>
            <p:ph type="pic" sz="quarter" idx="10"/>
          </p:nvPr>
        </p:nvPicPr>
        <p:blipFill rotWithShape="1">
          <a:blip r:embed="rId5"/>
          <a:stretch/>
        </p:blipFill>
        <p:spPr>
          <a:xfrm>
            <a:off x="7528800" y="3028558"/>
            <a:ext cx="3780000" cy="2057121"/>
          </a:xfrm>
          <a:prstGeom prst="rect">
            <a:avLst/>
          </a:prstGeom>
        </p:spPr>
      </p:pic>
    </p:spTree>
    <p:extLst>
      <p:ext uri="{BB962C8B-B14F-4D97-AF65-F5344CB8AC3E}">
        <p14:creationId xmlns:p14="http://schemas.microsoft.com/office/powerpoint/2010/main" val="3830901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2F1E5E-14DB-20EE-8F9B-CE9F9A484938}"/>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7411C81-66C1-579B-BD0D-6104674F712F}"/>
              </a:ext>
            </a:extLst>
          </p:cNvPr>
          <p:cNvSpPr>
            <a:spLocks noGrp="1"/>
          </p:cNvSpPr>
          <p:nvPr>
            <p:ph type="body" sz="quarter" idx="11"/>
          </p:nvPr>
        </p:nvSpPr>
        <p:spPr/>
        <p:txBody>
          <a:bodyPr/>
          <a:lstStyle/>
          <a:p>
            <a:r>
              <a:rPr lang="en-GB" dirty="0">
                <a:solidFill>
                  <a:srgbClr val="2260B3"/>
                </a:solidFill>
              </a:rPr>
              <a:t>How to access health services online </a:t>
            </a:r>
          </a:p>
        </p:txBody>
      </p:sp>
      <p:sp>
        <p:nvSpPr>
          <p:cNvPr id="4" name="Text Placeholder 3">
            <a:extLst>
              <a:ext uri="{FF2B5EF4-FFF2-40B4-BE49-F238E27FC236}">
                <a16:creationId xmlns:a16="http://schemas.microsoft.com/office/drawing/2014/main" id="{77626AEB-F6E8-6A6B-43FD-7C499BECE2AB}"/>
              </a:ext>
            </a:extLst>
          </p:cNvPr>
          <p:cNvSpPr>
            <a:spLocks noGrp="1"/>
          </p:cNvSpPr>
          <p:nvPr>
            <p:ph type="body" sz="quarter" idx="12"/>
          </p:nvPr>
        </p:nvSpPr>
        <p:spPr/>
        <p:txBody>
          <a:bodyPr/>
          <a:lstStyle/>
          <a:p>
            <a:r>
              <a:rPr lang="en-GB" b="0">
                <a:solidFill>
                  <a:srgbClr val="2260B3"/>
                </a:solidFill>
                <a:latin typeface="Source Sans Pro" panose="020B0503030403020204" pitchFamily="34" charset="0"/>
                <a:ea typeface="Source Sans Pro" panose="020B0503030403020204" pitchFamily="34" charset="0"/>
              </a:rPr>
              <a:t>Local health services</a:t>
            </a:r>
          </a:p>
          <a:p>
            <a:endParaRPr lang="en-GB" b="0">
              <a:solidFill>
                <a:srgbClr val="2260B3"/>
              </a:solidFill>
              <a:latin typeface="Source Sans Pro" panose="020B0503030403020204" pitchFamily="34" charset="0"/>
              <a:ea typeface="Source Sans Pro" panose="020B0503030403020204" pitchFamily="34" charset="0"/>
            </a:endParaRPr>
          </a:p>
          <a:p>
            <a:r>
              <a:rPr lang="en-GB" b="0">
                <a:solidFill>
                  <a:srgbClr val="2260B3"/>
                </a:solidFill>
                <a:latin typeface="Source Sans Pro" panose="020B0503030403020204" pitchFamily="34" charset="0"/>
                <a:ea typeface="Source Sans Pro" panose="020B0503030403020204" pitchFamily="34" charset="0"/>
              </a:rPr>
              <a:t>NHS websites and apps</a:t>
            </a:r>
          </a:p>
        </p:txBody>
      </p:sp>
    </p:spTree>
    <p:extLst>
      <p:ext uri="{BB962C8B-B14F-4D97-AF65-F5344CB8AC3E}">
        <p14:creationId xmlns:p14="http://schemas.microsoft.com/office/powerpoint/2010/main" val="375081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682DB3-72D2-3FFE-FA09-079A7A1B2B4A}"/>
              </a:ext>
            </a:extLst>
          </p:cNvPr>
          <p:cNvSpPr>
            <a:spLocks noGrp="1"/>
          </p:cNvSpPr>
          <p:nvPr>
            <p:ph type="body" sz="quarter" idx="11"/>
          </p:nvPr>
        </p:nvSpPr>
        <p:spPr/>
        <p:txBody>
          <a:bodyPr/>
          <a:lstStyle/>
          <a:p>
            <a:r>
              <a:rPr lang="en-GB" dirty="0">
                <a:solidFill>
                  <a:srgbClr val="2260B3"/>
                </a:solidFill>
              </a:rPr>
              <a:t>Local health services </a:t>
            </a:r>
          </a:p>
        </p:txBody>
      </p:sp>
      <p:sp>
        <p:nvSpPr>
          <p:cNvPr id="2" name="Text Placeholder 1">
            <a:extLst>
              <a:ext uri="{FF2B5EF4-FFF2-40B4-BE49-F238E27FC236}">
                <a16:creationId xmlns:a16="http://schemas.microsoft.com/office/drawing/2014/main" id="{AF31CCA2-4F88-51D7-3179-039FE1D6B409}"/>
              </a:ext>
            </a:extLst>
          </p:cNvPr>
          <p:cNvSpPr>
            <a:spLocks noGrp="1"/>
          </p:cNvSpPr>
          <p:nvPr>
            <p:ph type="body" sz="quarter" idx="12"/>
          </p:nvPr>
        </p:nvSpPr>
        <p:spPr/>
        <p:txBody>
          <a:bodyPr/>
          <a:lstStyle/>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Visit the website or download the app</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See the services available</a:t>
            </a:r>
          </a:p>
          <a:p>
            <a:pPr marL="514350" indent="-514350">
              <a:buClr>
                <a:srgbClr val="2260B3"/>
              </a:buClr>
              <a:buFont typeface="+mj-lt"/>
              <a:buAutoNum type="arabicPeriod"/>
            </a:pPr>
            <a:r>
              <a:rPr lang="en-GB" b="0">
                <a:solidFill>
                  <a:srgbClr val="2260B3"/>
                </a:solidFill>
                <a:latin typeface="Source Sans Pro" panose="020B0503030403020204" pitchFamily="34" charset="0"/>
                <a:ea typeface="Source Sans Pro" panose="020B0503030403020204" pitchFamily="34" charset="0"/>
              </a:rPr>
              <a:t>Book or order what you need</a:t>
            </a:r>
          </a:p>
        </p:txBody>
      </p:sp>
      <p:pic>
        <p:nvPicPr>
          <p:cNvPr id="2054" name="Picture 6" descr="Appointment Booking Interaction by Shivam Kaushik on Dribbble">
            <a:extLst>
              <a:ext uri="{FF2B5EF4-FFF2-40B4-BE49-F238E27FC236}">
                <a16:creationId xmlns:a16="http://schemas.microsoft.com/office/drawing/2014/main" id="{B6F5BF8D-9102-D130-FA90-E723EAC3C10A}"/>
              </a:ext>
            </a:extLst>
          </p:cNvPr>
          <p:cNvPicPr>
            <a:picLocks noGrp="1" noChangeAspect="1" noChangeArrowheads="1"/>
          </p:cNvPicPr>
          <p:nvPr>
            <p:ph type="pic" sz="quarter" idx="10"/>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35734" t="26785" r="35080" b="15602"/>
          <a:stretch/>
        </p:blipFill>
        <p:spPr bwMode="auto">
          <a:xfrm>
            <a:off x="8592856" y="2207712"/>
            <a:ext cx="1811032" cy="2681451"/>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6D69EF0E-0B3F-588C-3810-F46A252F605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7164" t="36835" r="12425" b="21261"/>
          <a:stretch/>
        </p:blipFill>
        <p:spPr>
          <a:xfrm>
            <a:off x="8208861" y="1802558"/>
            <a:ext cx="2579021" cy="4316904"/>
          </a:xfrm>
          <a:prstGeom prst="rect">
            <a:avLst/>
          </a:prstGeom>
        </p:spPr>
      </p:pic>
      <p:sp>
        <p:nvSpPr>
          <p:cNvPr id="9" name="TextBox 8">
            <a:extLst>
              <a:ext uri="{FF2B5EF4-FFF2-40B4-BE49-F238E27FC236}">
                <a16:creationId xmlns:a16="http://schemas.microsoft.com/office/drawing/2014/main" id="{0929E1A5-B4E4-071A-B230-BEB098D7DA52}"/>
              </a:ext>
            </a:extLst>
          </p:cNvPr>
          <p:cNvSpPr txBox="1"/>
          <p:nvPr/>
        </p:nvSpPr>
        <p:spPr>
          <a:xfrm>
            <a:off x="8688887" y="2329842"/>
            <a:ext cx="1027135" cy="100208"/>
          </a:xfrm>
          <a:prstGeom prst="rect">
            <a:avLst/>
          </a:prstGeom>
          <a:solidFill>
            <a:schemeClr val="bg1"/>
          </a:solidFill>
        </p:spPr>
        <p:txBody>
          <a:bodyPr wrap="square" rtlCol="0" anchor="ctr" anchorCtr="0">
            <a:noAutofit/>
          </a:bodyPr>
          <a:lstStyle/>
          <a:p>
            <a:r>
              <a:rPr lang="en-GB" sz="1400">
                <a:solidFill>
                  <a:srgbClr val="024731"/>
                </a:solidFill>
                <a:latin typeface="Lloyds Bank Jack" panose="02000503040000020004" pitchFamily="2" charset="77"/>
              </a:rPr>
              <a:t>GP</a:t>
            </a:r>
          </a:p>
        </p:txBody>
      </p:sp>
    </p:spTree>
    <p:extLst>
      <p:ext uri="{BB962C8B-B14F-4D97-AF65-F5344CB8AC3E}">
        <p14:creationId xmlns:p14="http://schemas.microsoft.com/office/powerpoint/2010/main" val="39333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761732BF-2066-73CB-7AD5-177EFBFB85C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094" b="20366"/>
          <a:stretch/>
        </p:blipFill>
        <p:spPr>
          <a:xfrm>
            <a:off x="-104931" y="2384665"/>
            <a:ext cx="5594100" cy="3386548"/>
          </a:xfrm>
          <a:prstGeom prst="rect">
            <a:avLst/>
          </a:prstGeom>
        </p:spPr>
      </p:pic>
      <p:pic>
        <p:nvPicPr>
          <p:cNvPr id="7" name="Picture Placeholder 6" descr="A screenshot of a web page&#10;&#10;Description automatically generated">
            <a:extLst>
              <a:ext uri="{FF2B5EF4-FFF2-40B4-BE49-F238E27FC236}">
                <a16:creationId xmlns:a16="http://schemas.microsoft.com/office/drawing/2014/main" id="{B6BFF968-0DB9-5C53-9A9B-53F4A7CF50F8}"/>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val="0"/>
              </a:ext>
            </a:extLst>
          </a:blip>
          <a:stretch/>
        </p:blipFill>
        <p:spPr>
          <a:xfrm>
            <a:off x="743879" y="3234104"/>
            <a:ext cx="3924000" cy="1952362"/>
          </a:xfrm>
          <a:prstGeom prst="rect">
            <a:avLst/>
          </a:prstGeom>
        </p:spPr>
      </p:pic>
      <p:sp>
        <p:nvSpPr>
          <p:cNvPr id="3" name="Text Placeholder 2">
            <a:extLst>
              <a:ext uri="{FF2B5EF4-FFF2-40B4-BE49-F238E27FC236}">
                <a16:creationId xmlns:a16="http://schemas.microsoft.com/office/drawing/2014/main" id="{D79A077A-5E00-7DAA-1A32-0291A32EAE34}"/>
              </a:ext>
            </a:extLst>
          </p:cNvPr>
          <p:cNvSpPr>
            <a:spLocks noGrp="1"/>
          </p:cNvSpPr>
          <p:nvPr>
            <p:ph type="body" sz="quarter" idx="11"/>
          </p:nvPr>
        </p:nvSpPr>
        <p:spPr/>
        <p:txBody>
          <a:bodyPr/>
          <a:lstStyle/>
          <a:p>
            <a:r>
              <a:rPr lang="en-GB" dirty="0">
                <a:solidFill>
                  <a:srgbClr val="2260B3"/>
                </a:solidFill>
              </a:rPr>
              <a:t>NHS websites and apps </a:t>
            </a:r>
          </a:p>
        </p:txBody>
      </p:sp>
      <p:sp>
        <p:nvSpPr>
          <p:cNvPr id="2" name="Text Placeholder 1">
            <a:extLst>
              <a:ext uri="{FF2B5EF4-FFF2-40B4-BE49-F238E27FC236}">
                <a16:creationId xmlns:a16="http://schemas.microsoft.com/office/drawing/2014/main" id="{88B91D21-C2DC-5CD2-BDD8-BFD5D83CC4DF}"/>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Find info on health conditions</a:t>
            </a:r>
          </a:p>
          <a:p>
            <a:pPr marL="514350" indent="-51435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Get health advice</a:t>
            </a:r>
          </a:p>
          <a:p>
            <a:pPr marL="514350" indent="-51435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Look up local or UK healthcare services</a:t>
            </a:r>
          </a:p>
          <a:p>
            <a:pPr marL="514350" indent="-514350">
              <a:buClr>
                <a:srgbClr val="2260B3"/>
              </a:buClr>
              <a:buFont typeface="Arial" panose="020B0604020202020204" pitchFamily="34" charset="0"/>
              <a:buChar char="•"/>
            </a:pPr>
            <a:r>
              <a:rPr lang="en-GB" b="0">
                <a:solidFill>
                  <a:srgbClr val="2260B3"/>
                </a:solidFill>
                <a:latin typeface="Source Sans Pro" panose="020B0503030403020204" pitchFamily="34" charset="0"/>
                <a:ea typeface="Source Sans Pro" panose="020B0503030403020204" pitchFamily="34" charset="0"/>
              </a:rPr>
              <a:t>Your NHS account</a:t>
            </a:r>
          </a:p>
        </p:txBody>
      </p:sp>
    </p:spTree>
    <p:extLst>
      <p:ext uri="{BB962C8B-B14F-4D97-AF65-F5344CB8AC3E}">
        <p14:creationId xmlns:p14="http://schemas.microsoft.com/office/powerpoint/2010/main" val="118081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384572" y="460852"/>
            <a:ext cx="8883501" cy="880759"/>
          </a:xfrm>
        </p:spPr>
        <p:txBody>
          <a:bodyPr lIns="91440" tIns="45720" rIns="91440" bIns="45720" anchor="t"/>
          <a:lstStyle/>
          <a:p>
            <a:r>
              <a:rPr lang="en-GB" dirty="0">
                <a:solidFill>
                  <a:srgbClr val="2260B3"/>
                </a:solidFill>
              </a:rPr>
              <a:t>Today you've seen how to:</a:t>
            </a:r>
            <a:endParaRPr lang="en-US" dirty="0">
              <a:solidFill>
                <a:srgbClr val="2260B3"/>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List services you can book online</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Find and book local services</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Access health services online</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50"/>
            <a:ext cx="3908425" cy="3921125"/>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443098" y="2547414"/>
            <a:ext cx="6605306" cy="985931"/>
          </a:xfrm>
        </p:spPr>
        <p:txBody>
          <a:bodyPr/>
          <a:lstStyle/>
          <a:p>
            <a:r>
              <a:rPr lang="en-GB" dirty="0">
                <a:solidFill>
                  <a:srgbClr val="2260B3"/>
                </a:solidFill>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411922" y="427457"/>
            <a:ext cx="8883501" cy="880759"/>
          </a:xfrm>
        </p:spPr>
        <p:txBody>
          <a:bodyPr lIns="91440" tIns="45720" rIns="91440" bIns="45720" anchor="t"/>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List services you can book online</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Find and book local services</a:t>
            </a:r>
          </a:p>
          <a:p>
            <a:pPr>
              <a:buClr>
                <a:srgbClr val="2260B3"/>
              </a:buClr>
              <a:buFont typeface="Wingdings" pitchFamily="2" charset="2"/>
              <a:buChar char="ü"/>
            </a:pPr>
            <a:r>
              <a:rPr lang="en-GB" b="0">
                <a:solidFill>
                  <a:srgbClr val="2260B3"/>
                </a:solidFill>
                <a:latin typeface="Source Sans Pro" panose="020B0503030403020204" pitchFamily="34" charset="0"/>
                <a:ea typeface="Source Sans Pro" panose="020B0503030403020204" pitchFamily="34" charset="0"/>
              </a:rPr>
              <a:t>Access health services online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C6759EA-37BF-4569-72A3-C99EC6937352}"/>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a:xfrm>
            <a:off x="310439" y="460852"/>
            <a:ext cx="9789274" cy="995777"/>
          </a:xfrm>
        </p:spPr>
        <p:txBody>
          <a:bodyPr/>
          <a:lstStyle/>
          <a:p>
            <a:r>
              <a:rPr lang="en-GB" dirty="0">
                <a:solidFill>
                  <a:srgbClr val="2260B3"/>
                </a:solidFill>
              </a:rPr>
              <a:t>Why access services online? </a:t>
            </a:r>
          </a:p>
        </p:txBody>
      </p:sp>
    </p:spTree>
    <p:extLst>
      <p:ext uri="{BB962C8B-B14F-4D97-AF65-F5344CB8AC3E}">
        <p14:creationId xmlns:p14="http://schemas.microsoft.com/office/powerpoint/2010/main" val="3195590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04A36D3-8A36-C39D-AEFF-C3FD4A33F79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t="1781" b="1781"/>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2260B3"/>
                </a:solidFill>
              </a:rPr>
              <a:t>What services can you access online? </a:t>
            </a:r>
          </a:p>
        </p:txBody>
      </p:sp>
    </p:spTree>
    <p:extLst>
      <p:ext uri="{BB962C8B-B14F-4D97-AF65-F5344CB8AC3E}">
        <p14:creationId xmlns:p14="http://schemas.microsoft.com/office/powerpoint/2010/main" val="3445952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09F4B0B-3C57-9705-D71B-3374D4B16FB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2260B3"/>
                </a:solidFill>
              </a:rPr>
              <a:t>Some examples </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Make an appointment</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Book a trip or activity</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Eat in – or out</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Sign up to keep fit</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Contact your council</a:t>
            </a:r>
          </a:p>
        </p:txBody>
      </p:sp>
    </p:spTree>
    <p:extLst>
      <p:ext uri="{BB962C8B-B14F-4D97-AF65-F5344CB8AC3E}">
        <p14:creationId xmlns:p14="http://schemas.microsoft.com/office/powerpoint/2010/main" val="4051229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69EB03DE-F8E7-C83D-59CB-FCF8F30E2F0D}"/>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BDB03BBE-21D7-F740-2522-0BD546561EB0}"/>
              </a:ext>
            </a:extLst>
          </p:cNvPr>
          <p:cNvSpPr>
            <a:spLocks noGrp="1"/>
          </p:cNvSpPr>
          <p:nvPr>
            <p:ph type="body" sz="quarter" idx="11"/>
          </p:nvPr>
        </p:nvSpPr>
        <p:spPr/>
        <p:txBody>
          <a:bodyPr lIns="91440" tIns="45720" rIns="91440" bIns="45720" anchor="t"/>
          <a:lstStyle/>
          <a:p>
            <a:r>
              <a:rPr lang="en-GB" dirty="0">
                <a:solidFill>
                  <a:srgbClr val="2260B3"/>
                </a:solidFill>
              </a:rPr>
              <a:t>How to access local services online </a:t>
            </a:r>
            <a:endParaRPr lang="en-US" dirty="0">
              <a:solidFill>
                <a:srgbClr val="2260B3"/>
              </a:solidFill>
            </a:endParaRPr>
          </a:p>
        </p:txBody>
      </p:sp>
      <p:sp>
        <p:nvSpPr>
          <p:cNvPr id="7" name="Text Placeholder 6">
            <a:extLst>
              <a:ext uri="{FF2B5EF4-FFF2-40B4-BE49-F238E27FC236}">
                <a16:creationId xmlns:a16="http://schemas.microsoft.com/office/drawing/2014/main" id="{B5D32C8B-0DFD-E781-C6AF-445E91C93F72}"/>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Search by company name or type of service</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Using apps/websites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Local council websites</a:t>
            </a:r>
          </a:p>
        </p:txBody>
      </p:sp>
    </p:spTree>
    <p:extLst>
      <p:ext uri="{BB962C8B-B14F-4D97-AF65-F5344CB8AC3E}">
        <p14:creationId xmlns:p14="http://schemas.microsoft.com/office/powerpoint/2010/main" val="143933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lIns="91440" tIns="45720" rIns="91440" bIns="45720" anchor="t"/>
          <a:lstStyle/>
          <a:p>
            <a:r>
              <a:rPr lang="en-GB" dirty="0">
                <a:solidFill>
                  <a:srgbClr val="2260B3"/>
                </a:solidFill>
              </a:rPr>
              <a:t>Search for a service</a:t>
            </a:r>
            <a:endParaRPr lang="en-US" dirty="0">
              <a:solidFill>
                <a:srgbClr val="2260B3"/>
              </a:solidFill>
            </a:endParaRPr>
          </a:p>
        </p:txBody>
      </p:sp>
      <p:sp>
        <p:nvSpPr>
          <p:cNvPr id="2" name="Text Placeholder 1">
            <a:extLst>
              <a:ext uri="{FF2B5EF4-FFF2-40B4-BE49-F238E27FC236}">
                <a16:creationId xmlns:a16="http://schemas.microsoft.com/office/drawing/2014/main" id="{5C359F4C-3579-A6B4-3D0C-4F35AF6D33FC}"/>
              </a:ext>
            </a:extLst>
          </p:cNvPr>
          <p:cNvSpPr>
            <a:spLocks noGrp="1"/>
          </p:cNvSpPr>
          <p:nvPr>
            <p:ph type="body" sz="quarter" idx="12"/>
          </p:nvPr>
        </p:nvSpPr>
        <p:spPr/>
        <p:txBody>
          <a:bodyPr/>
          <a:lstStyle/>
          <a:p>
            <a:r>
              <a:rPr lang="en-GB" b="0">
                <a:solidFill>
                  <a:srgbClr val="2260B3"/>
                </a:solidFill>
                <a:latin typeface="Source Sans Pro" panose="020B0503030403020204" pitchFamily="34" charset="0"/>
                <a:ea typeface="Source Sans Pro" panose="020B0503030403020204" pitchFamily="34" charset="0"/>
              </a:rPr>
              <a:t>Search by name</a:t>
            </a:r>
          </a:p>
          <a:p>
            <a:endParaRPr lang="en-GB" b="0">
              <a:solidFill>
                <a:srgbClr val="2260B3"/>
              </a:solidFill>
              <a:latin typeface="Source Sans Pro" panose="020B0503030403020204" pitchFamily="34" charset="0"/>
              <a:ea typeface="Source Sans Pro" panose="020B0503030403020204" pitchFamily="34" charset="0"/>
            </a:endParaRPr>
          </a:p>
          <a:p>
            <a:r>
              <a:rPr lang="en-GB" b="0">
                <a:solidFill>
                  <a:srgbClr val="2260B3"/>
                </a:solidFill>
                <a:latin typeface="Source Sans Pro" panose="020B0503030403020204" pitchFamily="34" charset="0"/>
                <a:ea typeface="Source Sans Pro" panose="020B0503030403020204" pitchFamily="34" charset="0"/>
              </a:rPr>
              <a:t>or</a:t>
            </a:r>
          </a:p>
          <a:p>
            <a:endParaRPr lang="en-GB" b="0">
              <a:solidFill>
                <a:srgbClr val="2260B3"/>
              </a:solidFill>
              <a:latin typeface="Source Sans Pro" panose="020B0503030403020204" pitchFamily="34" charset="0"/>
              <a:ea typeface="Source Sans Pro" panose="020B0503030403020204" pitchFamily="34" charset="0"/>
            </a:endParaRPr>
          </a:p>
          <a:p>
            <a:r>
              <a:rPr lang="en-GB" b="0">
                <a:solidFill>
                  <a:srgbClr val="2260B3"/>
                </a:solidFill>
                <a:latin typeface="Source Sans Pro" panose="020B0503030403020204" pitchFamily="34" charset="0"/>
                <a:ea typeface="Source Sans Pro" panose="020B0503030403020204" pitchFamily="34" charset="0"/>
              </a:rPr>
              <a:t>Type ‘… near me’</a:t>
            </a:r>
          </a:p>
        </p:txBody>
      </p:sp>
      <p:sp>
        <p:nvSpPr>
          <p:cNvPr id="17" name="Text Placeholder 1">
            <a:extLst>
              <a:ext uri="{FF2B5EF4-FFF2-40B4-BE49-F238E27FC236}">
                <a16:creationId xmlns:a16="http://schemas.microsoft.com/office/drawing/2014/main" id="{70DA450B-26C9-B5F4-C898-0FED06209AC7}"/>
              </a:ext>
            </a:extLst>
          </p:cNvPr>
          <p:cNvSpPr txBox="1">
            <a:spLocks/>
          </p:cNvSpPr>
          <p:nvPr/>
        </p:nvSpPr>
        <p:spPr>
          <a:xfrm>
            <a:off x="7350370" y="3771159"/>
            <a:ext cx="181221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b="1" dirty="0">
                <a:solidFill>
                  <a:srgbClr val="2260B3"/>
                </a:solidFill>
                <a:latin typeface="Source Sans Pro SemiBold" panose="020B0503030403020204" pitchFamily="34" charset="0"/>
              </a:rPr>
              <a:t>Restaurants</a:t>
            </a:r>
          </a:p>
        </p:txBody>
      </p:sp>
      <p:sp>
        <p:nvSpPr>
          <p:cNvPr id="18" name="Text Placeholder 1">
            <a:extLst>
              <a:ext uri="{FF2B5EF4-FFF2-40B4-BE49-F238E27FC236}">
                <a16:creationId xmlns:a16="http://schemas.microsoft.com/office/drawing/2014/main" id="{C3412A59-8C04-98CE-47E1-AC0F485A00F8}"/>
              </a:ext>
            </a:extLst>
          </p:cNvPr>
          <p:cNvSpPr txBox="1">
            <a:spLocks/>
          </p:cNvSpPr>
          <p:nvPr/>
        </p:nvSpPr>
        <p:spPr>
          <a:xfrm>
            <a:off x="7077290" y="3771159"/>
            <a:ext cx="208529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b="1" dirty="0">
                <a:solidFill>
                  <a:srgbClr val="2260B3"/>
                </a:solidFill>
                <a:latin typeface="Source Sans Pro SemiBold" panose="020B0503030403020204" pitchFamily="34" charset="0"/>
              </a:rPr>
              <a:t>Hairdressers</a:t>
            </a:r>
          </a:p>
        </p:txBody>
      </p:sp>
      <p:sp>
        <p:nvSpPr>
          <p:cNvPr id="19" name="Text Placeholder 1">
            <a:extLst>
              <a:ext uri="{FF2B5EF4-FFF2-40B4-BE49-F238E27FC236}">
                <a16:creationId xmlns:a16="http://schemas.microsoft.com/office/drawing/2014/main" id="{605A85B6-EFC1-4B80-FB69-0C9B4809CFD9}"/>
              </a:ext>
            </a:extLst>
          </p:cNvPr>
          <p:cNvSpPr txBox="1">
            <a:spLocks/>
          </p:cNvSpPr>
          <p:nvPr/>
        </p:nvSpPr>
        <p:spPr>
          <a:xfrm>
            <a:off x="7350370" y="3803970"/>
            <a:ext cx="1812216" cy="424732"/>
          </a:xfrm>
          <a:prstGeom prst="rect">
            <a:avLst/>
          </a:prstGeom>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b="1" dirty="0">
                <a:solidFill>
                  <a:srgbClr val="2260B3"/>
                </a:solidFill>
                <a:latin typeface="Source Sans Pro SemiBold" panose="020B0503030403020204" pitchFamily="34" charset="0"/>
              </a:rPr>
              <a:t>Cinemas</a:t>
            </a:r>
          </a:p>
        </p:txBody>
      </p:sp>
      <p:sp>
        <p:nvSpPr>
          <p:cNvPr id="20" name="Text Placeholder 1">
            <a:extLst>
              <a:ext uri="{FF2B5EF4-FFF2-40B4-BE49-F238E27FC236}">
                <a16:creationId xmlns:a16="http://schemas.microsoft.com/office/drawing/2014/main" id="{22EDF8E2-A05C-611F-52D3-86A11DC79862}"/>
              </a:ext>
            </a:extLst>
          </p:cNvPr>
          <p:cNvSpPr txBox="1">
            <a:spLocks/>
          </p:cNvSpPr>
          <p:nvPr/>
        </p:nvSpPr>
        <p:spPr>
          <a:xfrm>
            <a:off x="7288324" y="3771159"/>
            <a:ext cx="1812216" cy="424732"/>
          </a:xfrm>
          <a:prstGeom prst="rect">
            <a:avLst/>
          </a:prstGeom>
          <a:solidFill>
            <a:schemeClr val="bg1"/>
          </a:solidFill>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2400" b="1" dirty="0">
                <a:solidFill>
                  <a:srgbClr val="2260B3"/>
                </a:solidFill>
                <a:latin typeface="Source Sans Pro SemiBold" panose="020B0503030403020204" pitchFamily="34" charset="0"/>
              </a:rPr>
              <a:t>Gyms</a:t>
            </a:r>
          </a:p>
        </p:txBody>
      </p:sp>
      <p:sp>
        <p:nvSpPr>
          <p:cNvPr id="21" name="Text Placeholder 1">
            <a:extLst>
              <a:ext uri="{FF2B5EF4-FFF2-40B4-BE49-F238E27FC236}">
                <a16:creationId xmlns:a16="http://schemas.microsoft.com/office/drawing/2014/main" id="{234E4CDA-984D-6F8A-38CF-29AEAC4354A7}"/>
              </a:ext>
            </a:extLst>
          </p:cNvPr>
          <p:cNvSpPr txBox="1">
            <a:spLocks/>
          </p:cNvSpPr>
          <p:nvPr/>
        </p:nvSpPr>
        <p:spPr>
          <a:xfrm>
            <a:off x="9038493" y="3771159"/>
            <a:ext cx="1812216" cy="424732"/>
          </a:xfrm>
          <a:prstGeom prst="rect">
            <a:avLst/>
          </a:prstGeom>
          <a:noFill/>
        </p:spPr>
        <p:txBody>
          <a:bodyPr wrap="square" anchor="ctr">
            <a:spAutoFit/>
          </a:bodyPr>
          <a:lstStyle>
            <a:lvl1pPr marL="0" indent="0" algn="l" defTabSz="914400" rtl="0" eaLnBrk="1" latinLnBrk="0" hangingPunct="1">
              <a:lnSpc>
                <a:spcPct val="90000"/>
              </a:lnSpc>
              <a:spcBef>
                <a:spcPts val="1000"/>
              </a:spcBef>
              <a:buClr>
                <a:srgbClr val="024731"/>
              </a:buClr>
              <a:buFont typeface="+mj-lt"/>
              <a:buNone/>
              <a:defRPr sz="3200" kern="1200">
                <a:solidFill>
                  <a:srgbClr val="024731"/>
                </a:solidFill>
                <a:latin typeface="Lloyds Bank Jack Medium" panose="02000606060000020004" pitchFamily="50" charset="0"/>
                <a:ea typeface="+mn-ea"/>
                <a:cs typeface="+mn-cs"/>
              </a:defRPr>
            </a:lvl1pPr>
            <a:lvl2pPr marL="457200" indent="0" algn="l" defTabSz="914400" rtl="0" eaLnBrk="1" latinLnBrk="0" hangingPunct="1">
              <a:lnSpc>
                <a:spcPct val="90000"/>
              </a:lnSpc>
              <a:spcBef>
                <a:spcPts val="500"/>
              </a:spcBef>
              <a:buClr>
                <a:srgbClr val="024731"/>
              </a:buClr>
              <a:buFont typeface="+mj-lt"/>
              <a:buNone/>
              <a:defRPr sz="2400" kern="1200">
                <a:solidFill>
                  <a:srgbClr val="024731"/>
                </a:solidFill>
                <a:latin typeface="Lloyds Bank Jack" panose="02000503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1" dirty="0">
                <a:solidFill>
                  <a:srgbClr val="2260B3"/>
                </a:solidFill>
                <a:latin typeface="Source Sans Pro SemiBold" panose="020B0503030403020204" pitchFamily="34" charset="0"/>
              </a:rPr>
              <a:t>near me</a:t>
            </a:r>
          </a:p>
        </p:txBody>
      </p:sp>
      <p:pic>
        <p:nvPicPr>
          <p:cNvPr id="16" name="Picture Placeholder 14">
            <a:extLst>
              <a:ext uri="{FF2B5EF4-FFF2-40B4-BE49-F238E27FC236}">
                <a16:creationId xmlns:a16="http://schemas.microsoft.com/office/drawing/2014/main" id="{319D8850-E199-4288-4FF7-E13EB6F6397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350" r="928"/>
          <a:stretch/>
        </p:blipFill>
        <p:spPr>
          <a:xfrm>
            <a:off x="8634046" y="2153239"/>
            <a:ext cx="2968594" cy="3920345"/>
          </a:xfrm>
          <a:prstGeom prst="rect">
            <a:avLst/>
          </a:prstGeom>
        </p:spPr>
      </p:pic>
      <p:pic>
        <p:nvPicPr>
          <p:cNvPr id="15" name="Picture Placeholder 14">
            <a:extLst>
              <a:ext uri="{FF2B5EF4-FFF2-40B4-BE49-F238E27FC236}">
                <a16:creationId xmlns:a16="http://schemas.microsoft.com/office/drawing/2014/main" id="{9C6B327F-2FCD-EB64-38CD-29861BAFB3ED}"/>
              </a:ext>
            </a:extLst>
          </p:cNvPr>
          <p:cNvPicPr>
            <a:picLocks noGrp="1" noChangeAspect="1"/>
          </p:cNvPicPr>
          <p:nvPr>
            <p:ph type="pic" sz="quarter" idx="10"/>
          </p:nvPr>
        </p:nvPicPr>
        <p:blipFill rotWithShape="1">
          <a:blip r:embed="rId3">
            <a:extLst>
              <a:ext uri="{96DAC541-7B7A-43D3-8B79-37D633B846F1}">
                <asvg:svgBlip xmlns:asvg="http://schemas.microsoft.com/office/drawing/2016/SVG/main" r:embed="rId4"/>
              </a:ext>
            </a:extLst>
          </a:blip>
          <a:srcRect l="1170" r="45638"/>
          <a:stretch/>
        </p:blipFill>
        <p:spPr>
          <a:xfrm>
            <a:off x="6563741" y="2153238"/>
            <a:ext cx="2085297" cy="3920345"/>
          </a:xfrm>
        </p:spPr>
      </p:pic>
    </p:spTree>
    <p:extLst>
      <p:ext uri="{BB962C8B-B14F-4D97-AF65-F5344CB8AC3E}">
        <p14:creationId xmlns:p14="http://schemas.microsoft.com/office/powerpoint/2010/main" val="36471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4" repeatCount="0" fill="hold" grpId="0" nodeType="afterEffect">
                                  <p:stCondLst>
                                    <p:cond delay="2500"/>
                                  </p:stCondLst>
                                  <p:childTnLst>
                                    <p:anim calcmode="lin" valueType="num">
                                      <p:cBhvr additive="base">
                                        <p:cTn id="6" dur="1000"/>
                                        <p:tgtEl>
                                          <p:spTgt spid="17"/>
                                        </p:tgtEl>
                                        <p:attrNameLst>
                                          <p:attrName>ppt_y</p:attrName>
                                        </p:attrNameLst>
                                      </p:cBhvr>
                                      <p:tavLst>
                                        <p:tav tm="0">
                                          <p:val>
                                            <p:strVal val="#ppt_y"/>
                                          </p:val>
                                        </p:tav>
                                        <p:tav tm="100000">
                                          <p:val>
                                            <p:strVal val="#ppt_y+#ppt_h*1.125000"/>
                                          </p:val>
                                        </p:tav>
                                      </p:tavLst>
                                    </p:anim>
                                    <p:animEffect transition="out" filter="wipe(down)">
                                      <p:cBhvr>
                                        <p:cTn id="7" dur="1000"/>
                                        <p:tgtEl>
                                          <p:spTgt spid="17"/>
                                        </p:tgtEl>
                                      </p:cBhvr>
                                    </p:animEffect>
                                    <p:set>
                                      <p:cBhvr>
                                        <p:cTn id="8" dur="1" fill="hold">
                                          <p:stCondLst>
                                            <p:cond delay="999"/>
                                          </p:stCondLst>
                                        </p:cTn>
                                        <p:tgtEl>
                                          <p:spTgt spid="17"/>
                                        </p:tgtEl>
                                        <p:attrNameLst>
                                          <p:attrName>style.visibility</p:attrName>
                                        </p:attrNameLst>
                                      </p:cBhvr>
                                      <p:to>
                                        <p:strVal val="hidden"/>
                                      </p:to>
                                    </p:set>
                                  </p:childTnLst>
                                </p:cTn>
                              </p:par>
                              <p:par>
                                <p:cTn id="9" presetID="12" presetClass="entr" presetSubtype="1" repeatCount="0" fill="hold" grpId="1" nodeType="withEffect">
                                  <p:stCondLst>
                                    <p:cond delay="25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p:tgtEl>
                                          <p:spTgt spid="18"/>
                                        </p:tgtEl>
                                        <p:attrNameLst>
                                          <p:attrName>ppt_y</p:attrName>
                                        </p:attrNameLst>
                                      </p:cBhvr>
                                      <p:tavLst>
                                        <p:tav tm="0">
                                          <p:val>
                                            <p:strVal val="#ppt_y-#ppt_h*1.125000"/>
                                          </p:val>
                                        </p:tav>
                                        <p:tav tm="100000">
                                          <p:val>
                                            <p:strVal val="#ppt_y"/>
                                          </p:val>
                                        </p:tav>
                                      </p:tavLst>
                                    </p:anim>
                                    <p:animEffect transition="in" filter="wipe(down)">
                                      <p:cBhvr>
                                        <p:cTn id="12" dur="1000"/>
                                        <p:tgtEl>
                                          <p:spTgt spid="18"/>
                                        </p:tgtEl>
                                      </p:cBhvr>
                                    </p:animEffect>
                                  </p:childTnLst>
                                </p:cTn>
                              </p:par>
                            </p:childTnLst>
                          </p:cTn>
                        </p:par>
                        <p:par>
                          <p:cTn id="13" fill="hold">
                            <p:stCondLst>
                              <p:cond delay="3500"/>
                            </p:stCondLst>
                            <p:childTnLst>
                              <p:par>
                                <p:cTn id="14" presetID="12" presetClass="exit" presetSubtype="4" repeatCount="0" fill="hold" grpId="0" nodeType="afterEffect">
                                  <p:stCondLst>
                                    <p:cond delay="2500"/>
                                  </p:stCondLst>
                                  <p:childTnLst>
                                    <p:anim calcmode="lin" valueType="num">
                                      <p:cBhvr additive="base">
                                        <p:cTn id="15" dur="1000"/>
                                        <p:tgtEl>
                                          <p:spTgt spid="18"/>
                                        </p:tgtEl>
                                        <p:attrNameLst>
                                          <p:attrName>ppt_y</p:attrName>
                                        </p:attrNameLst>
                                      </p:cBhvr>
                                      <p:tavLst>
                                        <p:tav tm="0">
                                          <p:val>
                                            <p:strVal val="#ppt_y"/>
                                          </p:val>
                                        </p:tav>
                                        <p:tav tm="100000">
                                          <p:val>
                                            <p:strVal val="#ppt_y+#ppt_h*1.125000"/>
                                          </p:val>
                                        </p:tav>
                                      </p:tavLst>
                                    </p:anim>
                                    <p:animEffect transition="out" filter="wipe(down)">
                                      <p:cBhvr>
                                        <p:cTn id="16" dur="1000"/>
                                        <p:tgtEl>
                                          <p:spTgt spid="18"/>
                                        </p:tgtEl>
                                      </p:cBhvr>
                                    </p:animEffect>
                                    <p:set>
                                      <p:cBhvr>
                                        <p:cTn id="17" dur="1" fill="hold">
                                          <p:stCondLst>
                                            <p:cond delay="999"/>
                                          </p:stCondLst>
                                        </p:cTn>
                                        <p:tgtEl>
                                          <p:spTgt spid="18"/>
                                        </p:tgtEl>
                                        <p:attrNameLst>
                                          <p:attrName>style.visibility</p:attrName>
                                        </p:attrNameLst>
                                      </p:cBhvr>
                                      <p:to>
                                        <p:strVal val="hidden"/>
                                      </p:to>
                                    </p:set>
                                  </p:childTnLst>
                                </p:cTn>
                              </p:par>
                              <p:par>
                                <p:cTn id="18" presetID="12" presetClass="entr" presetSubtype="1" repeatCount="0" fill="hold" grpId="1" nodeType="withEffect">
                                  <p:stCondLst>
                                    <p:cond delay="25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p:tgtEl>
                                          <p:spTgt spid="20"/>
                                        </p:tgtEl>
                                        <p:attrNameLst>
                                          <p:attrName>ppt_y</p:attrName>
                                        </p:attrNameLst>
                                      </p:cBhvr>
                                      <p:tavLst>
                                        <p:tav tm="0">
                                          <p:val>
                                            <p:strVal val="#ppt_y-#ppt_h*1.125000"/>
                                          </p:val>
                                        </p:tav>
                                        <p:tav tm="100000">
                                          <p:val>
                                            <p:strVal val="#ppt_y"/>
                                          </p:val>
                                        </p:tav>
                                      </p:tavLst>
                                    </p:anim>
                                    <p:animEffect transition="in" filter="wipe(down)">
                                      <p:cBhvr>
                                        <p:cTn id="21" dur="1000"/>
                                        <p:tgtEl>
                                          <p:spTgt spid="20"/>
                                        </p:tgtEl>
                                      </p:cBhvr>
                                    </p:animEffect>
                                  </p:childTnLst>
                                </p:cTn>
                              </p:par>
                            </p:childTnLst>
                          </p:cTn>
                        </p:par>
                        <p:par>
                          <p:cTn id="22" fill="hold">
                            <p:stCondLst>
                              <p:cond delay="7000"/>
                            </p:stCondLst>
                            <p:childTnLst>
                              <p:par>
                                <p:cTn id="23" presetID="12" presetClass="exit" presetSubtype="4" repeatCount="0" fill="hold" grpId="0" nodeType="afterEffect">
                                  <p:stCondLst>
                                    <p:cond delay="2500"/>
                                  </p:stCondLst>
                                  <p:childTnLst>
                                    <p:anim calcmode="lin" valueType="num">
                                      <p:cBhvr additive="base">
                                        <p:cTn id="24" dur="1000"/>
                                        <p:tgtEl>
                                          <p:spTgt spid="20"/>
                                        </p:tgtEl>
                                        <p:attrNameLst>
                                          <p:attrName>ppt_y</p:attrName>
                                        </p:attrNameLst>
                                      </p:cBhvr>
                                      <p:tavLst>
                                        <p:tav tm="0">
                                          <p:val>
                                            <p:strVal val="#ppt_y"/>
                                          </p:val>
                                        </p:tav>
                                        <p:tav tm="100000">
                                          <p:val>
                                            <p:strVal val="#ppt_y+#ppt_h*1.125000"/>
                                          </p:val>
                                        </p:tav>
                                      </p:tavLst>
                                    </p:anim>
                                    <p:animEffect transition="out" filter="wipe(down)">
                                      <p:cBhvr>
                                        <p:cTn id="25" dur="1000"/>
                                        <p:tgtEl>
                                          <p:spTgt spid="20"/>
                                        </p:tgtEl>
                                      </p:cBhvr>
                                    </p:animEffect>
                                    <p:set>
                                      <p:cBhvr>
                                        <p:cTn id="26" dur="1" fill="hold">
                                          <p:stCondLst>
                                            <p:cond delay="999"/>
                                          </p:stCondLst>
                                        </p:cTn>
                                        <p:tgtEl>
                                          <p:spTgt spid="20"/>
                                        </p:tgtEl>
                                        <p:attrNameLst>
                                          <p:attrName>style.visibility</p:attrName>
                                        </p:attrNameLst>
                                      </p:cBhvr>
                                      <p:to>
                                        <p:strVal val="hidden"/>
                                      </p:to>
                                    </p:set>
                                  </p:childTnLst>
                                </p:cTn>
                              </p:par>
                              <p:par>
                                <p:cTn id="27" presetID="12" presetClass="entr" presetSubtype="1" repeatCount="0" fill="hold" grpId="1" nodeType="withEffect">
                                  <p:stCondLst>
                                    <p:cond delay="25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p:tgtEl>
                                          <p:spTgt spid="19"/>
                                        </p:tgtEl>
                                        <p:attrNameLst>
                                          <p:attrName>ppt_y</p:attrName>
                                        </p:attrNameLst>
                                      </p:cBhvr>
                                      <p:tavLst>
                                        <p:tav tm="0">
                                          <p:val>
                                            <p:strVal val="#ppt_y-#ppt_h*1.125000"/>
                                          </p:val>
                                        </p:tav>
                                        <p:tav tm="100000">
                                          <p:val>
                                            <p:strVal val="#ppt_y"/>
                                          </p:val>
                                        </p:tav>
                                      </p:tavLst>
                                    </p:anim>
                                    <p:animEffect transition="in" filter="wipe(down)">
                                      <p:cBhvr>
                                        <p:cTn id="30" dur="1000"/>
                                        <p:tgtEl>
                                          <p:spTgt spid="19"/>
                                        </p:tgtEl>
                                      </p:cBhvr>
                                    </p:animEffect>
                                  </p:childTnLst>
                                </p:cTn>
                              </p:par>
                            </p:childTnLst>
                          </p:cTn>
                        </p:par>
                        <p:par>
                          <p:cTn id="31" fill="hold">
                            <p:stCondLst>
                              <p:cond delay="10500"/>
                            </p:stCondLst>
                            <p:childTnLst>
                              <p:par>
                                <p:cTn id="32" presetID="12" presetClass="exit" presetSubtype="4" repeatCount="0" fill="hold" grpId="0" nodeType="afterEffect">
                                  <p:stCondLst>
                                    <p:cond delay="2500"/>
                                  </p:stCondLst>
                                  <p:childTnLst>
                                    <p:anim calcmode="lin" valueType="num">
                                      <p:cBhvr additive="base">
                                        <p:cTn id="33" dur="1000"/>
                                        <p:tgtEl>
                                          <p:spTgt spid="19"/>
                                        </p:tgtEl>
                                        <p:attrNameLst>
                                          <p:attrName>ppt_y</p:attrName>
                                        </p:attrNameLst>
                                      </p:cBhvr>
                                      <p:tavLst>
                                        <p:tav tm="0">
                                          <p:val>
                                            <p:strVal val="#ppt_y"/>
                                          </p:val>
                                        </p:tav>
                                        <p:tav tm="100000">
                                          <p:val>
                                            <p:strVal val="#ppt_y+#ppt_h*1.125000"/>
                                          </p:val>
                                        </p:tav>
                                      </p:tavLst>
                                    </p:anim>
                                    <p:animEffect transition="out" filter="wipe(down)">
                                      <p:cBhvr>
                                        <p:cTn id="34" dur="1000"/>
                                        <p:tgtEl>
                                          <p:spTgt spid="19"/>
                                        </p:tgtEl>
                                      </p:cBhvr>
                                    </p:animEffect>
                                    <p:set>
                                      <p:cBhvr>
                                        <p:cTn id="35" dur="1" fill="hold">
                                          <p:stCondLst>
                                            <p:cond delay="999"/>
                                          </p:stCondLst>
                                        </p:cTn>
                                        <p:tgtEl>
                                          <p:spTgt spid="19"/>
                                        </p:tgtEl>
                                        <p:attrNameLst>
                                          <p:attrName>style.visibility</p:attrName>
                                        </p:attrNameLst>
                                      </p:cBhvr>
                                      <p:to>
                                        <p:strVal val="hidden"/>
                                      </p:to>
                                    </p:set>
                                  </p:childTnLst>
                                </p:cTn>
                              </p:par>
                              <p:par>
                                <p:cTn id="36" presetID="12" presetClass="entr" presetSubtype="1" repeatCount="0" fill="hold" grpId="1" nodeType="withEffect">
                                  <p:stCondLst>
                                    <p:cond delay="25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1000"/>
                                        <p:tgtEl>
                                          <p:spTgt spid="17"/>
                                        </p:tgtEl>
                                        <p:attrNameLst>
                                          <p:attrName>ppt_y</p:attrName>
                                        </p:attrNameLst>
                                      </p:cBhvr>
                                      <p:tavLst>
                                        <p:tav tm="0">
                                          <p:val>
                                            <p:strVal val="#ppt_y-#ppt_h*1.125000"/>
                                          </p:val>
                                        </p:tav>
                                        <p:tav tm="100000">
                                          <p:val>
                                            <p:strVal val="#ppt_y"/>
                                          </p:val>
                                        </p:tav>
                                      </p:tavLst>
                                    </p:anim>
                                    <p:animEffect transition="in" filter="wipe(down)">
                                      <p:cBhvr>
                                        <p:cTn id="3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animBg="1"/>
      <p:bldP spid="20" grpId="1" animBg="1"/>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DF90A-D4AD-4966-8558-0A9694DD74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FAEEE7A-8B4D-4B84-9636-C1770A19B18A}">
  <ds:schemaRefs>
    <ds:schemaRef ds:uri="8296b18e-8234-4d94-91b1-3ed3998a7eb5"/>
    <ds:schemaRef ds:uri="http://schemas.microsoft.com/office/2006/documentManagement/types"/>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purl.org/dc/dcmitype/"/>
    <ds:schemaRef ds:uri="a26ea033-2852-474a-8cc8-30d2b3b4aa0f"/>
    <ds:schemaRef ds:uri="http://schemas.microsoft.com/sharepoint/v3"/>
    <ds:schemaRef ds:uri="http://www.w3.org/XML/1998/namespace"/>
  </ds:schemaRefs>
</ds:datastoreItem>
</file>

<file path=customXml/itemProps3.xml><?xml version="1.0" encoding="utf-8"?>
<ds:datastoreItem xmlns:ds="http://schemas.openxmlformats.org/officeDocument/2006/customXml" ds:itemID="{FE9B1573-702A-42C0-A1C0-2A5B6E46AD96}">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3355</Words>
  <Application>Microsoft Office PowerPoint</Application>
  <PresentationFormat>Widescreen</PresentationFormat>
  <Paragraphs>200</Paragraphs>
  <Slides>18</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Lloyds Bank Jack Medium</vt:lpstr>
      <vt:lpstr>Source Sans Pro</vt:lpstr>
      <vt:lpstr>Symbol</vt:lpstr>
      <vt:lpstr>Wingdings</vt:lpstr>
      <vt:lpstr>Calibri</vt:lpstr>
      <vt:lpstr>Lloyds Bank Jack</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9</cp:revision>
  <dcterms:created xsi:type="dcterms:W3CDTF">2024-02-20T12:12:04Z</dcterms:created>
  <dcterms:modified xsi:type="dcterms:W3CDTF">2025-04-29T13:05:25Z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