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81" r:id="rId2"/>
    <p:sldId id="2147473294" r:id="rId3"/>
    <p:sldId id="282" r:id="rId4"/>
    <p:sldId id="2147473293" r:id="rId5"/>
    <p:sldId id="271" r:id="rId6"/>
    <p:sldId id="272" r:id="rId7"/>
    <p:sldId id="273" r:id="rId8"/>
    <p:sldId id="274" r:id="rId9"/>
    <p:sldId id="275" r:id="rId10"/>
    <p:sldId id="283" r:id="rId11"/>
    <p:sldId id="284" r:id="rId12"/>
    <p:sldId id="285" r:id="rId13"/>
    <p:sldId id="286" r:id="rId14"/>
    <p:sldId id="287" r:id="rId15"/>
    <p:sldId id="288" r:id="rId16"/>
    <p:sldId id="276" r:id="rId17"/>
    <p:sldId id="277" r:id="rId18"/>
    <p:sldId id="279" r:id="rId19"/>
    <p:sldId id="289" r:id="rId20"/>
    <p:sldId id="2147473295" r:id="rId21"/>
    <p:sldId id="297" r:id="rId22"/>
  </p:sldIdLst>
  <p:sldSz cx="12192000" cy="6858000"/>
  <p:notesSz cx="6858000" cy="9144000"/>
  <p:embeddedFontLst>
    <p:embeddedFont>
      <p:font typeface="Avenir Next LT Pro" panose="020B0504020202020204" pitchFamily="34" charset="0"/>
      <p:regular r:id="rId24"/>
      <p:bold r:id="rId25"/>
      <p:italic r:id="rId26"/>
      <p:boldItalic r:id="rId27"/>
    </p:embeddedFont>
    <p:embeddedFont>
      <p:font typeface="Lloyds Bank Jack" panose="02000503040000020004" pitchFamily="50" charset="0"/>
      <p:regular r:id="rId28"/>
      <p:bold r:id="rId29"/>
      <p:italic r:id="rId30"/>
      <p:boldItalic r:id="rId31"/>
    </p:embeddedFont>
    <p:embeddedFont>
      <p:font typeface="Lloyds Bank Jack Medium" panose="02000606060000020004" pitchFamily="50" charset="0"/>
      <p:regular r:id="rId32"/>
      <p:italic r:id="rId33"/>
    </p:embeddedFont>
    <p:embeddedFont>
      <p:font typeface="Source Sans Pro" panose="020B0503030403020204" pitchFamily="34" charset="0"/>
      <p:regular r:id="rId34"/>
    </p:embeddedFont>
    <p:embeddedFont>
      <p:font typeface="Source Sans Pro SemiBold" panose="020B0603030403020204" pitchFamily="34"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915wqdpFvt3/0VsQwRlISA==" hashData="O66fHQqI8B18x8E7+pyquOXAnYouDxmJnlacDoZTXq1qvKnYX+MU8VPVSl/uB2RwS7IUt1h5w2R4Z3yoZPwXOQ=="/>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5EB8"/>
    <a:srgbClr val="024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406E-A435-470F-BF84-775B61CBC6A8}" v="3" dt="2024-05-15T13:54: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0"/>
    <p:restoredTop sz="92535"/>
  </p:normalViewPr>
  <p:slideViewPr>
    <p:cSldViewPr snapToGrid="0">
      <p:cViewPr varScale="1">
        <p:scale>
          <a:sx n="74" d="100"/>
          <a:sy n="74" d="100"/>
        </p:scale>
        <p:origin x="78" y="1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77"/>
        <a:ea typeface="Avenir Next LT Pro" panose="020B05040202020202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ypa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apple.com/uk/apple-pay/" TargetMode="External"/><Relationship Id="rId4" Type="http://schemas.openxmlformats.org/officeDocument/2006/relationships/hyperlink" Target="https://pay.google.com/abou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hopping.google.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elkoo.co.uk/" TargetMode="External"/><Relationship Id="rId4" Type="http://schemas.openxmlformats.org/officeDocument/2006/relationships/hyperlink" Target="https://www.pricerunner.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k.trustpilot.co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aypal.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loydsbankacademy.co.uk/learn-for-life-new/get-started-online/shopping-onli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urrysplc.com/" TargetMode="External"/><Relationship Id="rId13" Type="http://schemas.openxmlformats.org/officeDocument/2006/relationships/hyperlink" Target="https://www.waterstones.com/" TargetMode="External"/><Relationship Id="rId18" Type="http://schemas.openxmlformats.org/officeDocument/2006/relationships/hyperlink" Target="https://www.lastminute.com/" TargetMode="External"/><Relationship Id="rId26" Type="http://schemas.openxmlformats.org/officeDocument/2006/relationships/hyperlink" Target="https://www.seetickets.com/" TargetMode="External"/><Relationship Id="rId3" Type="http://schemas.openxmlformats.org/officeDocument/2006/relationships/hyperlink" Target="https://www.matalan.co.uk/" TargetMode="External"/><Relationship Id="rId21" Type="http://schemas.openxmlformats.org/officeDocument/2006/relationships/hyperlink" Target="https://www.disneyplus.com/" TargetMode="External"/><Relationship Id="rId7" Type="http://schemas.openxmlformats.org/officeDocument/2006/relationships/hyperlink" Target="https://www.boohoo.com/" TargetMode="External"/><Relationship Id="rId12" Type="http://schemas.openxmlformats.org/officeDocument/2006/relationships/hyperlink" Target="https://www.whsmith.co.uk/" TargetMode="External"/><Relationship Id="rId17" Type="http://schemas.openxmlformats.org/officeDocument/2006/relationships/hyperlink" Target="https://www.booking.com/" TargetMode="External"/><Relationship Id="rId25" Type="http://schemas.openxmlformats.org/officeDocument/2006/relationships/hyperlink" Target="https://www.ticketmaster.co.uk/" TargetMode="External"/><Relationship Id="rId2" Type="http://schemas.openxmlformats.org/officeDocument/2006/relationships/slide" Target="../slides/slide7.xml"/><Relationship Id="rId16" Type="http://schemas.openxmlformats.org/officeDocument/2006/relationships/hyperlink" Target="https://www.ocado.com/" TargetMode="External"/><Relationship Id="rId20" Type="http://schemas.openxmlformats.org/officeDocument/2006/relationships/hyperlink" Target="https://www.netflix.com/gb/" TargetMode="External"/><Relationship Id="rId1" Type="http://schemas.openxmlformats.org/officeDocument/2006/relationships/notesMaster" Target="../notesMasters/notesMaster1.xml"/><Relationship Id="rId6" Type="http://schemas.openxmlformats.org/officeDocument/2006/relationships/hyperlink" Target="https://www.asos.com/" TargetMode="External"/><Relationship Id="rId11" Type="http://schemas.openxmlformats.org/officeDocument/2006/relationships/hyperlink" Target="https://uk.bookshop.org/" TargetMode="External"/><Relationship Id="rId24" Type="http://schemas.openxmlformats.org/officeDocument/2006/relationships/hyperlink" Target="https://www.apple.com/uk/apple-music/" TargetMode="External"/><Relationship Id="rId5" Type="http://schemas.openxmlformats.org/officeDocument/2006/relationships/hyperlink" Target="https://www.newlook.com/uk/?" TargetMode="External"/><Relationship Id="rId15" Type="http://schemas.openxmlformats.org/officeDocument/2006/relationships/hyperlink" Target="https://www.sainsburys.co.uk/" TargetMode="External"/><Relationship Id="rId23" Type="http://schemas.openxmlformats.org/officeDocument/2006/relationships/hyperlink" Target="https://open.spotify.com/" TargetMode="External"/><Relationship Id="rId10" Type="http://schemas.openxmlformats.org/officeDocument/2006/relationships/hyperlink" Target="https://ao.com/" TargetMode="External"/><Relationship Id="rId19" Type="http://schemas.openxmlformats.org/officeDocument/2006/relationships/hyperlink" Target="https://www.airbnb.co.uk/" TargetMode="External"/><Relationship Id="rId4" Type="http://schemas.openxmlformats.org/officeDocument/2006/relationships/hyperlink" Target="https://www3.next.co.uk/" TargetMode="External"/><Relationship Id="rId9" Type="http://schemas.openxmlformats.org/officeDocument/2006/relationships/hyperlink" Target="https://www.amazon.co.uk/" TargetMode="External"/><Relationship Id="rId14" Type="http://schemas.openxmlformats.org/officeDocument/2006/relationships/hyperlink" Target="https://www.tesco.com/" TargetMode="External"/><Relationship Id="rId22" Type="http://schemas.openxmlformats.org/officeDocument/2006/relationships/hyperlink" Target="https://www.primevideo.co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azon.co.u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vinted.co.uk/" TargetMode="External"/><Relationship Id="rId5" Type="http://schemas.openxmlformats.org/officeDocument/2006/relationships/hyperlink" Target="https://www.etsy.com/uk/" TargetMode="External"/><Relationship Id="rId4" Type="http://schemas.openxmlformats.org/officeDocument/2006/relationships/hyperlink" Target="https://www.ebay.co.u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dirty="0">
                <a:effectLst/>
              </a:rPr>
              <a:t> </a:t>
            </a:r>
            <a:endParaRPr lang="en-GB" sz="1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a:t>
            </a:fld>
            <a:endParaRPr lang="en-GB">
              <a:latin typeface="Avenir Next LT Pro" panose="020B0504020202020204" pitchFamily="34" charset="77"/>
            </a:endParaRPr>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indent="-342900">
              <a:lnSpc>
                <a:spcPct val="120000"/>
              </a:lnSpc>
              <a:spcAft>
                <a:spcPts val="1200"/>
              </a:spcAft>
              <a:buFont typeface="Symbol" pitchFamily="2" charset="2"/>
              <a:buChar char=""/>
              <a:tabLst>
                <a:tab pos="457200" algn="l"/>
              </a:tabLst>
            </a:pPr>
            <a:r>
              <a:rPr lang="en-GB" i="1" dirty="0">
                <a:solidFill>
                  <a:srgbClr val="313233"/>
                </a:solidFill>
              </a:rPr>
              <a:t>Once you've found </a:t>
            </a:r>
            <a:r>
              <a:rPr lang="en-GB" i="1" dirty="0">
                <a:solidFill>
                  <a:srgbClr val="313233"/>
                </a:solidFill>
                <a:effectLst/>
              </a:rPr>
              <a:t>the things </a:t>
            </a:r>
            <a:r>
              <a:rPr lang="en-GB" i="1" dirty="0">
                <a:solidFill>
                  <a:srgbClr val="313233"/>
                </a:solidFill>
              </a:rPr>
              <a:t>you’re looking for, add them </a:t>
            </a:r>
            <a:r>
              <a:rPr lang="en-GB" i="1" dirty="0">
                <a:solidFill>
                  <a:srgbClr val="313233"/>
                </a:solidFill>
                <a:effectLst/>
              </a:rPr>
              <a:t>to </a:t>
            </a:r>
            <a:r>
              <a:rPr lang="en-GB" i="1" dirty="0">
                <a:solidFill>
                  <a:srgbClr val="313233"/>
                </a:solidFill>
              </a:rPr>
              <a:t>your basket</a:t>
            </a:r>
          </a:p>
          <a:p>
            <a:pPr marL="342900" indent="-342900">
              <a:lnSpc>
                <a:spcPct val="120000"/>
              </a:lnSpc>
              <a:spcAft>
                <a:spcPts val="1200"/>
              </a:spcAft>
              <a:buFont typeface="Symbol" pitchFamily="2" charset="2"/>
              <a:buChar char=""/>
              <a:tabLst>
                <a:tab pos="457200" algn="l"/>
              </a:tabLst>
            </a:pPr>
            <a:r>
              <a:rPr lang="en-GB" sz="1800" i="1" dirty="0">
                <a:solidFill>
                  <a:srgbClr val="313233"/>
                </a:solidFill>
                <a:latin typeface="Source Sans Pro" panose="020B0503030403020204" pitchFamily="34" charset="0"/>
              </a:rPr>
              <a:t>You can repeat these two steps – searching for what you want then adding to your basket – until you’ve found everything you want to buy</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10</a:t>
            </a:fld>
            <a:endParaRPr lang="en-GB">
              <a:latin typeface="Avenir Next LT Pro" panose="020B0504020202020204" pitchFamily="34" charset="77"/>
            </a:endParaRPr>
          </a:p>
        </p:txBody>
      </p:sp>
    </p:spTree>
    <p:extLst>
      <p:ext uri="{BB962C8B-B14F-4D97-AF65-F5344CB8AC3E}">
        <p14:creationId xmlns:p14="http://schemas.microsoft.com/office/powerpoint/2010/main" val="102651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you’ve finished adding items, check your basket to make sure you've put the right items and quantities in there</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US" sz="1800" i="1" dirty="0">
                <a:solidFill>
                  <a:srgbClr val="313233"/>
                </a:solidFill>
                <a:effectLst/>
                <a:latin typeface="Times New Roman" panose="02020603050405020304" pitchFamily="18" charset="0"/>
                <a:ea typeface="Times New Roman" panose="02020603050405020304" pitchFamily="18" charset="0"/>
              </a:rPr>
              <a:t>t this stage, if something's not quite right, you can change it. So if you can see quantity is two but you only want one of this item, you can change it. Or if you decide you don't want to buy something, you can clear it out of your basket completely</a:t>
            </a:r>
            <a:endParaRPr lang="en-GB" sz="1800" i="1" dirty="0">
              <a:solidFill>
                <a:srgbClr val="313233"/>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Arial" panose="020F0302020204030204"/>
              <a:buChar char="•"/>
              <a:tabLst>
                <a:tab pos="457200" algn="l"/>
              </a:tabLst>
            </a:pP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11</a:t>
            </a:fld>
            <a:endParaRPr lang="en-GB">
              <a:latin typeface="Avenir Next LT Pro" panose="020B0504020202020204" pitchFamily="34" charset="77"/>
            </a:endParaRPr>
          </a:p>
        </p:txBody>
      </p:sp>
    </p:spTree>
    <p:extLst>
      <p:ext uri="{BB962C8B-B14F-4D97-AF65-F5344CB8AC3E}">
        <p14:creationId xmlns:p14="http://schemas.microsoft.com/office/powerpoint/2010/main" val="398908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you're happy with the things in your basket, head to the checkout, just like you would in a physical store</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changed your mind on something you have already added to your basket, no problem, you can make changes at this stage. Whether it's adjusting quantities or removing an item, you have flexibility</a:t>
            </a:r>
            <a:endParaRPr lang="en-GB" b="0" i="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12</a:t>
            </a:fld>
            <a:endParaRPr lang="en-GB">
              <a:latin typeface="Avenir Next LT Pro" panose="020B0504020202020204" pitchFamily="34" charset="77"/>
            </a:endParaRPr>
          </a:p>
        </p:txBody>
      </p:sp>
    </p:spTree>
    <p:extLst>
      <p:ext uri="{BB962C8B-B14F-4D97-AF65-F5344CB8AC3E}">
        <p14:creationId xmlns:p14="http://schemas.microsoft.com/office/powerpoint/2010/main" val="41371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the check-out stage, you'll need to provide your details for the purchase. This will include things like your delivery address and payment information</a:t>
            </a:r>
          </a:p>
          <a:p>
            <a:pPr marL="342900" lvl="0" indent="-342900">
              <a:lnSpc>
                <a:spcPct val="120000"/>
              </a:lnSpc>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During the checkout, you'll often be able to choose a delivery option. This could include standard, next-day, or named day delivery, as well as options for collection from a store or an alternative pickup point. Bear in mind that the delivery costs may vary depending on which option you pick</a:t>
            </a:r>
          </a:p>
          <a:p>
            <a:pPr marL="342900" lvl="0" indent="-342900">
              <a:lnSpc>
                <a:spcPct val="120000"/>
              </a:lnSpc>
              <a:spcAft>
                <a:spcPts val="1200"/>
              </a:spcAft>
              <a:buFont typeface="+mj-lt"/>
              <a:buAutoNum type="arabicPeriod"/>
            </a:pPr>
            <a:endParaRPr lang="en-GB" sz="1800" dirty="0">
              <a:solidFill>
                <a:srgbClr val="313233"/>
              </a:solidFill>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13</a:t>
            </a:fld>
            <a:endParaRPr lang="en-GB">
              <a:latin typeface="Avenir Next LT Pro" panose="020B0504020202020204" pitchFamily="34" charset="77"/>
            </a:endParaRPr>
          </a:p>
        </p:txBody>
      </p:sp>
    </p:spTree>
    <p:extLst>
      <p:ext uri="{BB962C8B-B14F-4D97-AF65-F5344CB8AC3E}">
        <p14:creationId xmlns:p14="http://schemas.microsoft.com/office/powerpoint/2010/main" val="132697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F0302020204030204"/>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your preferred payment method. Depending on the site, you may see different payment options available. These include credit or debit cards, payment services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PayPal</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GooglePay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ApplePay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'buy now, pay later' or pay-in-instalments options. Keep in mind that some options may come with additional costs, so it's good to be aware of them</a:t>
            </a:r>
            <a:endParaRPr lang="en-GB" sz="2800" b="0" i="1" dirty="0">
              <a:ea typeface="Calibri"/>
              <a:cs typeface="Calibri"/>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14</a:t>
            </a:fld>
            <a:endParaRPr lang="en-GB">
              <a:latin typeface="Avenir Next LT Pro" panose="020B0504020202020204" pitchFamily="34" charset="77"/>
            </a:endParaRPr>
          </a:p>
        </p:txBody>
      </p:sp>
    </p:spTree>
    <p:extLst>
      <p:ext uri="{BB962C8B-B14F-4D97-AF65-F5344CB8AC3E}">
        <p14:creationId xmlns:p14="http://schemas.microsoft.com/office/powerpoint/2010/main" val="393279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Finally, once you’ve made your choices, confirm the purchase. After this step, you'll can usually expect to receive a confirmation email</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15</a:t>
            </a:fld>
            <a:endParaRPr lang="en-GB">
              <a:latin typeface="Avenir Next LT Pro" panose="020B0504020202020204" pitchFamily="34" charset="77"/>
            </a:endParaRPr>
          </a:p>
        </p:txBody>
      </p:sp>
    </p:spTree>
    <p:extLst>
      <p:ext uri="{BB962C8B-B14F-4D97-AF65-F5344CB8AC3E}">
        <p14:creationId xmlns:p14="http://schemas.microsoft.com/office/powerpoint/2010/main" val="248804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how to use comparison site. Encourage learners to follow along</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talk about using comparison sites to make our money go further when shopping online. Comparison sites are a great tool to help you find the best deals</a:t>
            </a:r>
          </a:p>
          <a:p>
            <a:pPr marL="342900" lvl="0" indent="-342900">
              <a:lnSpc>
                <a:spcPct val="120000"/>
              </a:lnSpc>
              <a:spcAft>
                <a:spcPts val="1200"/>
              </a:spcAft>
              <a:buFont typeface="+mj-lt"/>
              <a:buAutoNum type="arabicPeriod"/>
            </a:pP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Visit a comparison site of your choice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Choose a comparison site that suits your needs. Some general examples include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Google Shopping</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PriceRunner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Kelkoo</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Plus, there are sites that focus on certain things like insurance, travel, and holidays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 the product or service you want to compare. - Type in what you're looking for; for example, 'air fryer' or 'mobile phone'. The more specific you are, the more relevant your results will be</a:t>
            </a:r>
            <a:r>
              <a:rPr lang="en-US" sz="1800" i="1" dirty="0">
                <a:solidFill>
                  <a:srgbClr val="313233"/>
                </a:solidFill>
                <a:effectLst/>
                <a:latin typeface="Times New Roman" panose="02020603050405020304" pitchFamily="18" charset="0"/>
                <a:ea typeface="Times New Roman" panose="02020603050405020304" pitchFamily="18"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instance, you might say 'iPhone 14' instead of 'mobile phone.' If you have a certain make or model in mind, naming it can give you more relevant results quicker</a:t>
            </a:r>
            <a:r>
              <a:rPr lang="en-GB" sz="2800" i="1" dirty="0">
                <a:effectLst/>
              </a:rPr>
              <a:t> </a:t>
            </a:r>
            <a:r>
              <a:rPr lang="en-US" sz="1800" i="1" dirty="0">
                <a:solidFill>
                  <a:srgbClr val="313233"/>
                </a:solidFill>
                <a:effectLst/>
                <a:latin typeface="Times New Roman" panose="02020603050405020304" pitchFamily="18" charset="0"/>
                <a:ea typeface="Times New Roman" panose="02020603050405020304" pitchFamily="18" charset="0"/>
              </a:rPr>
              <a:t> </a:t>
            </a:r>
          </a:p>
          <a:p>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Browse through the options and filter by your preferences. Explore the options presented to you and use filters to narrow your search. Most comparison sites allow you to set preferences like price range, helping you stick to your budget, or sorting by customer reviews to check what you’re buying is of the quality you’d expect. Some comparison sites let you sort results by 'base price' (excludes postage) or 'total price' (includes postage) - this can help you decide whether you want to buy online or in-store</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how filtering works, such as setting a minimum and maximum price, or searching by brand</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features, and customer reviews. Take your time to compare the options you are shown. Look for details about the product, prices, and what other customers have to say</a:t>
            </a:r>
          </a:p>
          <a:p>
            <a:pPr marL="342900" lvl="0" indent="-342900">
              <a:lnSpc>
                <a:spcPct val="120000"/>
              </a:lnSpc>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Select the best option for your needs. Once you've compared, choose the option that suits you best</a:t>
            </a:r>
          </a:p>
          <a:p>
            <a:pPr marL="342900" lvl="0" indent="-342900">
              <a:lnSpc>
                <a:spcPct val="120000"/>
              </a:lnSpc>
              <a:spcAft>
                <a:spcPts val="1200"/>
              </a:spcAft>
              <a:buFont typeface="+mj-lt"/>
              <a:buAutoNum type="arabicPeriod" startAt="4"/>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the link to the seller. Comparison sites usually provide direct links to the seller's website, making it easy to go and buy what you were looking for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clicking through on to the seller’s website, but stop there</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16</a:t>
            </a:fld>
            <a:endParaRPr lang="en-GB">
              <a:latin typeface="Avenir Next LT Pro" panose="020B0504020202020204" pitchFamily="34" charset="77"/>
            </a:endParaRPr>
          </a:p>
        </p:txBody>
      </p:sp>
    </p:spTree>
    <p:extLst>
      <p:ext uri="{BB962C8B-B14F-4D97-AF65-F5344CB8AC3E}">
        <p14:creationId xmlns:p14="http://schemas.microsoft.com/office/powerpoint/2010/main" val="386065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how to keep yourself safe when shopping online. It's important to protect your information for a secure shopping experience</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safe websites. Make sure you're using a known site with a good reputation. Look for the padlock symbol in the browser's address bar. This indicates a secure connection. Plus, check for 'https' in the URL, and verify the site's address and reviews on platforms like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TrustPilot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Google</a:t>
            </a:r>
          </a:p>
          <a:p>
            <a:pPr marL="342900" lvl="0" indent="-342900">
              <a:lnSpc>
                <a:spcPct val="120000"/>
              </a:lnSpc>
              <a:spcAft>
                <a:spcPts val="1200"/>
              </a:spcAft>
              <a:buFont typeface="Symbol" pitchFamily="2" charset="2"/>
              <a:buChar char=""/>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marR="0" lvl="0" indent="0" algn="l" defTabSz="914400" rtl="0" eaLnBrk="1" fontAlgn="auto" latinLnBrk="0" hangingPunct="1">
              <a:lnSpc>
                <a:spcPct val="107000"/>
              </a:lnSpc>
              <a:spcBef>
                <a:spcPts val="0"/>
              </a:spcBef>
              <a:spcAft>
                <a:spcPts val="800"/>
              </a:spcAft>
              <a:buClr>
                <a:srgbClr val="000000"/>
              </a:buClr>
              <a:buSzPts val="1100"/>
              <a:buFont typeface="Arial"/>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Point out the padlock symbol in the browsers address bar – mention that a padlock you see elsewhere on the retailers screen may not mean anything at all</a:t>
            </a:r>
          </a:p>
          <a:p>
            <a:pPr marL="158750" indent="0">
              <a:lnSpc>
                <a:spcPct val="107000"/>
              </a:lnSpc>
              <a:spcAft>
                <a:spcPts val="800"/>
              </a:spcAft>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account details a secret and avoid using the same usernames and passwords across different sites.</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Check whether or not learners know/remember what makes a strong password. If the answers are vague, quickly run through the following</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a unique combination of letters, numbers, and symbols and remember to change it from time to time to keep your account extra safe</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a tip for strong passwords: 'Think of three short words, string them together and pop in some numbers</a:t>
            </a:r>
          </a:p>
          <a:p>
            <a:pPr marL="457200" indent="-228600">
              <a:lnSpc>
                <a:spcPct val="120000"/>
              </a:lnSpc>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Avoid sharing payment information when you’re on public Wi-Fi. When shopping online, use secure, private connections or your phone’s data</a:t>
            </a:r>
          </a:p>
          <a:p>
            <a:pPr marL="0" lvl="0" indent="0">
              <a:lnSpc>
                <a:spcPct val="120000"/>
              </a:lnSpc>
              <a:spcAft>
                <a:spcPts val="1200"/>
              </a:spcAft>
              <a:buFont typeface="Symbol" pitchFamily="2" charset="2"/>
              <a:buNone/>
              <a:tabLst>
                <a:tab pos="457200" algn="l"/>
              </a:tabLst>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different payment options and what they do to make and keep your payments and details safe. Different payment methods offer various levels of security. Be aware of options like 'Verified by Visa' or 'Secure Code' for extra checks. If given a choice, some methods may be more secure than others. Platforms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PayPal</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provide additional security compared to direct money transfers</a:t>
            </a:r>
            <a:r>
              <a:rPr lang="en-US" sz="1800" i="1" dirty="0">
                <a:solidFill>
                  <a:srgbClr val="313233"/>
                </a:solidFill>
                <a:effectLst/>
                <a:latin typeface="Times New Roman" panose="02020603050405020304" pitchFamily="18" charset="0"/>
                <a:ea typeface="Times New Roman" panose="02020603050405020304" pitchFamily="18" charset="0"/>
              </a:rPr>
              <a:t>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17</a:t>
            </a:fld>
            <a:endParaRPr lang="en-GB">
              <a:latin typeface="Avenir Next LT Pro" panose="020B0504020202020204" pitchFamily="34" charset="77"/>
            </a:endParaRPr>
          </a:p>
        </p:txBody>
      </p:sp>
    </p:spTree>
    <p:extLst>
      <p:ext uri="{BB962C8B-B14F-4D97-AF65-F5344CB8AC3E}">
        <p14:creationId xmlns:p14="http://schemas.microsoft.com/office/powerpoint/2010/main" val="203428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explored various online services, from booking local appointments to accessing health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shopping online – from finding products and services, to adding them to your basket, and how to check out and pay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to choose where you shop</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 safe when shopping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best way to learn is by doing. Try out what you've learned in this lesson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further assistance or want to explore more, visit our Academy site. Specifically, check out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Shopping online</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lesson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MODERATOR NOTE – Share in chat: https://www.lloydsbankacademy.co.uk/learn-for-life-new/get-started-online/shopping-online</a:t>
            </a:r>
            <a:b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br>
            <a:endParaRPr lang="en-GB" sz="1200" kern="1200" dirty="0">
              <a:solidFill>
                <a:srgbClr val="313233"/>
              </a:solidFill>
              <a:effectLst/>
              <a:latin typeface="Source Sans Pro" panose="020B0503030403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18</a:t>
            </a:fld>
            <a:endParaRPr lang="en-GB">
              <a:latin typeface="Avenir Next LT Pro" panose="020B0504020202020204" pitchFamily="34" charset="77"/>
            </a:endParaRPr>
          </a:p>
        </p:txBody>
      </p:sp>
    </p:spTree>
    <p:extLst>
      <p:ext uri="{BB962C8B-B14F-4D97-AF65-F5344CB8AC3E}">
        <p14:creationId xmlns:p14="http://schemas.microsoft.com/office/powerpoint/2010/main" val="9093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19</a:t>
            </a:fld>
            <a:endParaRPr lang="en-GB">
              <a:latin typeface="Avenir Next LT Pro" panose="020B0504020202020204" pitchFamily="34" charset="77"/>
            </a:endParaRPr>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u="none" strike="noStrike" dirty="0">
                <a:solidFill>
                  <a:srgbClr val="313233"/>
                </a:solidFill>
                <a:effectLst/>
              </a:rPr>
              <a:t>TRAINER NOTES</a:t>
            </a:r>
            <a:endParaRPr lang="en-ZA" dirty="0">
              <a:effectLst/>
            </a:endParaRP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Signpost related content on the Academy website </a:t>
            </a:r>
            <a:r>
              <a:rPr lang="en-ZA" sz="1100" u="sng" strike="noStrike" dirty="0">
                <a:solidFill>
                  <a:srgbClr val="313233"/>
                </a:solidFill>
                <a:effectLst/>
              </a:rPr>
              <a:t>https://</a:t>
            </a:r>
            <a:r>
              <a:rPr lang="en-ZA" sz="1100" u="sng" strike="noStrike" dirty="0" err="1">
                <a:solidFill>
                  <a:srgbClr val="313233"/>
                </a:solidFill>
                <a:effectLst/>
              </a:rPr>
              <a:t>www.learnwithhalifax.co.uk</a:t>
            </a:r>
            <a:r>
              <a:rPr lang="en-ZA" sz="1100" u="sng" strike="noStrike" dirty="0">
                <a:solidFill>
                  <a:srgbClr val="313233"/>
                </a:solidFill>
                <a:effectLst/>
              </a:rPr>
              <a:t>/</a:t>
            </a: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Alternatively, they could use their phone cameras to scan the QR code here. </a:t>
            </a:r>
            <a:endParaRPr lang="en-ZA" sz="110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u="none" strike="noStrike" dirty="0">
                <a:solidFill>
                  <a:srgbClr val="313233"/>
                </a:solidFill>
                <a:effectLst/>
              </a:rPr>
              <a:t>If part of a programme, share the date and topic of the next session</a:t>
            </a:r>
            <a:endParaRPr lang="en-ZA" sz="110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shopping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shop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get started, it’s worth noting that you don't have to replace your in-person shop with online shopping. Online shopping can be a helpful addition to the way you shop, or you can choose to do almost every type of shop you do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today’s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 will walk you through the general steps to help you shop online. We'll also cover delivery options and how to stay safe and save money while you shop</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3</a:t>
            </a:fld>
            <a:endParaRPr lang="en-GB">
              <a:latin typeface="Avenir Next LT Pro" panose="020B0504020202020204" pitchFamily="34" charset="77"/>
            </a:endParaRPr>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indent="-342900" algn="just">
              <a:lnSpc>
                <a:spcPct val="114999"/>
              </a:lnSpc>
              <a:buFont typeface="Symbol" pitchFamily="2" charset="2"/>
              <a:buChar char=""/>
            </a:pP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algn="just">
              <a:lnSpc>
                <a:spcPct val="114999"/>
              </a:lnSpc>
            </a:pPr>
            <a:endParaRPr lang="en-GB" sz="1800" dirty="0">
              <a:solidFill>
                <a:srgbClr val="313233"/>
              </a:solidFill>
              <a:latin typeface="Source Sans Pro" panose="020B0503030403020204" pitchFamily="34" charset="0"/>
            </a:endParaRPr>
          </a:p>
          <a:p>
            <a:pPr lvl="0" algn="just" fontAlgn="base"/>
            <a:r>
              <a:rPr lang="en-GB" sz="2800" u="none" strike="noStrike" dirty="0">
                <a:solidFill>
                  <a:srgbClr val="313233"/>
                </a:solidFill>
                <a:effectLst/>
                <a:latin typeface="Source Sans Pro" panose="020B0503030403020204" pitchFamily="34" charset="0"/>
              </a:rPr>
              <a:t>NOTE FOR VIRTUAL DELIVERY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lvl="0" algn="just" fontAlgn="base"/>
            <a:endParaRPr lang="en-US" sz="2800" dirty="0">
              <a:solidFill>
                <a:srgbClr val="444444"/>
              </a:solidFill>
              <a:effectLst/>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i="1" dirty="0">
              <a:solidFill>
                <a:srgbClr val="444444"/>
              </a:solidFill>
              <a:effectLst/>
            </a:endParaRPr>
          </a:p>
          <a:p>
            <a:pPr marL="285750" indent="-28575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r>
              <a:rPr lang="en-GB" sz="1800" i="1" dirty="0">
                <a:solidFill>
                  <a:srgbClr val="000000"/>
                </a:solidFill>
                <a:latin typeface="Source Sans Pro" panose="020B0503030403020204" pitchFamily="34" charset="0"/>
              </a:rPr>
              <a:t>, so we'll make sure you have time to pop your answer in the chat when I'm asking for your thoughts or ideas on a particular topic. NOTE: if the virtual group is small enough, also show/encourage the 'hands up and speak' option</a:t>
            </a:r>
            <a:endParaRPr lang="en-GB" sz="1800" i="1" dirty="0">
              <a:solidFill>
                <a:srgbClr val="444444"/>
              </a:solidFill>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4</a:t>
            </a:fld>
            <a:endParaRPr lang="en-GB">
              <a:latin typeface="Avenir Next LT Pro" panose="020B0504020202020204" pitchFamily="34" charset="77"/>
            </a:endParaRPr>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what we’d like you to get out of today. By the time we finish, you should feel able to shop online safely and confidently.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and buy things online – from searching for products and services through to paying for and getting them</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Compare prices - just like shopping around, but from the comfort of your sofa. You can then decide the app or site you'll use to shop for a particular item</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 how to shop more safely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5</a:t>
            </a:fld>
            <a:endParaRPr lang="en-GB">
              <a:latin typeface="Avenir Next LT Pro" panose="020B0504020202020204" pitchFamily="34" charset="77"/>
            </a:endParaRPr>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What can you buy online?</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your ideas and experiences</a:t>
            </a: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Run a short discussion/chat-based activity</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6</a:t>
            </a:fld>
            <a:endParaRPr lang="en-GB">
              <a:latin typeface="Avenir Next LT Pro" panose="020B0504020202020204" pitchFamily="34" charset="77"/>
            </a:endParaRPr>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some examples of things you can buy online. Keep in mind you can find a wide range of goods and services online. Most of what you need is just a click (or tap) away. Here are just a few examples: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Clothes – Explore endless options in size, colour, and style. Whether it's comfy casual wear, clothes for work, or fun costumes, you'll find it online. Many high street clothing shops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Matalan</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Next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New Look</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also have websites and apps, and you may find there’s a wider range online compared with their high street stores. So if your local store doesn't have those shoes  in your size, try their website! There are also online only options such as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Asos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boohoo.com</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Electronics – Upgrade the technology in your home with online purchases. From televisions to game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consoles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‘smart’ devices, both high street retailers with online platforms and online-only stores offer a range of options. Sites like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8"/>
              </a:rPr>
              <a:t>Currys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9"/>
              </a:rPr>
              <a:t>Amazon</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0"/>
              </a:rPr>
              <a:t>AO</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all sell electronics</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Books –</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Immerse yourself in the world of literature. Whether you prefer physical copies or digital versions, there's something for every book lover. There are online-only options like </a:t>
            </a: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1"/>
              </a:rPr>
              <a:t>Bookshop.org</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alongside well-known high street choices such as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2"/>
              </a:rPr>
              <a:t>WHSmiths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3"/>
              </a:rPr>
              <a:t>Waterstones</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13"/>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Groceries – Simplify your life by ordering groceries online. Choose between in-store pickup or convenient home delivery. These include big supermarkets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4"/>
              </a:rPr>
              <a:t>Tesco</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5"/>
              </a:rPr>
              <a:t>Sainsbury's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the online-only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6"/>
              </a:rPr>
              <a:t>Ocado</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Holidays and mini breaks – Plan your getaway from the comfort of your home. Book flights, accommodations, or appointments online. Examples include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7"/>
              </a:rPr>
              <a:t>booking.com</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8"/>
              </a:rPr>
              <a:t>lastminute.com</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the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19"/>
              </a:rPr>
              <a:t>AirBnB</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none" dirty="0">
                <a:solidFill>
                  <a:srgbClr val="024731"/>
                </a:solidFill>
                <a:effectLst/>
                <a:latin typeface="Source Sans Pro" panose="020B0503030403020204" pitchFamily="34" charset="0"/>
                <a:ea typeface="Arial" panose="020B0604020202020204" pitchFamily="34" charset="0"/>
                <a:cs typeface="Arial" panose="020B0604020202020204" pitchFamily="34" charset="0"/>
              </a:rPr>
              <a:t>app</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Entertainment</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You can spend your leisure time with online options. Enjoy streaming subscriptions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0"/>
              </a:rPr>
              <a:t>Netflix</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1"/>
              </a:rPr>
              <a:t>Disney+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2"/>
              </a:rPr>
              <a:t>Amazon Prime</a:t>
            </a:r>
            <a:r>
              <a:rPr lang="en-US" sz="1800" i="1" u="sng"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hlinkClick r:id="rId22"/>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Additionally, explore music streaming services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3"/>
              </a:rPr>
              <a:t>Spotify</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4"/>
              </a:rPr>
              <a:t>Apple Music</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Don't forget, you can also buy cinema, theatre, or event tickets online, either directly from the venue or through official ticket sellers like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5"/>
              </a:rPr>
              <a:t>Ticketmaster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26"/>
              </a:rPr>
              <a:t>SeeTickets</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hear from you. What's on your (online) shopping list? Feel free to share. We'll look at how to buy online shortly</a:t>
            </a:r>
          </a:p>
          <a:p>
            <a:pPr marL="228600" indent="0">
              <a:lnSpc>
                <a:spcPct val="120000"/>
              </a:lnSpc>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learners what kind of thing they want to buy online, and use their answers to show how much of this can be done online</a:t>
            </a:r>
          </a:p>
          <a:p>
            <a:pPr marL="342900" lvl="0" indent="-342900">
              <a:lnSpc>
                <a:spcPct val="120000"/>
              </a:lnSpc>
              <a:spcAft>
                <a:spcPts val="12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Encourage people to ask if they have specific items or questions about certain products</a:t>
            </a:r>
            <a:r>
              <a:rPr lang="en-GB" sz="2800" dirty="0">
                <a:effectLst/>
              </a:rPr>
              <a:t> </a:t>
            </a:r>
            <a:r>
              <a:rPr lang="en-US" sz="1800" dirty="0">
                <a:solidFill>
                  <a:srgbClr val="313233"/>
                </a:solidFill>
                <a:effectLst/>
                <a:latin typeface="Times New Roman" panose="02020603050405020304" pitchFamily="18" charset="0"/>
                <a:ea typeface="Times New Roman" panose="02020603050405020304" pitchFamily="18" charset="0"/>
              </a:rPr>
              <a:t> Give examples here - maybe a mix of high street retailers with websites/apps plus some online-only examples</a:t>
            </a:r>
            <a:endParaRPr lang="en-GB" sz="18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7</a:t>
            </a:fld>
            <a:endParaRPr lang="en-GB">
              <a:latin typeface="Avenir Next LT Pro" panose="020B0504020202020204" pitchFamily="34" charset="77"/>
            </a:endParaRPr>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some of  the various ways you can dive into the world of online shopping. Knowing your options can boost your confidence and make your online shopping experience even more enjoyable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 are some of the ways you can buy goods and services online: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Websites on any device</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Accessing online stores through the websites of your favourite retailers is an option that gives you a lot of options. Whether you're using a computer, laptop, or any device with internet access, this method offers direct links through search engines, plus you don’t need to download anything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Mobile apps on your smartphone or tablet</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a more tailored and mobile-friendly experience, many online stores have an app to help you shop. These are designed specifically for smartphones or tablets, providing a user-friendly interface. Not all retailers have apps, but for those that do, it can make the shopping process a lot easier</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marketplaces –  </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Imagine an online market with various stalls, each run by different sellers. That's essentially how online marketplaces like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Amazon</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eBay</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Etsy</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Vinted</a:t>
            </a: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work. They are one-stop-shops where many different sellers offer their products. </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Each of these methods has its own advantages, and the best choice might depend on what it is you are buying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Knowing where and how to shop online will make it easier and more useful for you </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a specific device or platform you're interested in, please feel free to ask. Your online shopping journey is about to get even more exciting!</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8</a:t>
            </a:fld>
            <a:endParaRPr lang="en-GB">
              <a:latin typeface="Avenir Next LT Pro" panose="020B0504020202020204" pitchFamily="34" charset="77"/>
            </a:endParaRPr>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the buying process on a commonly used site such as Amazon. Encourage learners to follow along (if they can)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the buying process when shopping online</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first thing you'll need to do is find the things you want to buy. You can do this by searching on a website or app</a:t>
            </a:r>
          </a:p>
          <a:p>
            <a:pPr marL="457200" indent="-228600">
              <a:lnSpc>
                <a:spcPct val="120000"/>
              </a:lnSpc>
              <a:spcAft>
                <a:spcPts val="12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Question/prompt the learners into thinking about how they’d search for what they need</a:t>
            </a:r>
          </a:p>
          <a:p>
            <a:pPr marL="228600">
              <a:lnSpc>
                <a:spcPct val="107000"/>
              </a:lnSpc>
              <a:spcAft>
                <a:spcPts val="800"/>
              </a:spcAft>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514350" indent="-285750">
              <a:lnSpc>
                <a:spcPct val="107000"/>
              </a:lnSpc>
              <a:spcAft>
                <a:spcPts val="8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out for the search icon – it's often an easily recognisable magnifying glass</a:t>
            </a:r>
          </a:p>
          <a:p>
            <a:pPr marL="342900" lvl="0" indent="-342900">
              <a:lnSpc>
                <a:spcPct val="120000"/>
              </a:lnSpc>
              <a:buFont typeface="+mj-lt"/>
              <a:buAutoNum type="arabicPeriod"/>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Avenir Next LT Pro" panose="020B0504020202020204" pitchFamily="34" charset="77"/>
              </a:rPr>
              <a:t>9</a:t>
            </a:fld>
            <a:endParaRPr lang="en-GB">
              <a:latin typeface="Avenir Next LT Pro" panose="020B0504020202020204" pitchFamily="34" charset="77"/>
            </a:endParaRPr>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0"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b="0" i="0">
                <a:solidFill>
                  <a:srgbClr val="024731"/>
                </a:solidFill>
                <a:latin typeface="Source Sans Pro" panose="020B0503030403020204" pitchFamily="34"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6374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55760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0766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87083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0"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262748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dirty="0">
                <a:solidFill>
                  <a:srgbClr val="005EB8"/>
                </a:solidFill>
                <a:latin typeface="Avenir Next LT Pro" panose="020B0504020202020204" pitchFamily="34" charset="77"/>
                <a:ea typeface="Arial"/>
                <a:cs typeface="Arial"/>
                <a:sym typeface="Arial"/>
              </a:rPr>
              <a:t>What’s next</a:t>
            </a:r>
            <a:endParaRPr b="0" i="0" dirty="0">
              <a:latin typeface="Avenir Next LT Pro" panose="020B0504020202020204" pitchFamily="34" charset="77"/>
            </a:endParaRPr>
          </a:p>
        </p:txBody>
      </p:sp>
      <p:pic>
        <p:nvPicPr>
          <p:cNvPr id="35" name="Google Shape;35;p10"/>
          <p:cNvPicPr preferRelativeResize="0"/>
          <p:nvPr/>
        </p:nvPicPr>
        <p:blipFill rotWithShape="1">
          <a:blip r:embed="rId2">
            <a:alphaModFix/>
          </a:blip>
          <a:srcRect r="770" b="35225"/>
          <a:stretch/>
        </p:blipFill>
        <p:spPr>
          <a:xfrm>
            <a:off x="0" y="1406769"/>
            <a:ext cx="12192000" cy="5451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Tree>
    <p:extLst>
      <p:ext uri="{BB962C8B-B14F-4D97-AF65-F5344CB8AC3E}">
        <p14:creationId xmlns:p14="http://schemas.microsoft.com/office/powerpoint/2010/main" val="32102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0"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Source Sans Pro" panose="020B0503030403020204" pitchFamily="34" charset="0"/>
              </a:defRPr>
            </a:lvl1pPr>
          </a:lstStyle>
          <a:p>
            <a:r>
              <a:rPr lang="en-GB" dirty="0"/>
              <a:t>Placeholder for picture</a:t>
            </a:r>
          </a:p>
        </p:txBody>
      </p:sp>
    </p:spTree>
    <p:extLst>
      <p:ext uri="{BB962C8B-B14F-4D97-AF65-F5344CB8AC3E}">
        <p14:creationId xmlns:p14="http://schemas.microsoft.com/office/powerpoint/2010/main" val="3745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5.png"/><Relationship Id="rId12"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8.sv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4.svg"/><Relationship Id="rId4" Type="http://schemas.openxmlformats.org/officeDocument/2006/relationships/image" Target="../media/image20.sv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4.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0.svg"/><Relationship Id="rId11" Type="http://schemas.openxmlformats.org/officeDocument/2006/relationships/image" Target="../media/image3.pn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16.svg"/><Relationship Id="rId2" Type="http://schemas.openxmlformats.org/officeDocument/2006/relationships/notesSlide" Target="../notesSlides/notesSlide15.xml"/><Relationship Id="rId16" Type="http://schemas.openxmlformats.org/officeDocument/2006/relationships/image" Target="../media/image14.svg"/><Relationship Id="rId1" Type="http://schemas.openxmlformats.org/officeDocument/2006/relationships/slideLayout" Target="../slideLayouts/slideLayout11.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0.svg"/><Relationship Id="rId9" Type="http://schemas.openxmlformats.org/officeDocument/2006/relationships/image" Target="../media/image17.png"/><Relationship Id="rId1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Shopping online</a:t>
            </a:r>
          </a:p>
        </p:txBody>
      </p:sp>
      <p:pic>
        <p:nvPicPr>
          <p:cNvPr id="4" name="Picture Placeholder 3">
            <a:extLst>
              <a:ext uri="{FF2B5EF4-FFF2-40B4-BE49-F238E27FC236}">
                <a16:creationId xmlns:a16="http://schemas.microsoft.com/office/drawing/2014/main" id="{E0CD641C-BE43-8027-79A9-25A55DF4D65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5" name="Graphic 4">
            <a:extLst>
              <a:ext uri="{FF2B5EF4-FFF2-40B4-BE49-F238E27FC236}">
                <a16:creationId xmlns:a16="http://schemas.microsoft.com/office/drawing/2014/main" id="{339C071C-63D5-802A-BEF2-1D34DF2F727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91931" y="2735011"/>
            <a:ext cx="1260000" cy="1260000"/>
          </a:xfrm>
          <a:prstGeom prst="rect">
            <a:avLst/>
          </a:prstGeom>
        </p:spPr>
      </p:pic>
      <p:sp>
        <p:nvSpPr>
          <p:cNvPr id="14" name="Arrow: Right 13">
            <a:extLst>
              <a:ext uri="{FF2B5EF4-FFF2-40B4-BE49-F238E27FC236}">
                <a16:creationId xmlns:a16="http://schemas.microsoft.com/office/drawing/2014/main" id="{FE032BE5-B14F-4B03-A547-B640CA6A4978}"/>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1" name="TextBox 20">
            <a:extLst>
              <a:ext uri="{FF2B5EF4-FFF2-40B4-BE49-F238E27FC236}">
                <a16:creationId xmlns:a16="http://schemas.microsoft.com/office/drawing/2014/main" id="{A00D3958-51B7-A5A5-2FC0-B0437B503CE3}"/>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4" name="Graphic 3">
            <a:extLst>
              <a:ext uri="{FF2B5EF4-FFF2-40B4-BE49-F238E27FC236}">
                <a16:creationId xmlns:a16="http://schemas.microsoft.com/office/drawing/2014/main" id="{4562D75E-E753-8E69-904B-5F432F82AD3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8028" y="2735011"/>
            <a:ext cx="1260000" cy="1260000"/>
          </a:xfrm>
          <a:prstGeom prst="rect">
            <a:avLst/>
          </a:prstGeom>
        </p:spPr>
      </p:pic>
      <p:sp>
        <p:nvSpPr>
          <p:cNvPr id="6" name="TextBox 5">
            <a:extLst>
              <a:ext uri="{FF2B5EF4-FFF2-40B4-BE49-F238E27FC236}">
                <a16:creationId xmlns:a16="http://schemas.microsoft.com/office/drawing/2014/main" id="{FF12C5FB-7561-73D0-C18F-B318F78FEC3D}"/>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210139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7" name="Graphic 6">
            <a:extLst>
              <a:ext uri="{FF2B5EF4-FFF2-40B4-BE49-F238E27FC236}">
                <a16:creationId xmlns:a16="http://schemas.microsoft.com/office/drawing/2014/main" id="{F47A3BB2-D64A-970F-A71A-D2884D23349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18847" y="2735011"/>
            <a:ext cx="1260000" cy="1260000"/>
          </a:xfrm>
          <a:prstGeom prst="rect">
            <a:avLst/>
          </a:prstGeom>
        </p:spPr>
      </p:pic>
      <p:sp>
        <p:nvSpPr>
          <p:cNvPr id="16" name="Arrow: Right 15">
            <a:extLst>
              <a:ext uri="{FF2B5EF4-FFF2-40B4-BE49-F238E27FC236}">
                <a16:creationId xmlns:a16="http://schemas.microsoft.com/office/drawing/2014/main" id="{0C500550-C09E-BA77-6E47-4E15752AEBE5}"/>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2" name="TextBox 21">
            <a:extLst>
              <a:ext uri="{FF2B5EF4-FFF2-40B4-BE49-F238E27FC236}">
                <a16:creationId xmlns:a16="http://schemas.microsoft.com/office/drawing/2014/main" id="{8808F66A-EA3F-6472-994A-E16BB4B17C8B}"/>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4" name="Graphic 3">
            <a:extLst>
              <a:ext uri="{FF2B5EF4-FFF2-40B4-BE49-F238E27FC236}">
                <a16:creationId xmlns:a16="http://schemas.microsoft.com/office/drawing/2014/main" id="{9F57C60D-C0C8-056D-86F9-DC4C654EBC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91931" y="2735011"/>
            <a:ext cx="1260000" cy="1260000"/>
          </a:xfrm>
          <a:prstGeom prst="rect">
            <a:avLst/>
          </a:prstGeom>
        </p:spPr>
      </p:pic>
      <p:sp>
        <p:nvSpPr>
          <p:cNvPr id="6" name="Arrow: Right 13">
            <a:extLst>
              <a:ext uri="{FF2B5EF4-FFF2-40B4-BE49-F238E27FC236}">
                <a16:creationId xmlns:a16="http://schemas.microsoft.com/office/drawing/2014/main" id="{A6E64D45-BB9C-2651-E2FC-45C5077128CC}"/>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945094E6-464B-1DDF-5E5F-E50DE8886D50}"/>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9" name="Graphic 8">
            <a:extLst>
              <a:ext uri="{FF2B5EF4-FFF2-40B4-BE49-F238E27FC236}">
                <a16:creationId xmlns:a16="http://schemas.microsoft.com/office/drawing/2014/main" id="{D85AC283-A735-3C87-3AB9-AAE930A5EFD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8028" y="2735011"/>
            <a:ext cx="1260000" cy="1260000"/>
          </a:xfrm>
          <a:prstGeom prst="rect">
            <a:avLst/>
          </a:prstGeom>
        </p:spPr>
      </p:pic>
      <p:sp>
        <p:nvSpPr>
          <p:cNvPr id="10" name="TextBox 9">
            <a:extLst>
              <a:ext uri="{FF2B5EF4-FFF2-40B4-BE49-F238E27FC236}">
                <a16:creationId xmlns:a16="http://schemas.microsoft.com/office/drawing/2014/main" id="{03DDAFB7-E784-96A9-5875-7BEA10321F84}"/>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6133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9" name="Graphic 8">
            <a:extLst>
              <a:ext uri="{FF2B5EF4-FFF2-40B4-BE49-F238E27FC236}">
                <a16:creationId xmlns:a16="http://schemas.microsoft.com/office/drawing/2014/main" id="{B1B7E6D2-30BB-04FD-134D-DA3BB38B22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05334" y="2735011"/>
            <a:ext cx="1260000" cy="1260000"/>
          </a:xfrm>
          <a:prstGeom prst="rect">
            <a:avLst/>
          </a:prstGeom>
        </p:spPr>
      </p:pic>
      <p:sp>
        <p:nvSpPr>
          <p:cNvPr id="18" name="Arrow: Right 17">
            <a:extLst>
              <a:ext uri="{FF2B5EF4-FFF2-40B4-BE49-F238E27FC236}">
                <a16:creationId xmlns:a16="http://schemas.microsoft.com/office/drawing/2014/main" id="{C8F4DBAC-7925-3086-1484-DEBC0F36919E}"/>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4" name="TextBox 23">
            <a:extLst>
              <a:ext uri="{FF2B5EF4-FFF2-40B4-BE49-F238E27FC236}">
                <a16:creationId xmlns:a16="http://schemas.microsoft.com/office/drawing/2014/main" id="{E6C1DA53-089D-012C-4236-53AC2FE5E428}"/>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4" name="Graphic 3">
            <a:extLst>
              <a:ext uri="{FF2B5EF4-FFF2-40B4-BE49-F238E27FC236}">
                <a16:creationId xmlns:a16="http://schemas.microsoft.com/office/drawing/2014/main" id="{93E4715E-2EEE-A09A-3B0F-D7C94832559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18847" y="2735011"/>
            <a:ext cx="1260000" cy="1260000"/>
          </a:xfrm>
          <a:prstGeom prst="rect">
            <a:avLst/>
          </a:prstGeom>
        </p:spPr>
      </p:pic>
      <p:sp>
        <p:nvSpPr>
          <p:cNvPr id="6" name="Arrow: Right 15">
            <a:extLst>
              <a:ext uri="{FF2B5EF4-FFF2-40B4-BE49-F238E27FC236}">
                <a16:creationId xmlns:a16="http://schemas.microsoft.com/office/drawing/2014/main" id="{521C0B69-475A-BEE4-42E2-45B3A044D39C}"/>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4B3D5766-F6E7-F270-A7AE-35F8BDC987A6}"/>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0" name="Graphic 9">
            <a:extLst>
              <a:ext uri="{FF2B5EF4-FFF2-40B4-BE49-F238E27FC236}">
                <a16:creationId xmlns:a16="http://schemas.microsoft.com/office/drawing/2014/main" id="{FB0392A0-482D-7F28-EF77-CC78986E001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1931" y="2735011"/>
            <a:ext cx="1260000" cy="1260000"/>
          </a:xfrm>
          <a:prstGeom prst="rect">
            <a:avLst/>
          </a:prstGeom>
        </p:spPr>
      </p:pic>
      <p:sp>
        <p:nvSpPr>
          <p:cNvPr id="11" name="Arrow: Right 13">
            <a:extLst>
              <a:ext uri="{FF2B5EF4-FFF2-40B4-BE49-F238E27FC236}">
                <a16:creationId xmlns:a16="http://schemas.microsoft.com/office/drawing/2014/main" id="{81A5E8CF-70BA-51BE-FA77-E80329DD23E1}"/>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2" name="TextBox 11">
            <a:extLst>
              <a:ext uri="{FF2B5EF4-FFF2-40B4-BE49-F238E27FC236}">
                <a16:creationId xmlns:a16="http://schemas.microsoft.com/office/drawing/2014/main" id="{DE6B6565-DFAB-6827-D67E-D9FE63A1644E}"/>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13" name="Graphic 12">
            <a:extLst>
              <a:ext uri="{FF2B5EF4-FFF2-40B4-BE49-F238E27FC236}">
                <a16:creationId xmlns:a16="http://schemas.microsoft.com/office/drawing/2014/main" id="{793AEB07-3554-7B31-64D5-3445E5DEEC2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38028" y="2735011"/>
            <a:ext cx="1260000" cy="1260000"/>
          </a:xfrm>
          <a:prstGeom prst="rect">
            <a:avLst/>
          </a:prstGeom>
        </p:spPr>
      </p:pic>
      <p:sp>
        <p:nvSpPr>
          <p:cNvPr id="15" name="TextBox 14">
            <a:extLst>
              <a:ext uri="{FF2B5EF4-FFF2-40B4-BE49-F238E27FC236}">
                <a16:creationId xmlns:a16="http://schemas.microsoft.com/office/drawing/2014/main" id="{1F32F989-99B3-6A5D-0DE2-A76F16B6F0D8}"/>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392315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12" name="Graphic 11">
            <a:extLst>
              <a:ext uri="{FF2B5EF4-FFF2-40B4-BE49-F238E27FC236}">
                <a16:creationId xmlns:a16="http://schemas.microsoft.com/office/drawing/2014/main" id="{174FD264-77C5-63D2-C2D7-3BBD5FA4A9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49423" y="2735011"/>
            <a:ext cx="1260000" cy="1260000"/>
          </a:xfrm>
          <a:prstGeom prst="rect">
            <a:avLst/>
          </a:prstGeom>
        </p:spPr>
      </p:pic>
      <p:sp>
        <p:nvSpPr>
          <p:cNvPr id="19" name="Arrow: Right 18">
            <a:extLst>
              <a:ext uri="{FF2B5EF4-FFF2-40B4-BE49-F238E27FC236}">
                <a16:creationId xmlns:a16="http://schemas.microsoft.com/office/drawing/2014/main" id="{99D5DBC4-7113-9139-4E43-052850708B56}"/>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5" name="TextBox 24">
            <a:extLst>
              <a:ext uri="{FF2B5EF4-FFF2-40B4-BE49-F238E27FC236}">
                <a16:creationId xmlns:a16="http://schemas.microsoft.com/office/drawing/2014/main" id="{C0112468-086E-50E3-F327-16D13E3CB65A}"/>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4" name="Graphic 3">
            <a:extLst>
              <a:ext uri="{FF2B5EF4-FFF2-40B4-BE49-F238E27FC236}">
                <a16:creationId xmlns:a16="http://schemas.microsoft.com/office/drawing/2014/main" id="{B7701488-E5A1-E11A-BC13-9CEADE36B64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05334" y="2735011"/>
            <a:ext cx="1260000" cy="1260000"/>
          </a:xfrm>
          <a:prstGeom prst="rect">
            <a:avLst/>
          </a:prstGeom>
        </p:spPr>
      </p:pic>
      <p:sp>
        <p:nvSpPr>
          <p:cNvPr id="6" name="Arrow: Right 17">
            <a:extLst>
              <a:ext uri="{FF2B5EF4-FFF2-40B4-BE49-F238E27FC236}">
                <a16:creationId xmlns:a16="http://schemas.microsoft.com/office/drawing/2014/main" id="{06BD5610-BBC0-F243-1DDD-E6F524B7CCC8}"/>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B710A99C-3E8E-4B0D-A9A7-CC180A749199}"/>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10" name="Graphic 9">
            <a:extLst>
              <a:ext uri="{FF2B5EF4-FFF2-40B4-BE49-F238E27FC236}">
                <a16:creationId xmlns:a16="http://schemas.microsoft.com/office/drawing/2014/main" id="{8FAB2F88-910C-3535-9B0F-A4EA3C56E93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18847" y="2735011"/>
            <a:ext cx="1260000" cy="1260000"/>
          </a:xfrm>
          <a:prstGeom prst="rect">
            <a:avLst/>
          </a:prstGeom>
        </p:spPr>
      </p:pic>
      <p:sp>
        <p:nvSpPr>
          <p:cNvPr id="11" name="Arrow: Right 15">
            <a:extLst>
              <a:ext uri="{FF2B5EF4-FFF2-40B4-BE49-F238E27FC236}">
                <a16:creationId xmlns:a16="http://schemas.microsoft.com/office/drawing/2014/main" id="{5622CF8E-88AB-E092-EE80-53A13432401D}"/>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3" name="TextBox 12">
            <a:extLst>
              <a:ext uri="{FF2B5EF4-FFF2-40B4-BE49-F238E27FC236}">
                <a16:creationId xmlns:a16="http://schemas.microsoft.com/office/drawing/2014/main" id="{436AC954-0009-9CBC-DAA1-BB6F6AAD679B}"/>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5" name="Graphic 14">
            <a:extLst>
              <a:ext uri="{FF2B5EF4-FFF2-40B4-BE49-F238E27FC236}">
                <a16:creationId xmlns:a16="http://schemas.microsoft.com/office/drawing/2014/main" id="{663059C9-8349-3196-BEDF-59ABEB8A189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1931" y="2735011"/>
            <a:ext cx="1260000" cy="1260000"/>
          </a:xfrm>
          <a:prstGeom prst="rect">
            <a:avLst/>
          </a:prstGeom>
        </p:spPr>
      </p:pic>
      <p:sp>
        <p:nvSpPr>
          <p:cNvPr id="17" name="Arrow: Right 13">
            <a:extLst>
              <a:ext uri="{FF2B5EF4-FFF2-40B4-BE49-F238E27FC236}">
                <a16:creationId xmlns:a16="http://schemas.microsoft.com/office/drawing/2014/main" id="{0CDEEE6E-641B-754B-CEB3-87B4035B2166}"/>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3" name="TextBox 22">
            <a:extLst>
              <a:ext uri="{FF2B5EF4-FFF2-40B4-BE49-F238E27FC236}">
                <a16:creationId xmlns:a16="http://schemas.microsoft.com/office/drawing/2014/main" id="{919EE605-119F-AEB1-E44B-B4A50AE8C470}"/>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26" name="Graphic 25">
            <a:extLst>
              <a:ext uri="{FF2B5EF4-FFF2-40B4-BE49-F238E27FC236}">
                <a16:creationId xmlns:a16="http://schemas.microsoft.com/office/drawing/2014/main" id="{7476FC87-89CE-291B-1A65-B3F46B0F864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8028" y="2735011"/>
            <a:ext cx="1260000" cy="1260000"/>
          </a:xfrm>
          <a:prstGeom prst="rect">
            <a:avLst/>
          </a:prstGeom>
        </p:spPr>
      </p:pic>
      <p:sp>
        <p:nvSpPr>
          <p:cNvPr id="27" name="TextBox 26">
            <a:extLst>
              <a:ext uri="{FF2B5EF4-FFF2-40B4-BE49-F238E27FC236}">
                <a16:creationId xmlns:a16="http://schemas.microsoft.com/office/drawing/2014/main" id="{A90A7C36-07CB-5D5F-839F-15D48E2FFFE0}"/>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9274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27" name="Graphic 26">
            <a:extLst>
              <a:ext uri="{FF2B5EF4-FFF2-40B4-BE49-F238E27FC236}">
                <a16:creationId xmlns:a16="http://schemas.microsoft.com/office/drawing/2014/main" id="{96134E93-6583-2FAE-E97D-4E000409CA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18252" y="2735011"/>
            <a:ext cx="1260000" cy="1260000"/>
          </a:xfrm>
          <a:prstGeom prst="rect">
            <a:avLst/>
          </a:prstGeom>
        </p:spPr>
      </p:pic>
      <p:sp>
        <p:nvSpPr>
          <p:cNvPr id="32" name="Arrow: Right 31">
            <a:extLst>
              <a:ext uri="{FF2B5EF4-FFF2-40B4-BE49-F238E27FC236}">
                <a16:creationId xmlns:a16="http://schemas.microsoft.com/office/drawing/2014/main" id="{9D1B76F6-9F03-C6ED-D6F1-1F0011F6D547}"/>
              </a:ext>
            </a:extLst>
          </p:cNvPr>
          <p:cNvSpPr/>
          <p:nvPr/>
        </p:nvSpPr>
        <p:spPr>
          <a:xfrm>
            <a:off x="8551331"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8" name="TextBox 37">
            <a:extLst>
              <a:ext uri="{FF2B5EF4-FFF2-40B4-BE49-F238E27FC236}">
                <a16:creationId xmlns:a16="http://schemas.microsoft.com/office/drawing/2014/main" id="{68D041B7-8841-5604-244B-F47BAC2DF0E7}"/>
              </a:ext>
            </a:extLst>
          </p:cNvPr>
          <p:cNvSpPr txBox="1"/>
          <p:nvPr/>
        </p:nvSpPr>
        <p:spPr>
          <a:xfrm>
            <a:off x="8875852" y="4206237"/>
            <a:ext cx="1144800"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Pay</a:t>
            </a:r>
          </a:p>
        </p:txBody>
      </p:sp>
      <p:pic>
        <p:nvPicPr>
          <p:cNvPr id="2" name="Graphic 1">
            <a:extLst>
              <a:ext uri="{FF2B5EF4-FFF2-40B4-BE49-F238E27FC236}">
                <a16:creationId xmlns:a16="http://schemas.microsoft.com/office/drawing/2014/main" id="{0F066D14-F268-1E72-FA8B-FB6F1A88D82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49423" y="2735011"/>
            <a:ext cx="1260000" cy="1260000"/>
          </a:xfrm>
          <a:prstGeom prst="rect">
            <a:avLst/>
          </a:prstGeom>
        </p:spPr>
      </p:pic>
      <p:sp>
        <p:nvSpPr>
          <p:cNvPr id="4" name="Arrow: Right 18">
            <a:extLst>
              <a:ext uri="{FF2B5EF4-FFF2-40B4-BE49-F238E27FC236}">
                <a16:creationId xmlns:a16="http://schemas.microsoft.com/office/drawing/2014/main" id="{3F2F3306-B9E4-1523-A9AA-74466C793956}"/>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5" name="TextBox 4">
            <a:extLst>
              <a:ext uri="{FF2B5EF4-FFF2-40B4-BE49-F238E27FC236}">
                <a16:creationId xmlns:a16="http://schemas.microsoft.com/office/drawing/2014/main" id="{2C73D469-E7FC-1FE5-779A-FA62C325D07F}"/>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6" name="Graphic 5">
            <a:extLst>
              <a:ext uri="{FF2B5EF4-FFF2-40B4-BE49-F238E27FC236}">
                <a16:creationId xmlns:a16="http://schemas.microsoft.com/office/drawing/2014/main" id="{E985549C-8792-97E6-A588-ACA46286A88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05334" y="2735011"/>
            <a:ext cx="1260000" cy="1260000"/>
          </a:xfrm>
          <a:prstGeom prst="rect">
            <a:avLst/>
          </a:prstGeom>
        </p:spPr>
      </p:pic>
      <p:sp>
        <p:nvSpPr>
          <p:cNvPr id="7" name="Arrow: Right 17">
            <a:extLst>
              <a:ext uri="{FF2B5EF4-FFF2-40B4-BE49-F238E27FC236}">
                <a16:creationId xmlns:a16="http://schemas.microsoft.com/office/drawing/2014/main" id="{55103F93-5EB8-FE72-ED73-5184664BFF7C}"/>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8" name="TextBox 7">
            <a:extLst>
              <a:ext uri="{FF2B5EF4-FFF2-40B4-BE49-F238E27FC236}">
                <a16:creationId xmlns:a16="http://schemas.microsoft.com/office/drawing/2014/main" id="{C4862A65-17F8-4795-9A05-93B8586E6857}"/>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9" name="Graphic 8">
            <a:extLst>
              <a:ext uri="{FF2B5EF4-FFF2-40B4-BE49-F238E27FC236}">
                <a16:creationId xmlns:a16="http://schemas.microsoft.com/office/drawing/2014/main" id="{61E59DE4-DBBD-D4B8-097E-41ED5A59F12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718847" y="2735011"/>
            <a:ext cx="1260000" cy="1260000"/>
          </a:xfrm>
          <a:prstGeom prst="rect">
            <a:avLst/>
          </a:prstGeom>
        </p:spPr>
      </p:pic>
      <p:sp>
        <p:nvSpPr>
          <p:cNvPr id="10" name="Arrow: Right 15">
            <a:extLst>
              <a:ext uri="{FF2B5EF4-FFF2-40B4-BE49-F238E27FC236}">
                <a16:creationId xmlns:a16="http://schemas.microsoft.com/office/drawing/2014/main" id="{AB916A47-F047-96E9-C4AC-535C3C319274}"/>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1" name="TextBox 10">
            <a:extLst>
              <a:ext uri="{FF2B5EF4-FFF2-40B4-BE49-F238E27FC236}">
                <a16:creationId xmlns:a16="http://schemas.microsoft.com/office/drawing/2014/main" id="{C5779D75-DDD4-197D-D6F5-EA65AC3670DC}"/>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12" name="Graphic 11">
            <a:extLst>
              <a:ext uri="{FF2B5EF4-FFF2-40B4-BE49-F238E27FC236}">
                <a16:creationId xmlns:a16="http://schemas.microsoft.com/office/drawing/2014/main" id="{3C3C017A-F577-ADE4-4472-3C55E6B9855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1931" y="2735011"/>
            <a:ext cx="1260000" cy="1260000"/>
          </a:xfrm>
          <a:prstGeom prst="rect">
            <a:avLst/>
          </a:prstGeom>
        </p:spPr>
      </p:pic>
      <p:sp>
        <p:nvSpPr>
          <p:cNvPr id="13" name="Arrow: Right 13">
            <a:extLst>
              <a:ext uri="{FF2B5EF4-FFF2-40B4-BE49-F238E27FC236}">
                <a16:creationId xmlns:a16="http://schemas.microsoft.com/office/drawing/2014/main" id="{3789864E-AFA6-E198-11FC-51D927A03BD4}"/>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4" name="TextBox 13">
            <a:extLst>
              <a:ext uri="{FF2B5EF4-FFF2-40B4-BE49-F238E27FC236}">
                <a16:creationId xmlns:a16="http://schemas.microsoft.com/office/drawing/2014/main" id="{425DDC51-F827-1C59-4AEE-A9B3CCEB0348}"/>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15" name="Graphic 14">
            <a:extLst>
              <a:ext uri="{FF2B5EF4-FFF2-40B4-BE49-F238E27FC236}">
                <a16:creationId xmlns:a16="http://schemas.microsoft.com/office/drawing/2014/main" id="{5F6B58B3-2CC1-5414-B84F-DE0CC57AFFE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38028" y="2735011"/>
            <a:ext cx="1260000" cy="1260000"/>
          </a:xfrm>
          <a:prstGeom prst="rect">
            <a:avLst/>
          </a:prstGeom>
        </p:spPr>
      </p:pic>
      <p:sp>
        <p:nvSpPr>
          <p:cNvPr id="16" name="TextBox 15">
            <a:extLst>
              <a:ext uri="{FF2B5EF4-FFF2-40B4-BE49-F238E27FC236}">
                <a16:creationId xmlns:a16="http://schemas.microsoft.com/office/drawing/2014/main" id="{68CF9490-EE54-BA78-A8E0-A6C7D5BE5671}"/>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35075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17" name="Graphic 16">
            <a:extLst>
              <a:ext uri="{FF2B5EF4-FFF2-40B4-BE49-F238E27FC236}">
                <a16:creationId xmlns:a16="http://schemas.microsoft.com/office/drawing/2014/main" id="{89EBC812-E3D0-8F53-CD90-F11CBD3B65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68280" y="2735011"/>
            <a:ext cx="1260000" cy="1260000"/>
          </a:xfrm>
          <a:prstGeom prst="rect">
            <a:avLst/>
          </a:prstGeom>
        </p:spPr>
      </p:pic>
      <p:sp>
        <p:nvSpPr>
          <p:cNvPr id="24" name="Arrow: Right 23">
            <a:extLst>
              <a:ext uri="{FF2B5EF4-FFF2-40B4-BE49-F238E27FC236}">
                <a16:creationId xmlns:a16="http://schemas.microsoft.com/office/drawing/2014/main" id="{5F5B5301-3CD0-D094-55EB-4B818C1509EA}"/>
              </a:ext>
            </a:extLst>
          </p:cNvPr>
          <p:cNvSpPr/>
          <p:nvPr/>
        </p:nvSpPr>
        <p:spPr>
          <a:xfrm>
            <a:off x="9961884"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3" name="TextBox 32">
            <a:extLst>
              <a:ext uri="{FF2B5EF4-FFF2-40B4-BE49-F238E27FC236}">
                <a16:creationId xmlns:a16="http://schemas.microsoft.com/office/drawing/2014/main" id="{3F84EE79-A9A9-CC9A-4F88-7769FEEC1E33}"/>
              </a:ext>
            </a:extLst>
          </p:cNvPr>
          <p:cNvSpPr txBox="1"/>
          <p:nvPr/>
        </p:nvSpPr>
        <p:spPr>
          <a:xfrm>
            <a:off x="10468053" y="4206237"/>
            <a:ext cx="1315418"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Confirm</a:t>
            </a:r>
          </a:p>
        </p:txBody>
      </p:sp>
      <p:pic>
        <p:nvPicPr>
          <p:cNvPr id="2" name="Graphic 1">
            <a:extLst>
              <a:ext uri="{FF2B5EF4-FFF2-40B4-BE49-F238E27FC236}">
                <a16:creationId xmlns:a16="http://schemas.microsoft.com/office/drawing/2014/main" id="{74FADFDD-CBBD-25D5-4AAF-E613E76DC88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18252" y="2735011"/>
            <a:ext cx="1260000" cy="1260000"/>
          </a:xfrm>
          <a:prstGeom prst="rect">
            <a:avLst/>
          </a:prstGeom>
        </p:spPr>
      </p:pic>
      <p:sp>
        <p:nvSpPr>
          <p:cNvPr id="5" name="Arrow: Right 31">
            <a:extLst>
              <a:ext uri="{FF2B5EF4-FFF2-40B4-BE49-F238E27FC236}">
                <a16:creationId xmlns:a16="http://schemas.microsoft.com/office/drawing/2014/main" id="{912907FC-798E-D541-4215-B12266F24E80}"/>
              </a:ext>
            </a:extLst>
          </p:cNvPr>
          <p:cNvSpPr/>
          <p:nvPr/>
        </p:nvSpPr>
        <p:spPr>
          <a:xfrm>
            <a:off x="8551331"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7" name="TextBox 6">
            <a:extLst>
              <a:ext uri="{FF2B5EF4-FFF2-40B4-BE49-F238E27FC236}">
                <a16:creationId xmlns:a16="http://schemas.microsoft.com/office/drawing/2014/main" id="{8CA5DA6A-8A45-8E96-320C-EA6D5EC0FC39}"/>
              </a:ext>
            </a:extLst>
          </p:cNvPr>
          <p:cNvSpPr txBox="1"/>
          <p:nvPr/>
        </p:nvSpPr>
        <p:spPr>
          <a:xfrm>
            <a:off x="8875852" y="4206237"/>
            <a:ext cx="1144800"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Pay</a:t>
            </a:r>
          </a:p>
        </p:txBody>
      </p:sp>
      <p:pic>
        <p:nvPicPr>
          <p:cNvPr id="9" name="Graphic 8">
            <a:extLst>
              <a:ext uri="{FF2B5EF4-FFF2-40B4-BE49-F238E27FC236}">
                <a16:creationId xmlns:a16="http://schemas.microsoft.com/office/drawing/2014/main" id="{6658C676-8DFE-B98D-9B02-B4FA4E82A91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249423" y="2735011"/>
            <a:ext cx="1260000" cy="1260000"/>
          </a:xfrm>
          <a:prstGeom prst="rect">
            <a:avLst/>
          </a:prstGeom>
        </p:spPr>
      </p:pic>
      <p:sp>
        <p:nvSpPr>
          <p:cNvPr id="10" name="Arrow: Right 18">
            <a:extLst>
              <a:ext uri="{FF2B5EF4-FFF2-40B4-BE49-F238E27FC236}">
                <a16:creationId xmlns:a16="http://schemas.microsoft.com/office/drawing/2014/main" id="{AFACF636-96AE-F512-955B-E6A17E6E9F6A}"/>
              </a:ext>
            </a:extLst>
          </p:cNvPr>
          <p:cNvSpPr/>
          <p:nvPr/>
        </p:nvSpPr>
        <p:spPr>
          <a:xfrm>
            <a:off x="6910417"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12" name="TextBox 11">
            <a:extLst>
              <a:ext uri="{FF2B5EF4-FFF2-40B4-BE49-F238E27FC236}">
                <a16:creationId xmlns:a16="http://schemas.microsoft.com/office/drawing/2014/main" id="{864994C9-3080-5C9A-5E05-A576207F3B6F}"/>
              </a:ext>
            </a:extLst>
          </p:cNvPr>
          <p:cNvSpPr txBox="1"/>
          <p:nvPr/>
        </p:nvSpPr>
        <p:spPr>
          <a:xfrm>
            <a:off x="7264819"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Details</a:t>
            </a:r>
          </a:p>
        </p:txBody>
      </p:sp>
      <p:pic>
        <p:nvPicPr>
          <p:cNvPr id="14" name="Graphic 13">
            <a:extLst>
              <a:ext uri="{FF2B5EF4-FFF2-40B4-BE49-F238E27FC236}">
                <a16:creationId xmlns:a16="http://schemas.microsoft.com/office/drawing/2014/main" id="{FBEB539D-371A-617D-C4A1-EEAFD8F9E35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605334" y="2735011"/>
            <a:ext cx="1260000" cy="1260000"/>
          </a:xfrm>
          <a:prstGeom prst="rect">
            <a:avLst/>
          </a:prstGeom>
        </p:spPr>
      </p:pic>
      <p:sp>
        <p:nvSpPr>
          <p:cNvPr id="16" name="Arrow: Right 17">
            <a:extLst>
              <a:ext uri="{FF2B5EF4-FFF2-40B4-BE49-F238E27FC236}">
                <a16:creationId xmlns:a16="http://schemas.microsoft.com/office/drawing/2014/main" id="{FF1E1663-153F-4EFF-08F1-CC07A1CDD540}"/>
              </a:ext>
            </a:extLst>
          </p:cNvPr>
          <p:cNvSpPr/>
          <p:nvPr/>
        </p:nvSpPr>
        <p:spPr>
          <a:xfrm>
            <a:off x="4932752"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23" name="TextBox 22">
            <a:extLst>
              <a:ext uri="{FF2B5EF4-FFF2-40B4-BE49-F238E27FC236}">
                <a16:creationId xmlns:a16="http://schemas.microsoft.com/office/drawing/2014/main" id="{E191957F-75BD-7C6F-5900-FF3FF981D129}"/>
              </a:ext>
            </a:extLst>
          </p:cNvPr>
          <p:cNvSpPr txBox="1"/>
          <p:nvPr/>
        </p:nvSpPr>
        <p:spPr>
          <a:xfrm>
            <a:off x="5395500" y="4206237"/>
            <a:ext cx="1679669" cy="461665"/>
          </a:xfrm>
          <a:prstGeom prst="rect">
            <a:avLst/>
          </a:prstGeom>
          <a:noFill/>
        </p:spPr>
        <p:txBody>
          <a:bodyPr wrap="square" rtlCol="0">
            <a:spAutoFit/>
          </a:bodyPr>
          <a:lstStyle/>
          <a:p>
            <a:r>
              <a:rPr lang="en-GB" sz="2400" dirty="0">
                <a:solidFill>
                  <a:srgbClr val="2260B3"/>
                </a:solidFill>
                <a:latin typeface="Avenir Next LT Pro" panose="020B0504020202020204" pitchFamily="34" charset="77"/>
              </a:rPr>
              <a:t>Checkout</a:t>
            </a:r>
          </a:p>
        </p:txBody>
      </p:sp>
      <p:pic>
        <p:nvPicPr>
          <p:cNvPr id="25" name="Graphic 24">
            <a:extLst>
              <a:ext uri="{FF2B5EF4-FFF2-40B4-BE49-F238E27FC236}">
                <a16:creationId xmlns:a16="http://schemas.microsoft.com/office/drawing/2014/main" id="{18E13C2E-3E1B-9C9B-CAAE-4F78FC6BDC2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718847" y="2735011"/>
            <a:ext cx="1260000" cy="1260000"/>
          </a:xfrm>
          <a:prstGeom prst="rect">
            <a:avLst/>
          </a:prstGeom>
        </p:spPr>
      </p:pic>
      <p:sp>
        <p:nvSpPr>
          <p:cNvPr id="26" name="Arrow: Right 15">
            <a:extLst>
              <a:ext uri="{FF2B5EF4-FFF2-40B4-BE49-F238E27FC236}">
                <a16:creationId xmlns:a16="http://schemas.microsoft.com/office/drawing/2014/main" id="{E1FF9660-EB30-3D49-36E4-EF9538FA4CE7}"/>
              </a:ext>
            </a:extLst>
          </p:cNvPr>
          <p:cNvSpPr/>
          <p:nvPr/>
        </p:nvSpPr>
        <p:spPr>
          <a:xfrm>
            <a:off x="3254909"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4" name="TextBox 33">
            <a:extLst>
              <a:ext uri="{FF2B5EF4-FFF2-40B4-BE49-F238E27FC236}">
                <a16:creationId xmlns:a16="http://schemas.microsoft.com/office/drawing/2014/main" id="{438DB96F-43B3-092E-CF8F-CE1090754367}"/>
              </a:ext>
            </a:extLst>
          </p:cNvPr>
          <p:cNvSpPr txBox="1"/>
          <p:nvPr/>
        </p:nvSpPr>
        <p:spPr>
          <a:xfrm>
            <a:off x="3734243" y="4206237"/>
            <a:ext cx="1229208" cy="461665"/>
          </a:xfrm>
          <a:prstGeom prst="rect">
            <a:avLst/>
          </a:prstGeom>
          <a:noFill/>
        </p:spPr>
        <p:txBody>
          <a:bodyPr wrap="square" lIns="91440" tIns="45720" rIns="91440" bIns="45720" rtlCol="0" anchor="t">
            <a:spAutoFit/>
          </a:bodyPr>
          <a:lstStyle/>
          <a:p>
            <a:r>
              <a:rPr lang="en-GB" sz="2400" dirty="0">
                <a:solidFill>
                  <a:srgbClr val="2260B3"/>
                </a:solidFill>
                <a:latin typeface="Avenir Next LT Pro" panose="020B0504020202020204" pitchFamily="34" charset="77"/>
              </a:rPr>
              <a:t>Check</a:t>
            </a:r>
            <a:endParaRPr lang="en-US" dirty="0">
              <a:solidFill>
                <a:srgbClr val="2260B3"/>
              </a:solidFill>
              <a:latin typeface="Avenir Next LT Pro" panose="020B0504020202020204" pitchFamily="34" charset="77"/>
            </a:endParaRPr>
          </a:p>
        </p:txBody>
      </p:sp>
      <p:pic>
        <p:nvPicPr>
          <p:cNvPr id="35" name="Graphic 34">
            <a:extLst>
              <a:ext uri="{FF2B5EF4-FFF2-40B4-BE49-F238E27FC236}">
                <a16:creationId xmlns:a16="http://schemas.microsoft.com/office/drawing/2014/main" id="{1BD64DD2-AC3D-765F-3463-079E3D20067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91931" y="2735011"/>
            <a:ext cx="1260000" cy="1260000"/>
          </a:xfrm>
          <a:prstGeom prst="rect">
            <a:avLst/>
          </a:prstGeom>
        </p:spPr>
      </p:pic>
      <p:sp>
        <p:nvSpPr>
          <p:cNvPr id="36" name="Arrow: Right 13">
            <a:extLst>
              <a:ext uri="{FF2B5EF4-FFF2-40B4-BE49-F238E27FC236}">
                <a16:creationId xmlns:a16="http://schemas.microsoft.com/office/drawing/2014/main" id="{F58FC240-685F-F46E-9007-73D39BC41732}"/>
              </a:ext>
            </a:extLst>
          </p:cNvPr>
          <p:cNvSpPr/>
          <p:nvPr/>
        </p:nvSpPr>
        <p:spPr>
          <a:xfrm>
            <a:off x="1788086" y="4325779"/>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venir Next LT Pro" panose="020B0504020202020204" pitchFamily="34" charset="77"/>
            </a:endParaRPr>
          </a:p>
        </p:txBody>
      </p:sp>
      <p:sp>
        <p:nvSpPr>
          <p:cNvPr id="37" name="TextBox 36">
            <a:extLst>
              <a:ext uri="{FF2B5EF4-FFF2-40B4-BE49-F238E27FC236}">
                <a16:creationId xmlns:a16="http://schemas.microsoft.com/office/drawing/2014/main" id="{696A0CAD-6D0E-B935-5E5D-BA9B847439DF}"/>
              </a:ext>
            </a:extLst>
          </p:cNvPr>
          <p:cNvSpPr txBox="1"/>
          <p:nvPr/>
        </p:nvSpPr>
        <p:spPr>
          <a:xfrm>
            <a:off x="2107327"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Add</a:t>
            </a:r>
          </a:p>
        </p:txBody>
      </p:sp>
      <p:pic>
        <p:nvPicPr>
          <p:cNvPr id="38" name="Graphic 37">
            <a:extLst>
              <a:ext uri="{FF2B5EF4-FFF2-40B4-BE49-F238E27FC236}">
                <a16:creationId xmlns:a16="http://schemas.microsoft.com/office/drawing/2014/main" id="{CDCB733E-0FE5-4A0B-C059-EDB27BC98107}"/>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38028" y="2735011"/>
            <a:ext cx="1260000" cy="1260000"/>
          </a:xfrm>
          <a:prstGeom prst="rect">
            <a:avLst/>
          </a:prstGeom>
        </p:spPr>
      </p:pic>
      <p:sp>
        <p:nvSpPr>
          <p:cNvPr id="39" name="TextBox 38">
            <a:extLst>
              <a:ext uri="{FF2B5EF4-FFF2-40B4-BE49-F238E27FC236}">
                <a16:creationId xmlns:a16="http://schemas.microsoft.com/office/drawing/2014/main" id="{D13BF201-F70F-8FC4-15DA-87C1C65CCDC6}"/>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252234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EA5EFD-7C8A-ABC9-11DC-3F681A614615}"/>
              </a:ext>
            </a:extLst>
          </p:cNvPr>
          <p:cNvPicPr>
            <a:picLocks noGrp="1" noChangeAspect="1"/>
          </p:cNvPicPr>
          <p:nvPr>
            <p:ph type="pic" sz="quarter" idx="10"/>
          </p:nvPr>
        </p:nvPicPr>
        <p:blipFill rotWithShape="1">
          <a:blip r:embed="rId3">
            <a:extLst>
              <a:ext uri="{96DAC541-7B7A-43D3-8B79-37D633B846F1}">
                <asvg:svgBlip xmlns:asvg="http://schemas.microsoft.com/office/drawing/2016/SVG/main" r:embed="rId4"/>
              </a:ext>
            </a:extLst>
          </a:blip>
          <a:srcRect t="16025" b="17325"/>
          <a:stretch/>
        </p:blipFill>
        <p:spPr>
          <a:xfrm>
            <a:off x="-143709" y="2064756"/>
            <a:ext cx="5689883" cy="3792512"/>
          </a:xfrm>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Using comparison sites </a:t>
            </a:r>
          </a:p>
        </p:txBody>
      </p:sp>
      <p:sp>
        <p:nvSpPr>
          <p:cNvPr id="13" name="Text Placeholder 12">
            <a:extLst>
              <a:ext uri="{FF2B5EF4-FFF2-40B4-BE49-F238E27FC236}">
                <a16:creationId xmlns:a16="http://schemas.microsoft.com/office/drawing/2014/main" id="{5FE5CA4F-0603-A4AA-EAD7-CD4622FEA351}"/>
              </a:ext>
            </a:extLst>
          </p:cNvPr>
          <p:cNvSpPr>
            <a:spLocks noGrp="1"/>
          </p:cNvSpPr>
          <p:nvPr>
            <p:ph type="body" sz="quarter" idx="12"/>
          </p:nvPr>
        </p:nvSpPr>
        <p:spPr/>
        <p:txBody>
          <a:bodyPr/>
          <a:lstStyle/>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Visit comparison site </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Enter product or service</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Browse options and filter by preferences</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Compare prices, features, and customer reviews</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Select the best option for you</a:t>
            </a:r>
          </a:p>
          <a:p>
            <a:pPr marL="514350" indent="-514350">
              <a:buClr>
                <a:srgbClr val="2260B3"/>
              </a:buClr>
              <a:buFont typeface="+mj-lt"/>
              <a:buAutoNum type="arabicPeriod"/>
            </a:pPr>
            <a:r>
              <a:rPr lang="en-GB" dirty="0">
                <a:solidFill>
                  <a:srgbClr val="2260B3"/>
                </a:solidFill>
                <a:latin typeface="Source Sans Pro" panose="020B0503030403020204" pitchFamily="34" charset="0"/>
                <a:ea typeface="Source Sans Pro" panose="020B0503030403020204" pitchFamily="34" charset="0"/>
              </a:rPr>
              <a:t>Follow the link to the seller</a:t>
            </a:r>
          </a:p>
        </p:txBody>
      </p:sp>
      <p:grpSp>
        <p:nvGrpSpPr>
          <p:cNvPr id="12" name="Group 11">
            <a:extLst>
              <a:ext uri="{FF2B5EF4-FFF2-40B4-BE49-F238E27FC236}">
                <a16:creationId xmlns:a16="http://schemas.microsoft.com/office/drawing/2014/main" id="{CC55C51D-F66F-1A52-926D-CE482786BC34}"/>
              </a:ext>
            </a:extLst>
          </p:cNvPr>
          <p:cNvGrpSpPr>
            <a:grpSpLocks noChangeAspect="1"/>
          </p:cNvGrpSpPr>
          <p:nvPr/>
        </p:nvGrpSpPr>
        <p:grpSpPr>
          <a:xfrm>
            <a:off x="842993" y="3228575"/>
            <a:ext cx="3716481" cy="1993353"/>
            <a:chOff x="1010653" y="3211264"/>
            <a:chExt cx="5229726" cy="2804058"/>
          </a:xfrm>
        </p:grpSpPr>
        <p:pic>
          <p:nvPicPr>
            <p:cNvPr id="10" name="Picture 9" descr="A screenshot of a phone store&#10;&#10;Description automatically generated">
              <a:extLst>
                <a:ext uri="{FF2B5EF4-FFF2-40B4-BE49-F238E27FC236}">
                  <a16:creationId xmlns:a16="http://schemas.microsoft.com/office/drawing/2014/main" id="{56D9A311-5A5C-880C-B1B1-C20A706BC8DC}"/>
                </a:ext>
              </a:extLst>
            </p:cNvPr>
            <p:cNvPicPr>
              <a:picLocks noChangeAspect="1"/>
            </p:cNvPicPr>
            <p:nvPr/>
          </p:nvPicPr>
          <p:blipFill rotWithShape="1">
            <a:blip r:embed="rId5">
              <a:extLst>
                <a:ext uri="{28A0092B-C50C-407E-A947-70E740481C1C}">
                  <a14:useLocalDpi xmlns:a14="http://schemas.microsoft.com/office/drawing/2010/main" val="0"/>
                </a:ext>
              </a:extLst>
            </a:blip>
            <a:srcRect r="22931" b="16947"/>
            <a:stretch/>
          </p:blipFill>
          <p:spPr>
            <a:xfrm>
              <a:off x="1010653" y="3211264"/>
              <a:ext cx="5229726" cy="2804058"/>
            </a:xfrm>
            <a:prstGeom prst="rect">
              <a:avLst/>
            </a:prstGeom>
          </p:spPr>
        </p:pic>
        <p:pic>
          <p:nvPicPr>
            <p:cNvPr id="11" name="Picture 10" descr="A screenshot of a phone store&#10;&#10;Description automatically generated">
              <a:extLst>
                <a:ext uri="{FF2B5EF4-FFF2-40B4-BE49-F238E27FC236}">
                  <a16:creationId xmlns:a16="http://schemas.microsoft.com/office/drawing/2014/main" id="{5D49D034-D3D3-91C2-6BD1-158633D0020B}"/>
                </a:ext>
              </a:extLst>
            </p:cNvPr>
            <p:cNvPicPr>
              <a:picLocks noChangeAspect="1"/>
            </p:cNvPicPr>
            <p:nvPr/>
          </p:nvPicPr>
          <p:blipFill rotWithShape="1">
            <a:blip r:embed="rId5">
              <a:extLst>
                <a:ext uri="{28A0092B-C50C-407E-A947-70E740481C1C}">
                  <a14:useLocalDpi xmlns:a14="http://schemas.microsoft.com/office/drawing/2010/main" val="0"/>
                </a:ext>
              </a:extLst>
            </a:blip>
            <a:srcRect l="88061" t="-562" b="87818"/>
            <a:stretch/>
          </p:blipFill>
          <p:spPr>
            <a:xfrm>
              <a:off x="5430252" y="3211264"/>
              <a:ext cx="810127" cy="430294"/>
            </a:xfrm>
            <a:prstGeom prst="rect">
              <a:avLst/>
            </a:prstGeom>
          </p:spPr>
        </p:pic>
      </p:grpSp>
    </p:spTree>
    <p:extLst>
      <p:ext uri="{BB962C8B-B14F-4D97-AF65-F5344CB8AC3E}">
        <p14:creationId xmlns:p14="http://schemas.microsoft.com/office/powerpoint/2010/main" val="74499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2260B3"/>
                </a:solidFill>
              </a:rPr>
              <a:t>Keeping safe when you shop online </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Use safe websites</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Keep your account details safe</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Avoid public Wi-Fi when paying online</a:t>
            </a:r>
          </a:p>
          <a:p>
            <a:pPr marL="514350" indent="-51435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Pick a secure payment option</a:t>
            </a:r>
          </a:p>
        </p:txBody>
      </p:sp>
      <p:pic>
        <p:nvPicPr>
          <p:cNvPr id="6" name="Picture Placeholder 5">
            <a:extLst>
              <a:ext uri="{FF2B5EF4-FFF2-40B4-BE49-F238E27FC236}">
                <a16:creationId xmlns:a16="http://schemas.microsoft.com/office/drawing/2014/main" id="{9318C61C-7FBA-AE06-1CA1-7F774934E81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84642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dirty="0">
                <a:solidFill>
                  <a:srgbClr val="2260B3"/>
                </a:solidFill>
              </a:rPr>
              <a:t>Today you've seen how to:</a:t>
            </a:r>
            <a:endParaRPr lang="en-US" dirty="0">
              <a:solidFill>
                <a:srgbClr val="2260B3"/>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Find and buy things online</a:t>
            </a:r>
          </a:p>
          <a:p>
            <a:pPr>
              <a:buClr>
                <a:srgbClr val="2260B3"/>
              </a:buClr>
            </a:pPr>
            <a:r>
              <a:rPr lang="en-GB" dirty="0">
                <a:solidFill>
                  <a:srgbClr val="2260B3"/>
                </a:solidFill>
                <a:latin typeface="Source Sans Pro" panose="020B0503030403020204" pitchFamily="34" charset="0"/>
                <a:ea typeface="Source Sans Pro" panose="020B0503030403020204" pitchFamily="34" charset="0"/>
              </a:rPr>
              <a:t>Compare prices to choose where you shop</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Shop safely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7" y="2936035"/>
            <a:ext cx="6605307"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3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265510" y="460852"/>
            <a:ext cx="8883501" cy="880759"/>
          </a:xfrm>
        </p:spPr>
        <p:txBody>
          <a:bodyPr lIns="91440" tIns="45720" rIns="91440" bIns="45720" anchor="t"/>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2000841"/>
            <a:ext cx="5928742" cy="3920345"/>
          </a:xfrm>
        </p:spPr>
        <p:txBody>
          <a:bodyPr lIns="91440" tIns="45720" rIns="91440" bIns="45720" anchor="ctr"/>
          <a:lstStyle/>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Find and buy things online</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Compare prices to choose where you shop</a:t>
            </a:r>
          </a:p>
          <a:p>
            <a:pPr>
              <a:buClr>
                <a:srgbClr val="2260B3"/>
              </a:buClr>
              <a:buFont typeface="Wingdings" pitchFamily="2" charset="2"/>
              <a:buChar char="ü"/>
            </a:pPr>
            <a:r>
              <a:rPr lang="en-GB" dirty="0">
                <a:solidFill>
                  <a:srgbClr val="2260B3"/>
                </a:solidFill>
                <a:latin typeface="Source Sans Pro" panose="020B0503030403020204" pitchFamily="34" charset="0"/>
                <a:ea typeface="Source Sans Pro" panose="020B0503030403020204" pitchFamily="34" charset="0"/>
              </a:rPr>
              <a:t>Shop online safely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2260B3"/>
                </a:solidFill>
              </a:rPr>
              <a:t>What can you buy online?</a:t>
            </a:r>
          </a:p>
        </p:txBody>
      </p:sp>
      <p:pic>
        <p:nvPicPr>
          <p:cNvPr id="5" name="Picture Placeholder 4">
            <a:extLst>
              <a:ext uri="{FF2B5EF4-FFF2-40B4-BE49-F238E27FC236}">
                <a16:creationId xmlns:a16="http://schemas.microsoft.com/office/drawing/2014/main" id="{3647A2C4-8D63-4158-8BF2-36E158E85BD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Some examples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Clothes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Electronics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Books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Groceries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Holidays</a:t>
            </a:r>
          </a:p>
          <a:p>
            <a:pPr marL="457200" indent="-457200">
              <a:buClr>
                <a:srgbClr val="2260B3"/>
              </a:buClr>
              <a:buFont typeface="Arial" panose="020B0604020202020204" pitchFamily="34" charset="0"/>
              <a:buChar char="•"/>
            </a:pPr>
            <a:r>
              <a:rPr lang="en-GB" dirty="0">
                <a:solidFill>
                  <a:srgbClr val="2260B3"/>
                </a:solidFill>
                <a:latin typeface="Source Sans Pro" panose="020B0503030403020204" pitchFamily="34" charset="0"/>
                <a:ea typeface="Source Sans Pro" panose="020B0503030403020204" pitchFamily="34" charset="0"/>
              </a:rPr>
              <a:t>Entertainment</a:t>
            </a:r>
          </a:p>
        </p:txBody>
      </p:sp>
      <p:pic>
        <p:nvPicPr>
          <p:cNvPr id="5" name="Picture Placeholder 4">
            <a:extLst>
              <a:ext uri="{FF2B5EF4-FFF2-40B4-BE49-F238E27FC236}">
                <a16:creationId xmlns:a16="http://schemas.microsoft.com/office/drawing/2014/main" id="{9A283D6C-B9CC-FBB3-6B21-A770E702741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44595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652BEFC-FA9A-83D9-8C3B-33EE31F1357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you buy online</a:t>
            </a:r>
          </a:p>
        </p:txBody>
      </p:sp>
      <p:sp>
        <p:nvSpPr>
          <p:cNvPr id="8" name="Text Placeholder 7">
            <a:extLst>
              <a:ext uri="{FF2B5EF4-FFF2-40B4-BE49-F238E27FC236}">
                <a16:creationId xmlns:a16="http://schemas.microsoft.com/office/drawing/2014/main" id="{23F9BAB6-4432-259C-DE83-57CB4F3F5726}"/>
              </a:ext>
            </a:extLst>
          </p:cNvPr>
          <p:cNvSpPr>
            <a:spLocks noGrp="1"/>
          </p:cNvSpPr>
          <p:nvPr>
            <p:ph type="body" sz="quarter" idx="12"/>
          </p:nvPr>
        </p:nvSpPr>
        <p:spPr>
          <a:xfrm>
            <a:off x="741760" y="2000838"/>
            <a:ext cx="6510810" cy="3920345"/>
          </a:xfrm>
        </p:spPr>
        <p:txBody>
          <a:bodyPr/>
          <a:lstStyle/>
          <a:p>
            <a:r>
              <a:rPr lang="en-GB" dirty="0">
                <a:solidFill>
                  <a:srgbClr val="2260B3"/>
                </a:solidFill>
                <a:latin typeface="Source Sans Pro" panose="020B0503030403020204" pitchFamily="34" charset="0"/>
                <a:ea typeface="Source Sans Pro" panose="020B0503030403020204" pitchFamily="34" charset="0"/>
              </a:rPr>
              <a:t>Websites</a:t>
            </a:r>
          </a:p>
          <a:p>
            <a:endParaRPr lang="en-GB" dirty="0">
              <a:solidFill>
                <a:srgbClr val="2260B3"/>
              </a:solidFill>
              <a:latin typeface="Source Sans Pro" panose="020B0503030403020204" pitchFamily="34" charset="0"/>
              <a:ea typeface="Source Sans Pro" panose="020B0503030403020204" pitchFamily="34" charset="0"/>
            </a:endParaRPr>
          </a:p>
          <a:p>
            <a:r>
              <a:rPr lang="en-GB" dirty="0">
                <a:solidFill>
                  <a:srgbClr val="2260B3"/>
                </a:solidFill>
                <a:latin typeface="Source Sans Pro" panose="020B0503030403020204" pitchFamily="34" charset="0"/>
                <a:ea typeface="Source Sans Pro" panose="020B0503030403020204" pitchFamily="34" charset="0"/>
              </a:rPr>
              <a:t>Apps</a:t>
            </a:r>
          </a:p>
          <a:p>
            <a:endParaRPr lang="en-GB" dirty="0">
              <a:solidFill>
                <a:srgbClr val="2260B3"/>
              </a:solidFill>
              <a:latin typeface="Source Sans Pro" panose="020B0503030403020204" pitchFamily="34" charset="0"/>
              <a:ea typeface="Source Sans Pro" panose="020B0503030403020204" pitchFamily="34" charset="0"/>
            </a:endParaRPr>
          </a:p>
          <a:p>
            <a:r>
              <a:rPr lang="en-GB" dirty="0">
                <a:solidFill>
                  <a:srgbClr val="2260B3"/>
                </a:solidFill>
                <a:latin typeface="Source Sans Pro" panose="020B0503030403020204" pitchFamily="34" charset="0"/>
                <a:ea typeface="Source Sans Pro" panose="020B0503030403020204" pitchFamily="34" charset="0"/>
              </a:rPr>
              <a:t>Online marketplaces</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The buying process </a:t>
            </a:r>
          </a:p>
        </p:txBody>
      </p:sp>
      <p:pic>
        <p:nvPicPr>
          <p:cNvPr id="5" name="Graphic 4">
            <a:extLst>
              <a:ext uri="{FF2B5EF4-FFF2-40B4-BE49-F238E27FC236}">
                <a16:creationId xmlns:a16="http://schemas.microsoft.com/office/drawing/2014/main" id="{D5734481-299B-FDD1-C49D-94DC6D1520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8028" y="2735011"/>
            <a:ext cx="1260000" cy="1260000"/>
          </a:xfrm>
          <a:prstGeom prst="rect">
            <a:avLst/>
          </a:prstGeom>
        </p:spPr>
      </p:pic>
      <p:sp>
        <p:nvSpPr>
          <p:cNvPr id="21" name="TextBox 20">
            <a:extLst>
              <a:ext uri="{FF2B5EF4-FFF2-40B4-BE49-F238E27FC236}">
                <a16:creationId xmlns:a16="http://schemas.microsoft.com/office/drawing/2014/main" id="{7854856E-8C4D-35F3-1D73-3A8D55CA8CBC}"/>
              </a:ext>
            </a:extLst>
          </p:cNvPr>
          <p:cNvSpPr txBox="1"/>
          <p:nvPr/>
        </p:nvSpPr>
        <p:spPr>
          <a:xfrm>
            <a:off x="553424" y="4206237"/>
            <a:ext cx="1229208" cy="461665"/>
          </a:xfrm>
          <a:prstGeom prst="rect">
            <a:avLst/>
          </a:prstGeom>
          <a:noFill/>
        </p:spPr>
        <p:txBody>
          <a:bodyPr wrap="square" rtlCol="0">
            <a:spAutoFit/>
          </a:bodyPr>
          <a:lstStyle/>
          <a:p>
            <a:pPr algn="ctr"/>
            <a:r>
              <a:rPr lang="en-GB" sz="2400" dirty="0">
                <a:solidFill>
                  <a:srgbClr val="2260B3"/>
                </a:solidFill>
                <a:latin typeface="Avenir Next LT Pro" panose="020B0504020202020204" pitchFamily="34" charset="77"/>
              </a:rPr>
              <a:t>Find</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A431BF61-3D7B-4B8C-9CF8-E24ADAF04110}"/>
</file>

<file path=customXml/itemProps2.xml><?xml version="1.0" encoding="utf-8"?>
<ds:datastoreItem xmlns:ds="http://schemas.openxmlformats.org/officeDocument/2006/customXml" ds:itemID="{16A8A5DC-28B7-498C-AEBF-8B31196727E2}"/>
</file>

<file path=customXml/itemProps3.xml><?xml version="1.0" encoding="utf-8"?>
<ds:datastoreItem xmlns:ds="http://schemas.openxmlformats.org/officeDocument/2006/customXml" ds:itemID="{7C2CB989-A9AC-4F4E-B348-143531FE587F}"/>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3556</Words>
  <Application>Microsoft Office PowerPoint</Application>
  <PresentationFormat>Widescreen</PresentationFormat>
  <Paragraphs>238</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Times New Roman</vt:lpstr>
      <vt:lpstr>Calibri</vt:lpstr>
      <vt:lpstr>Avenir Next LT Pro</vt:lpstr>
      <vt:lpstr>Lloyds Bank Jack Medium</vt:lpstr>
      <vt:lpstr>Noto Sans Symbols</vt:lpstr>
      <vt:lpstr>Lloyds Bank Jack</vt:lpstr>
      <vt:lpstr>Source Sans Pro SemiBold</vt:lpstr>
      <vt:lpstr>Courier New</vt:lpstr>
      <vt:lpstr>Source Sans Pro</vt:lpstr>
      <vt:lpstr>Wingdings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7</cp:revision>
  <dcterms:created xsi:type="dcterms:W3CDTF">2024-02-20T12:12:04Z</dcterms:created>
  <dcterms:modified xsi:type="dcterms:W3CDTF">2024-05-15T13:58:45Z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