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81" r:id="rId5"/>
    <p:sldId id="282" r:id="rId6"/>
    <p:sldId id="296" r:id="rId7"/>
    <p:sldId id="271" r:id="rId8"/>
    <p:sldId id="272" r:id="rId9"/>
    <p:sldId id="273" r:id="rId10"/>
    <p:sldId id="274" r:id="rId11"/>
    <p:sldId id="297" r:id="rId12"/>
    <p:sldId id="298" r:id="rId13"/>
    <p:sldId id="299" r:id="rId14"/>
    <p:sldId id="300" r:id="rId15"/>
    <p:sldId id="275" r:id="rId16"/>
    <p:sldId id="276" r:id="rId17"/>
    <p:sldId id="289" r:id="rId18"/>
    <p:sldId id="283" r:id="rId19"/>
    <p:sldId id="301" r:id="rId20"/>
    <p:sldId id="277" r:id="rId21"/>
    <p:sldId id="278" r:id="rId22"/>
    <p:sldId id="279" r:id="rId23"/>
    <p:sldId id="304" r:id="rId24"/>
    <p:sldId id="302" r:id="rId25"/>
    <p:sldId id="303" r:id="rId26"/>
  </p:sldIdLst>
  <p:sldSz cx="12192000" cy="6858000"/>
  <p:notesSz cx="6858000" cy="9144000"/>
  <p:embeddedFontLst>
    <p:embeddedFont>
      <p:font typeface="Lloyds Bank Jack" panose="02000503040000020004" pitchFamily="50" charset="0"/>
      <p:regular r:id="rId28"/>
      <p:bold r:id="rId29"/>
      <p:italic r:id="rId30"/>
      <p:boldItalic r:id="rId31"/>
    </p:embeddedFont>
    <p:embeddedFont>
      <p:font typeface="Lloyds Bank Jack Medium" panose="02000606060000020004" pitchFamily="50" charset="0"/>
      <p:regular r:id="rId32"/>
      <p:italic r:id="rId33"/>
    </p:embeddedFont>
    <p:embeddedFont>
      <p:font typeface="Source Sans Pro" panose="020B0503030403020204" pitchFamily="34" charset="0"/>
      <p:regular r:id="rId34"/>
    </p:embeddedFont>
    <p:embeddedFont>
      <p:font typeface="Source Sans Pro SemiBold" panose="020B0603030403020204" pitchFamily="34" charset="0"/>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ZnHPoJdOiuTWkzcwgkcs5A==" hashData="mwypw1HbLJmZp9MHjYohn4qrUQhCzeIRnjcrns4Ic6rgSimwN4AvOlyo9fcjygHRT13wL9in907DWnPkuxvw/Q=="/>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 id="{865A1CD2-5D88-1B70-DA30-1BDDB54B120C}" name="Franklin, Chris (Customer Inclusion, Customer Channels)" initials=""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78C87-9D66-409B-B16F-980FAF0EA9FE}" v="2" dt="2024-05-15T13:59:46.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49"/>
    <p:restoredTop sz="44848"/>
  </p:normalViewPr>
  <p:slideViewPr>
    <p:cSldViewPr snapToGrid="0">
      <p:cViewPr varScale="1">
        <p:scale>
          <a:sx n="56" d="100"/>
          <a:sy n="56" d="100"/>
        </p:scale>
        <p:origin x="24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284AD762-D7FE-42D5-BEA6-7BC8E5192CB8}"/>
    <pc:docChg chg="addSld delSld modSld">
      <pc:chgData name="Finnie, Sinead (Group Corporate Affairs)" userId="dc2a0c80-9c5e-4039-b10a-6c88a895e474" providerId="ADAL" clId="{284AD762-D7FE-42D5-BEA6-7BC8E5192CB8}" dt="2025-04-29T13:07:08.728" v="4"/>
      <pc:docMkLst>
        <pc:docMk/>
      </pc:docMkLst>
      <pc:sldChg chg="del">
        <pc:chgData name="Finnie, Sinead (Group Corporate Affairs)" userId="dc2a0c80-9c5e-4039-b10a-6c88a895e474" providerId="ADAL" clId="{284AD762-D7FE-42D5-BEA6-7BC8E5192CB8}" dt="2025-04-29T13:06:48.034" v="0" actId="2696"/>
        <pc:sldMkLst>
          <pc:docMk/>
          <pc:sldMk cId="868979153" sldId="288"/>
        </pc:sldMkLst>
      </pc:sldChg>
      <pc:sldChg chg="add del">
        <pc:chgData name="Finnie, Sinead (Group Corporate Affairs)" userId="dc2a0c80-9c5e-4039-b10a-6c88a895e474" providerId="ADAL" clId="{284AD762-D7FE-42D5-BEA6-7BC8E5192CB8}" dt="2025-04-29T13:07:08.728" v="4"/>
        <pc:sldMkLst>
          <pc:docMk/>
          <pc:sldMk cId="1815133090"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ource Sans Pro" panose="020B0503030403020204" pitchFamily="34" charset="0"/>
        <a:ea typeface="Source Sans Pro" panose="020B05030304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which.co.uk/" TargetMode="External"/><Relationship Id="rId3" Type="http://schemas.openxmlformats.org/officeDocument/2006/relationships/hyperlink" Target="https://www.confused.com/" TargetMode="External"/><Relationship Id="rId7" Type="http://schemas.openxmlformats.org/officeDocument/2006/relationships/hyperlink" Target="https://www.uswitch.co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gocompare.com/" TargetMode="External"/><Relationship Id="rId5" Type="http://schemas.openxmlformats.org/officeDocument/2006/relationships/hyperlink" Target="https://www.comparethemarket.com/" TargetMode="External"/><Relationship Id="rId4" Type="http://schemas.openxmlformats.org/officeDocument/2006/relationships/hyperlink" Target="https://www.moneysupermarket.com/" TargetMode="External"/><Relationship Id="rId9" Type="http://schemas.openxmlformats.org/officeDocument/2006/relationships/hyperlink" Target="https://uk.trustpilot.co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ugoenergyapp.co.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loydsbankacademy.co.uk/learn-for-life-new/get-started-online/managing-your-bills-and-utiliti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dirty="0">
                <a:solidFill>
                  <a:srgbClr val="313233"/>
                </a:solidFill>
                <a:effectLst/>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dirty="0">
                <a:solidFill>
                  <a:srgbClr val="313233"/>
                </a:solidFill>
                <a:effectLst/>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ea typeface="Arial" panose="020B0604020202020204" pitchFamily="34" charset="0"/>
                <a:cs typeface="Arial" panose="020B0604020202020204" pitchFamily="34" charset="0"/>
              </a:rPr>
              <a:t>Introduce yourself</a:t>
            </a:r>
          </a:p>
          <a:p>
            <a:pPr marL="342900" lvl="0" indent="-342900">
              <a:lnSpc>
                <a:spcPct val="120000"/>
              </a:lnSpc>
              <a:buFont typeface="Symbol" pitchFamily="2" charset="2"/>
              <a:buChar char=""/>
            </a:pPr>
            <a:r>
              <a:rPr lang="en-GB" sz="1800" dirty="0">
                <a:solidFill>
                  <a:srgbClr val="313233"/>
                </a:solidFill>
                <a:effectLst/>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ea typeface="Arial" panose="020B0604020202020204" pitchFamily="34" charset="0"/>
                <a:cs typeface="Arial" panose="020B0604020202020204" pitchFamily="34" charset="0"/>
              </a:rPr>
              <a:t>Go to the next slide when you’re ready to start the lesson</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a:t>
            </a:fld>
            <a:endParaRPr lang="en-GB">
              <a:latin typeface="Source Sans Pro" panose="020B0503030403020204" pitchFamily="34" charset="0"/>
            </a:endParaRPr>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pPr>
            <a:r>
              <a:rPr lang="en-GB" sz="1800" i="1" dirty="0">
                <a:solidFill>
                  <a:srgbClr val="313233"/>
                </a:solidFill>
                <a:effectLst/>
                <a:ea typeface="Arial" panose="020B0604020202020204" pitchFamily="34" charset="0"/>
                <a:cs typeface="Arial" panose="020B0604020202020204" pitchFamily="34" charset="0"/>
              </a:rPr>
              <a:t>Set up your account</a:t>
            </a:r>
          </a:p>
          <a:p>
            <a:pPr marL="800100" lvl="1" indent="-34290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be asked to provide personal information, including your name, contact details, and sometimes your account or customer number</a:t>
            </a:r>
          </a:p>
          <a:p>
            <a:pPr marL="800100" lvl="1" indent="-34290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Create a strong password for your account. It's important to choose a password that's unique and difficult for others to guess</a:t>
            </a:r>
          </a:p>
          <a:p>
            <a:pPr marL="800100" lvl="1" indent="-34290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 providers may send a verification code to your email or mobile number. Enter this code to confirm who you are</a:t>
            </a:r>
          </a:p>
          <a:p>
            <a:pPr marL="800100" lvl="1" indent="-34290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Input your billing details, such as your bank account or credit card information</a:t>
            </a:r>
          </a:p>
          <a:p>
            <a:pPr marL="800100" lvl="1" indent="-34290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Set your communication preferences. You can choose to get your bills and notifications through email or text message</a:t>
            </a:r>
          </a:p>
          <a:p>
            <a:pPr marL="800100" marR="0" lvl="1" indent="-342900" algn="l" defTabSz="914400" rtl="0" eaLnBrk="1" fontAlgn="auto" latinLnBrk="0" hangingPunct="1">
              <a:lnSpc>
                <a:spcPct val="120000"/>
              </a:lnSpc>
              <a:spcBef>
                <a:spcPts val="0"/>
              </a:spcBef>
              <a:spcAft>
                <a:spcPts val="0"/>
              </a:spcAft>
              <a:buClrTx/>
              <a:buSzTx/>
              <a:buFont typeface="Courier New" panose="02070309020205020404" pitchFamily="49" charset="0"/>
              <a:buChar char="o"/>
              <a:tabLst/>
              <a:defRP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Double-check all the information you've provided, and once you're satisfied, confirm your registration. At this stage, your online account is now created, and you can log in with your email and password</a:t>
            </a:r>
          </a:p>
          <a:p>
            <a:pPr marL="457200" lvl="1" indent="0">
              <a:lnSpc>
                <a:spcPct val="120000"/>
              </a:lnSpc>
              <a:buFont typeface="Courier New" panose="02070309020205020404" pitchFamily="49" charset="0"/>
              <a:buNone/>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10</a:t>
            </a:fld>
            <a:endParaRPr lang="en-GB">
              <a:latin typeface="Source Sans Pro" panose="020B0503030403020204" pitchFamily="34" charset="0"/>
            </a:endParaRPr>
          </a:p>
        </p:txBody>
      </p:sp>
    </p:spTree>
    <p:extLst>
      <p:ext uri="{BB962C8B-B14F-4D97-AF65-F5344CB8AC3E}">
        <p14:creationId xmlns:p14="http://schemas.microsoft.com/office/powerpoint/2010/main" val="253659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28600">
              <a:lnSpc>
                <a:spcPct val="120000"/>
              </a:lnSpc>
            </a:pPr>
            <a:r>
              <a:rPr lang="en-GB" sz="1800" i="1" dirty="0">
                <a:solidFill>
                  <a:srgbClr val="313233"/>
                </a:solidFill>
                <a:effectLst/>
                <a:ea typeface="Arial" panose="020B0604020202020204" pitchFamily="34" charset="0"/>
                <a:cs typeface="Arial" panose="020B0604020202020204" pitchFamily="34" charset="0"/>
              </a:rPr>
              <a:t>Once logged in, you can explore the various services offered by the provider, including paying your bills, monitoring your usage, and managing your account</a:t>
            </a:r>
          </a:p>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Emphasise that creating an online account is a one-time process that opens the door to easier and more flexible management of your utilities and services</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Encourage learners to ask questions or seek clarification if needed</a:t>
            </a:r>
            <a:r>
              <a:rPr lang="en-GB" i="1" dirty="0">
                <a:effectLst/>
              </a:rPr>
              <a:t> </a:t>
            </a:r>
            <a:r>
              <a:rPr lang="en-GB" sz="1800" i="1" dirty="0">
                <a:solidFill>
                  <a:srgbClr val="313233"/>
                </a:solidFill>
                <a:effectLst/>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Note that they can use the app or website interchangeably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11</a:t>
            </a:fld>
            <a:endParaRPr lang="en-GB">
              <a:latin typeface="Source Sans Pro" panose="020B0503030403020204" pitchFamily="34" charset="0"/>
            </a:endParaRPr>
          </a:p>
        </p:txBody>
      </p:sp>
    </p:spTree>
    <p:extLst>
      <p:ext uri="{BB962C8B-B14F-4D97-AF65-F5344CB8AC3E}">
        <p14:creationId xmlns:p14="http://schemas.microsoft.com/office/powerpoint/2010/main" val="348627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Once you’re in these apps and websites, what do you think you'll be able to do there? </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Share your ideas and experiences</a:t>
            </a:r>
          </a:p>
          <a:p>
            <a:pPr>
              <a:lnSpc>
                <a:spcPct val="107000"/>
              </a:lnSpc>
              <a:spcAft>
                <a:spcPts val="800"/>
              </a:spcAft>
            </a:pPr>
            <a:endParaRPr lang="en-GB" sz="1800"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ea typeface="Arial" panose="020B0604020202020204" pitchFamily="34" charset="0"/>
                <a:cs typeface="Arial" panose="020B0604020202020204" pitchFamily="34" charset="0"/>
              </a:rPr>
              <a:t>Run a short discussion/chat-based activity</a:t>
            </a:r>
          </a:p>
          <a:p>
            <a:pPr marL="342900" lvl="0" indent="-342900">
              <a:lnSpc>
                <a:spcPct val="120000"/>
              </a:lnSpc>
              <a:spcAft>
                <a:spcPts val="1200"/>
              </a:spcAft>
              <a:buFont typeface="Symbol" pitchFamily="2" charset="2"/>
              <a:buChar char=""/>
            </a:pPr>
            <a:r>
              <a:rPr lang="en-GB" sz="1800" dirty="0">
                <a:solidFill>
                  <a:srgbClr val="313233"/>
                </a:solidFill>
                <a:effectLst/>
                <a:ea typeface="Arial" panose="020B0604020202020204" pitchFamily="34" charset="0"/>
                <a:cs typeface="Arial" panose="020B0604020202020204" pitchFamily="34" charset="0"/>
              </a:rPr>
              <a:t>Encourage group discussion (ask open-ended questions)</a:t>
            </a:r>
          </a:p>
          <a:p>
            <a:pPr marL="342900" lvl="0" indent="-342900">
              <a:lnSpc>
                <a:spcPct val="120000"/>
              </a:lnSpc>
              <a:spcAft>
                <a:spcPts val="1200"/>
              </a:spcAft>
              <a:buFont typeface="Symbol" pitchFamily="2" charset="2"/>
              <a:buChar char=""/>
            </a:pPr>
            <a:r>
              <a:rPr lang="en-GB" sz="1800" dirty="0">
                <a:solidFill>
                  <a:srgbClr val="313233"/>
                </a:solidFill>
                <a:effectLst/>
                <a:ea typeface="Arial" panose="020B0604020202020204" pitchFamily="34" charset="0"/>
                <a:cs typeface="Arial" panose="020B0604020202020204" pitchFamily="34" charset="0"/>
              </a:rPr>
              <a:t>Guide the discussion, if required, by getting the learners to think about what they may currently do offline (e.g. check paper account statements, phone to change their details or change tariff, etc.) and use these as examples of things that can be done digitally</a:t>
            </a:r>
            <a:r>
              <a:rPr lang="en-GB" sz="2800" dirty="0">
                <a:effectLst/>
              </a:rPr>
              <a:t> </a:t>
            </a:r>
            <a:endParaRPr lang="en-GB" sz="1800"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So let’s look at some of the most popular things you can use these apps and sites for… </a:t>
            </a:r>
            <a:r>
              <a:rPr lang="en-GB" sz="1800" i="0" dirty="0">
                <a:solidFill>
                  <a:srgbClr val="313233"/>
                </a:solidFill>
                <a:effectLst/>
                <a:ea typeface="Arial" panose="020B0604020202020204" pitchFamily="34" charset="0"/>
                <a:cs typeface="Arial" panose="020B0604020202020204" pitchFamily="34" charset="0"/>
              </a:rPr>
              <a:t>(leads into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12</a:t>
            </a:fld>
            <a:endParaRPr lang="en-GB">
              <a:latin typeface="Source Sans Pro" panose="020B0503030403020204" pitchFamily="34" charset="0"/>
            </a:endParaRPr>
          </a:p>
        </p:txBody>
      </p:sp>
    </p:spTree>
    <p:extLst>
      <p:ext uri="{BB962C8B-B14F-4D97-AF65-F5344CB8AC3E}">
        <p14:creationId xmlns:p14="http://schemas.microsoft.com/office/powerpoint/2010/main" val="148476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TRAINER NOTE – List the actions you can perform online, demonstrating/pointing out on the page where you can take actions, talking through them as you go</a:t>
            </a:r>
          </a:p>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For most online services, you can perform the following actions</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View account – This is where you can see details about your account, like your billing history and usage</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Pay a bill – Use this option to pay your bills online without the need for paper checks or postal services</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Make changes – If you want to modify your plan, update your personal information, or change your preferences, this is where you can do it</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Compare options – Use this feature to explore different plans, services, or products to find what best suits your needs</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Get help – It's important to know where you can find help options online. Knowing where to find help will make your online experience smoother and more relaxed. Let’s look at how to find this kind of info now</a:t>
            </a:r>
            <a:r>
              <a:rPr lang="en-GB" sz="1800" dirty="0">
                <a:solidFill>
                  <a:srgbClr val="313233"/>
                </a:solidFill>
                <a:effectLst/>
                <a:ea typeface="Arial" panose="020B0604020202020204" pitchFamily="34" charset="0"/>
                <a:cs typeface="Arial" panose="020B0604020202020204" pitchFamily="34" charset="0"/>
              </a:rPr>
              <a:t>… (leads into next slide)</a:t>
            </a:r>
          </a:p>
          <a:p>
            <a:pPr marL="0" lvl="0" indent="0">
              <a:lnSpc>
                <a:spcPct val="120000"/>
              </a:lnSpc>
              <a:spcAft>
                <a:spcPts val="1200"/>
              </a:spcAft>
              <a:buFont typeface="Symbol" pitchFamily="2" charset="2"/>
              <a:buNone/>
            </a:pPr>
            <a:endParaRPr lang="en-GB" sz="1800" dirty="0">
              <a:solidFill>
                <a:srgbClr val="313233"/>
              </a:solidFill>
              <a:effectLs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13</a:t>
            </a:fld>
            <a:endParaRPr lang="en-GB">
              <a:latin typeface="Source Sans Pro" panose="020B0503030403020204" pitchFamily="34" charset="0"/>
            </a:endParaRPr>
          </a:p>
        </p:txBody>
      </p:sp>
    </p:spTree>
    <p:extLst>
      <p:ext uri="{BB962C8B-B14F-4D97-AF65-F5344CB8AC3E}">
        <p14:creationId xmlns:p14="http://schemas.microsoft.com/office/powerpoint/2010/main" val="386065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TRAINER NOTE – Demonstrate (point out) where to find the options for online help for:</a:t>
            </a:r>
          </a:p>
          <a:p>
            <a:pPr>
              <a:lnSpc>
                <a:spcPct val="107000"/>
              </a:lnSpc>
              <a:spcAft>
                <a:spcPts val="800"/>
              </a:spcAft>
            </a:pPr>
            <a:endParaRPr lang="en-GB" sz="1800"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FAQs – Frequently Asked Questions can provide quick answers to questions commonly asked by other customers. They're often found under the 'Help' or 'Support' section</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Chatbots – Some services offer chat support that allows you to interact with a virtual assistant for immediate assistance</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Help section – This is like having a user guide for the service. It may have more detailed information than in the FAQ section. Look for the help icon – this is sometimes shown as a question mark</a:t>
            </a:r>
          </a:p>
          <a:p>
            <a:pPr marL="342900" lvl="0" indent="-342900">
              <a:lnSpc>
                <a:spcPct val="120000"/>
              </a:lnSpc>
              <a:spcAft>
                <a:spcPts val="1200"/>
              </a:spcAft>
              <a:buFont typeface="Symbol" pitchFamily="2" charset="2"/>
              <a:buChar char=""/>
            </a:pPr>
            <a:r>
              <a:rPr lang="en-GB" sz="1800" i="1" dirty="0">
                <a:solidFill>
                  <a:srgbClr val="313233"/>
                </a:solidFill>
                <a:effectLst/>
                <a:cs typeface="Arial" panose="020B0604020202020204" pitchFamily="34" charset="0"/>
              </a:rPr>
              <a:t>Contact Us – If you have a query that’s not in the FAQs, or just want support that is more tailored to your needs, you might want to reach out by phone or email. Look for the ‘Contact Us’ option. Be aware that different providers give different contact details – for example, they may not all give out phone numbers, and some have online forms to complete rather than giving an email address</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14</a:t>
            </a:fld>
            <a:endParaRPr lang="en-GB">
              <a:latin typeface="Source Sans Pro" panose="020B0503030403020204" pitchFamily="34" charset="0"/>
            </a:endParaRPr>
          </a:p>
        </p:txBody>
      </p:sp>
    </p:spTree>
    <p:extLst>
      <p:ext uri="{BB962C8B-B14F-4D97-AF65-F5344CB8AC3E}">
        <p14:creationId xmlns:p14="http://schemas.microsoft.com/office/powerpoint/2010/main" val="176925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i="1" u="none" dirty="0">
                <a:solidFill>
                  <a:srgbClr val="313233"/>
                </a:solidFill>
                <a:effectLst/>
                <a:ea typeface="Arial" panose="020B0604020202020204" pitchFamily="34" charset="0"/>
                <a:cs typeface="Arial" panose="020B0604020202020204" pitchFamily="34" charset="0"/>
              </a:rPr>
              <a:t>When looking for new providers, comparison and review sites are your best friends. They help you find the best deals on various services like phones, insurance, broadband, and more. Here's how these sites can save you money:</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i="1" u="none"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r>
              <a:rPr lang="en-GB" sz="1200" u="none" dirty="0">
                <a:solidFill>
                  <a:srgbClr val="313233"/>
                </a:solidFill>
                <a:effectLst/>
                <a:ea typeface="Arial" panose="020B0604020202020204" pitchFamily="34" charset="0"/>
                <a:cs typeface="Arial" panose="020B0604020202020204" pitchFamily="34" charset="0"/>
              </a:rPr>
              <a:t> </a:t>
            </a:r>
            <a:endParaRPr lang="en-GB" sz="1400" u="none"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r>
              <a:rPr lang="en-GB" sz="1200" u="none" dirty="0">
                <a:solidFill>
                  <a:srgbClr val="313233"/>
                </a:solidFill>
                <a:effectLst/>
                <a:ea typeface="Arial" panose="020B0604020202020204" pitchFamily="34" charset="0"/>
                <a:cs typeface="Arial" panose="020B0604020202020204" pitchFamily="34" charset="0"/>
              </a:rPr>
              <a:t>TRAINER NOTES – </a:t>
            </a:r>
            <a:endParaRPr lang="en-GB" sz="1400" u="none"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u="none" dirty="0">
                <a:solidFill>
                  <a:srgbClr val="313233"/>
                </a:solidFill>
                <a:effectLst/>
                <a:ea typeface="Arial" panose="020B0604020202020204" pitchFamily="34" charset="0"/>
                <a:cs typeface="Arial" panose="020B0604020202020204" pitchFamily="34" charset="0"/>
              </a:rPr>
              <a:t>Encourage learners to consider how they can save money with these tips</a:t>
            </a:r>
            <a:endParaRPr lang="en-GB" sz="1100" u="none"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u="none" dirty="0">
                <a:solidFill>
                  <a:srgbClr val="313233"/>
                </a:solidFill>
                <a:effectLst/>
                <a:ea typeface="Arial" panose="020B0604020202020204" pitchFamily="34" charset="0"/>
                <a:cs typeface="Arial" panose="020B0604020202020204" pitchFamily="34" charset="0"/>
              </a:rPr>
              <a:t>Emphasise the choice and level of control learners have in managing their expenses online</a:t>
            </a:r>
            <a:endParaRPr lang="en-GB" sz="1100" u="none"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r>
              <a:rPr lang="en-GB" sz="1200" u="none" dirty="0">
                <a:solidFill>
                  <a:srgbClr val="313233"/>
                </a:solidFill>
                <a:effectLst/>
                <a:ea typeface="Arial" panose="020B0604020202020204" pitchFamily="34" charset="0"/>
                <a:cs typeface="Arial" panose="020B0604020202020204" pitchFamily="34" charset="0"/>
              </a:rPr>
              <a:t> </a:t>
            </a:r>
            <a:endParaRPr lang="en-GB" sz="1400" u="none"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ea typeface="Arial" panose="020B0604020202020204" pitchFamily="34" charset="0"/>
                <a:cs typeface="Arial" panose="020B0604020202020204" pitchFamily="34" charset="0"/>
              </a:rPr>
              <a:t>Compare products and providers to find the best product for you, at the lowest cost.  Think of comparison sites like online shopping malls. They gather options from different companies, showing you what's cheaper or better. There are some well-known ones like </a:t>
            </a:r>
            <a:r>
              <a:rPr lang="en-GB" sz="1200" i="1" u="none" dirty="0">
                <a:solidFill>
                  <a:srgbClr val="313233"/>
                </a:solidFill>
                <a:effectLst/>
                <a:ea typeface="Arial" panose="020B0604020202020204" pitchFamily="34" charset="0"/>
                <a:cs typeface="Arial" panose="020B0604020202020204" pitchFamily="34" charset="0"/>
                <a:hlinkClick r:id="rId3"/>
              </a:rPr>
              <a:t>Confused.com</a:t>
            </a:r>
            <a:r>
              <a:rPr lang="en-GB" sz="1200" i="1" u="none" dirty="0">
                <a:solidFill>
                  <a:srgbClr val="313233"/>
                </a:solidFill>
                <a:effectLst/>
                <a:ea typeface="Arial" panose="020B0604020202020204" pitchFamily="34" charset="0"/>
                <a:cs typeface="Arial" panose="020B0604020202020204" pitchFamily="34" charset="0"/>
              </a:rPr>
              <a:t>, </a:t>
            </a:r>
            <a:r>
              <a:rPr lang="en-GB" sz="1200" i="1" u="none" dirty="0">
                <a:solidFill>
                  <a:srgbClr val="313233"/>
                </a:solidFill>
                <a:effectLst/>
                <a:ea typeface="Arial" panose="020B0604020202020204" pitchFamily="34" charset="0"/>
                <a:cs typeface="Arial" panose="020B0604020202020204" pitchFamily="34" charset="0"/>
                <a:hlinkClick r:id="rId4"/>
              </a:rPr>
              <a:t>MoneySuperMarket</a:t>
            </a:r>
            <a:r>
              <a:rPr lang="en-GB" sz="1200" i="1" u="none" dirty="0">
                <a:solidFill>
                  <a:srgbClr val="313233"/>
                </a:solidFill>
                <a:effectLst/>
                <a:ea typeface="Arial" panose="020B0604020202020204" pitchFamily="34" charset="0"/>
                <a:cs typeface="Arial" panose="020B0604020202020204" pitchFamily="34" charset="0"/>
              </a:rPr>
              <a:t>, </a:t>
            </a:r>
            <a:r>
              <a:rPr lang="en-GB" sz="1200" i="1" u="none" dirty="0">
                <a:solidFill>
                  <a:srgbClr val="313233"/>
                </a:solidFill>
                <a:effectLst/>
                <a:ea typeface="Arial" panose="020B0604020202020204" pitchFamily="34" charset="0"/>
                <a:cs typeface="Arial" panose="020B0604020202020204" pitchFamily="34" charset="0"/>
                <a:hlinkClick r:id="rId5"/>
              </a:rPr>
              <a:t>Compare the Market</a:t>
            </a:r>
            <a:r>
              <a:rPr lang="en-GB" sz="1200" i="1" u="none" dirty="0">
                <a:solidFill>
                  <a:srgbClr val="313233"/>
                </a:solidFill>
                <a:effectLst/>
                <a:ea typeface="Arial" panose="020B0604020202020204" pitchFamily="34" charset="0"/>
                <a:cs typeface="Arial" panose="020B0604020202020204" pitchFamily="34" charset="0"/>
              </a:rPr>
              <a:t>, </a:t>
            </a:r>
            <a:r>
              <a:rPr lang="en-GB" sz="1200" i="1" u="none" dirty="0">
                <a:solidFill>
                  <a:srgbClr val="313233"/>
                </a:solidFill>
                <a:effectLst/>
                <a:ea typeface="Arial" panose="020B0604020202020204" pitchFamily="34" charset="0"/>
                <a:cs typeface="Arial" panose="020B0604020202020204" pitchFamily="34" charset="0"/>
                <a:hlinkClick r:id="rId6"/>
              </a:rPr>
              <a:t>GoCompare</a:t>
            </a:r>
            <a:r>
              <a:rPr lang="en-GB" sz="1200" i="1" u="none" dirty="0">
                <a:solidFill>
                  <a:srgbClr val="313233"/>
                </a:solidFill>
                <a:effectLst/>
                <a:ea typeface="Arial" panose="020B0604020202020204" pitchFamily="34" charset="0"/>
                <a:cs typeface="Arial" panose="020B0604020202020204" pitchFamily="34" charset="0"/>
              </a:rPr>
              <a:t> and </a:t>
            </a:r>
            <a:r>
              <a:rPr lang="en-GB" sz="1200" i="1" u="none" dirty="0">
                <a:solidFill>
                  <a:srgbClr val="313233"/>
                </a:solidFill>
                <a:effectLst/>
                <a:ea typeface="Arial" panose="020B0604020202020204" pitchFamily="34" charset="0"/>
                <a:cs typeface="Arial" panose="020B0604020202020204" pitchFamily="34" charset="0"/>
                <a:hlinkClick r:id="rId7"/>
              </a:rPr>
              <a:t>uSwitch</a:t>
            </a:r>
            <a:r>
              <a:rPr lang="en-GB" sz="1200" i="1" u="none" dirty="0">
                <a:solidFill>
                  <a:srgbClr val="313233"/>
                </a:solidFill>
                <a:effectLst/>
                <a:ea typeface="Arial" panose="020B0604020202020204" pitchFamily="34" charset="0"/>
                <a:cs typeface="Arial" panose="020B0604020202020204" pitchFamily="34" charset="0"/>
              </a:rPr>
              <a:t>. They show you options that might be cheaper or better than what you currently have</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i="1" u="none"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ea typeface="Arial" panose="020B0604020202020204" pitchFamily="34" charset="0"/>
                <a:cs typeface="Arial" panose="020B0604020202020204" pitchFamily="34" charset="0"/>
              </a:rPr>
              <a:t>See what others are saying – Look into review sites to know what people are saying about products and providers. Check out places like </a:t>
            </a:r>
            <a:r>
              <a:rPr lang="en-GB" sz="1200" i="1" u="none" dirty="0">
                <a:solidFill>
                  <a:srgbClr val="313233"/>
                </a:solidFill>
                <a:effectLst/>
                <a:ea typeface="Arial" panose="020B0604020202020204" pitchFamily="34" charset="0"/>
                <a:cs typeface="Arial" panose="020B0604020202020204" pitchFamily="34" charset="0"/>
                <a:hlinkClick r:id="rId8"/>
              </a:rPr>
              <a:t>Which?</a:t>
            </a:r>
            <a:r>
              <a:rPr lang="en-GB" sz="1200" i="1" u="none" dirty="0">
                <a:solidFill>
                  <a:srgbClr val="313233"/>
                </a:solidFill>
                <a:effectLst/>
                <a:ea typeface="Arial" panose="020B0604020202020204" pitchFamily="34" charset="0"/>
                <a:cs typeface="Arial" panose="020B0604020202020204" pitchFamily="34" charset="0"/>
              </a:rPr>
              <a:t> and </a:t>
            </a:r>
            <a:r>
              <a:rPr lang="en-GB" sz="1200" i="1" u="none" dirty="0">
                <a:solidFill>
                  <a:srgbClr val="313233"/>
                </a:solidFill>
                <a:effectLst/>
                <a:ea typeface="Arial" panose="020B0604020202020204" pitchFamily="34" charset="0"/>
                <a:cs typeface="Arial" panose="020B0604020202020204" pitchFamily="34" charset="0"/>
                <a:hlinkClick r:id="rId9"/>
              </a:rPr>
              <a:t>Trustpilot</a:t>
            </a:r>
            <a:r>
              <a:rPr lang="en-GB" sz="1200" i="1" u="none" dirty="0">
                <a:solidFill>
                  <a:srgbClr val="313233"/>
                </a:solidFill>
                <a:effectLst/>
                <a:ea typeface="Arial" panose="020B0604020202020204" pitchFamily="34" charset="0"/>
                <a:cs typeface="Arial" panose="020B0604020202020204" pitchFamily="34" charset="0"/>
              </a:rPr>
              <a:t>. These websites share thoughts from real users, helping you choose wisely.</a:t>
            </a:r>
            <a:endParaRPr lang="en-GB" sz="1100" i="1" u="none" dirty="0">
              <a:solidFill>
                <a:srgbClr val="313233"/>
              </a:solidFill>
              <a:effectLst/>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using these sites, look at things like people’s experiences, customer service, and how happy they are overall</a:t>
            </a:r>
            <a:endParaRPr lang="en-GB" sz="11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Watch out for fake reviews: Not all reviews are from real people. Some might be fake or a bit too one-sided. When using review sites, look for patterns in reviews and get a feel for what people are generally saying. If something sounds too good to be true, it could be a good idea to dig a bit deeper. Genuine reviews usually tell you the good and not-so-good bits. If all reviews are all positives without any downsides, it's a bit odd. If this happens, double-check info from different places. If a service or product gets the thumbs up on different review sites, that's a good sign. But if reviews are all over the place, think twice about the info</a:t>
            </a:r>
            <a:endParaRPr lang="en-GB" sz="11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u="none" dirty="0">
                <a:solidFill>
                  <a:srgbClr val="313233"/>
                </a:solidFill>
                <a:effectLst/>
                <a:ea typeface="Arial" panose="020B0604020202020204" pitchFamily="34" charset="0"/>
                <a:cs typeface="Arial" panose="020B0604020202020204" pitchFamily="34" charset="0"/>
              </a:rPr>
              <a:t>Switch over easily:</a:t>
            </a:r>
            <a:endParaRPr lang="en-GB" sz="1100" i="1" u="none" dirty="0">
              <a:solidFill>
                <a:srgbClr val="313233"/>
              </a:solidFill>
              <a:effectLst/>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usually complete your switch on the comparison site – No need to jump from one provider's website to another. Some sites will take you to the provider's page, but they should have all your information already. Just make sure everything's correct before you hit that 'buy' button</a:t>
            </a:r>
            <a:endParaRPr lang="en-GB" sz="11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with your old provider – In most cases, your switch will handle cancelling your old policy or account. But sometimes, you might need to reach out to your old provider to cancel yourself. It's always a good idea to double-check</a:t>
            </a:r>
            <a:r>
              <a:rPr lang="en-US" sz="800" i="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100" i="1" u="none" dirty="0">
              <a:solidFill>
                <a:srgbClr val="313233"/>
              </a:solidFill>
              <a:effectLst/>
              <a:latin typeface="Source Sans Pro" panose="020B0503030403020204" pitchFamily="34" charset="0"/>
              <a:ea typeface="Times New Roman" panose="02020603050405020304" pitchFamily="18"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i="1" u="none" dirty="0">
                <a:solidFill>
                  <a:srgbClr val="313233"/>
                </a:solidFill>
                <a:effectLst/>
                <a:ea typeface="Arial" panose="020B0604020202020204" pitchFamily="34" charset="0"/>
                <a:cs typeface="Arial" panose="020B0604020202020204" pitchFamily="34" charset="0"/>
              </a:rPr>
              <a:t>These sites allow you not only to find the best deals but also to make choices based on real user experiences. Take advantage of the tools available to make informed decisions for your needs</a:t>
            </a:r>
            <a:r>
              <a:rPr lang="en-GB" i="1" u="none" dirty="0">
                <a:effectLst/>
              </a:rPr>
              <a:t> </a:t>
            </a:r>
            <a:r>
              <a:rPr lang="en-US" sz="800" i="1" u="none" dirty="0">
                <a:solidFill>
                  <a:srgbClr val="313233"/>
                </a:solidFill>
                <a:effectLst/>
                <a:latin typeface="Times New Roman" panose="02020603050405020304" pitchFamily="18" charset="0"/>
                <a:ea typeface="Times New Roman" panose="02020603050405020304" pitchFamily="18" charset="0"/>
              </a:rPr>
              <a:t> </a:t>
            </a:r>
            <a:endParaRPr lang="en-GB" sz="1000" i="1" u="none"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15</a:t>
            </a:fld>
            <a:endParaRPr lang="en-GB">
              <a:latin typeface="Source Sans Pro" panose="020B0503030403020204" pitchFamily="34" charset="0"/>
            </a:endParaRPr>
          </a:p>
        </p:txBody>
      </p:sp>
    </p:spTree>
    <p:extLst>
      <p:ext uri="{BB962C8B-B14F-4D97-AF65-F5344CB8AC3E}">
        <p14:creationId xmlns:p14="http://schemas.microsoft.com/office/powerpoint/2010/main" val="80897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GB" i="1" dirty="0">
              <a:solidFill>
                <a:srgbClr val="313233"/>
              </a:solidFill>
              <a:effectLst/>
              <a:ea typeface="Arial" panose="020B0604020202020204" pitchFamily="34" charset="0"/>
              <a:cs typeface="Arial" panose="020B0604020202020204" pitchFamily="34" charset="0"/>
            </a:endParaRPr>
          </a:p>
          <a:p>
            <a:pPr marL="285750" lvl="0" indent="-285750">
              <a:lnSpc>
                <a:spcPct val="120000"/>
              </a:lnSpc>
              <a:buFont typeface="Courier New" panose="02070309020205020404" pitchFamily="49" charset="0"/>
              <a:buChar char="o"/>
            </a:pPr>
            <a:r>
              <a:rPr lang="en-GB" sz="1200" i="1" dirty="0">
                <a:solidFill>
                  <a:srgbClr val="313233"/>
                </a:solidFill>
                <a:effectLst/>
                <a:ea typeface="Arial" panose="020B0604020202020204" pitchFamily="34" charset="0"/>
                <a:cs typeface="Arial" panose="020B0604020202020204" pitchFamily="34" charset="0"/>
              </a:rPr>
              <a:t>Know exactly what you're spending </a:t>
            </a:r>
          </a:p>
          <a:p>
            <a:pPr marL="285750" lvl="0" indent="-285750">
              <a:lnSpc>
                <a:spcPct val="120000"/>
              </a:lnSpc>
              <a:buFont typeface="Courier New" panose="02070309020205020404" pitchFamily="49" charset="0"/>
              <a:buChar char="o"/>
            </a:pPr>
            <a:r>
              <a:rPr lang="en-GB" sz="1200" i="1" dirty="0">
                <a:solidFill>
                  <a:srgbClr val="313233"/>
                </a:solidFill>
                <a:effectLst/>
                <a:ea typeface="Arial" panose="020B0604020202020204" pitchFamily="34" charset="0"/>
                <a:cs typeface="Arial" panose="020B0604020202020204" pitchFamily="34" charset="0"/>
              </a:rPr>
              <a:t>Smart meters and energy apps, like Ivie (https://ivie.co.uk) , Hugo Energy </a:t>
            </a:r>
            <a:r>
              <a:rPr lang="en-GB" i="1" dirty="0">
                <a:hlinkClick r:id="rId3"/>
              </a:rPr>
              <a:t>(hugoenergyapp.co.uk)</a:t>
            </a:r>
            <a:r>
              <a:rPr lang="en-GB" sz="1200" i="1" dirty="0">
                <a:solidFill>
                  <a:srgbClr val="313233"/>
                </a:solidFill>
                <a:effectLst/>
                <a:ea typeface="Arial" panose="020B0604020202020204" pitchFamily="34" charset="0"/>
                <a:cs typeface="Arial" panose="020B0604020202020204" pitchFamily="34" charset="0"/>
              </a:rPr>
              <a:t> and </a:t>
            </a:r>
            <a:r>
              <a:rPr lang="en-GB" sz="1200" i="1" dirty="0" err="1">
                <a:solidFill>
                  <a:srgbClr val="313233"/>
                </a:solidFill>
                <a:effectLst/>
                <a:ea typeface="Arial" panose="020B0604020202020204" pitchFamily="34" charset="0"/>
                <a:cs typeface="Arial" panose="020B0604020202020204" pitchFamily="34" charset="0"/>
              </a:rPr>
              <a:t>Utrack</a:t>
            </a:r>
            <a:r>
              <a:rPr lang="en-GB" sz="1200" i="1" dirty="0">
                <a:solidFill>
                  <a:srgbClr val="313233"/>
                </a:solidFill>
                <a:effectLst/>
                <a:ea typeface="Arial" panose="020B0604020202020204" pitchFamily="34" charset="0"/>
                <a:cs typeface="Arial" panose="020B0604020202020204" pitchFamily="34" charset="0"/>
              </a:rPr>
              <a:t> (</a:t>
            </a:r>
            <a:r>
              <a:rPr lang="en-GB" i="1" dirty="0"/>
              <a:t>www.uswitch.com/mobile-app) </a:t>
            </a:r>
            <a:r>
              <a:rPr lang="en-GB" sz="1200" i="1" dirty="0">
                <a:solidFill>
                  <a:srgbClr val="313233"/>
                </a:solidFill>
                <a:effectLst/>
                <a:ea typeface="Arial" panose="020B0604020202020204" pitchFamily="34" charset="0"/>
                <a:cs typeface="Arial" panose="020B0604020202020204" pitchFamily="34" charset="0"/>
              </a:rPr>
              <a:t>help you see what you're spending on energy, and offer personalised tips to save money based on your usage. All these apps are free and work with whatever smart meter you have – they’re not tied to any specific energy provider. You can set alerts for usage limits and even compare tariffs from different providers.</a:t>
            </a:r>
          </a:p>
          <a:p>
            <a:pPr marL="285750" lvl="0" indent="-285750">
              <a:lnSpc>
                <a:spcPct val="120000"/>
              </a:lnSpc>
              <a:buFont typeface="Courier New" panose="02070309020205020404" pitchFamily="49" charset="0"/>
              <a:buChar char="o"/>
            </a:pPr>
            <a:r>
              <a:rPr lang="en-GB" sz="1200" i="1" dirty="0">
                <a:solidFill>
                  <a:srgbClr val="313233"/>
                </a:solidFill>
                <a:effectLst/>
                <a:ea typeface="Arial" panose="020B0604020202020204" pitchFamily="34" charset="0"/>
                <a:cs typeface="Arial" panose="020B0604020202020204" pitchFamily="34" charset="0"/>
              </a:rPr>
              <a:t>Online accounts are useful for your other services and bills, too. Keep an eye on them to understand your habits, make changes, and save money on future bills. With o</a:t>
            </a:r>
            <a:r>
              <a:rPr lang="en-GB" sz="1100" i="1" dirty="0">
                <a:solidFill>
                  <a:srgbClr val="313233"/>
                </a:solidFill>
                <a:effectLst/>
                <a:ea typeface="Arial" panose="020B0604020202020204" pitchFamily="34" charset="0"/>
                <a:cs typeface="Arial" panose="020B0604020202020204" pitchFamily="34" charset="0"/>
              </a:rPr>
              <a:t>nline access, you can keep an eye on payments too. </a:t>
            </a:r>
          </a:p>
          <a:p>
            <a:pPr marL="285750" lvl="0" indent="-285750">
              <a:lnSpc>
                <a:spcPct val="120000"/>
              </a:lnSpc>
              <a:buFont typeface="Courier New" panose="02070309020205020404" pitchFamily="49" charset="0"/>
              <a:buChar char="o"/>
            </a:pPr>
            <a:r>
              <a:rPr lang="en-GB" sz="1100" i="1" dirty="0">
                <a:solidFill>
                  <a:srgbClr val="313233"/>
                </a:solidFill>
                <a:effectLst/>
                <a:ea typeface="Arial" panose="020B0604020202020204" pitchFamily="34" charset="0"/>
                <a:cs typeface="Arial" panose="020B0604020202020204" pitchFamily="34" charset="0"/>
              </a:rPr>
              <a:t>And c</a:t>
            </a:r>
            <a:r>
              <a:rPr lang="en-GB" sz="1200" i="1" dirty="0">
                <a:solidFill>
                  <a:srgbClr val="313233"/>
                </a:solidFill>
                <a:effectLst/>
                <a:ea typeface="Arial" panose="020B0604020202020204" pitchFamily="34" charset="0"/>
                <a:cs typeface="Arial" panose="020B0604020202020204" pitchFamily="34" charset="0"/>
              </a:rPr>
              <a:t>heck your banking site or app for any payments or subscriptions for things you don’t need any more. Don't pay for stuff you're not using</a:t>
            </a:r>
            <a:endParaRPr lang="en-GB" sz="1100" i="1" dirty="0">
              <a:solidFill>
                <a:srgbClr val="313233"/>
              </a:solidFill>
              <a:effectLs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16</a:t>
            </a:fld>
            <a:endParaRPr lang="en-GB">
              <a:latin typeface="Source Sans Pro" panose="020B0503030403020204" pitchFamily="34" charset="0"/>
            </a:endParaRPr>
          </a:p>
        </p:txBody>
      </p:sp>
    </p:spTree>
    <p:extLst>
      <p:ext uri="{BB962C8B-B14F-4D97-AF65-F5344CB8AC3E}">
        <p14:creationId xmlns:p14="http://schemas.microsoft.com/office/powerpoint/2010/main" val="402605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200" dirty="0">
                <a:solidFill>
                  <a:srgbClr val="313233"/>
                </a:solidFill>
                <a:effectLst/>
                <a:ea typeface="Arial" panose="020B0604020202020204" pitchFamily="34" charset="0"/>
                <a:cs typeface="Arial" panose="020B0604020202020204" pitchFamily="34" charset="0"/>
              </a:rPr>
              <a:t>TRAINER NOTE – Emphasise the choice and level of control learners have in managing their accounts and bills online</a:t>
            </a:r>
            <a:endParaRPr lang="en-GB" sz="1400"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ea typeface="Arial" panose="020B0604020202020204" pitchFamily="34" charset="0"/>
                <a:cs typeface="Arial" panose="020B0604020202020204" pitchFamily="34" charset="0"/>
              </a:rPr>
              <a:t> </a:t>
            </a:r>
            <a:endParaRPr lang="en-GB" sz="1400" dirty="0">
              <a:solidFill>
                <a:srgbClr val="313233"/>
              </a:solidFill>
              <a:effectLst/>
              <a:ea typeface="Arial" panose="020B0604020202020204" pitchFamily="34"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i="1" dirty="0">
                <a:solidFill>
                  <a:srgbClr val="313233"/>
                </a:solidFill>
                <a:effectLst/>
                <a:ea typeface="Arial" panose="020B0604020202020204" pitchFamily="34" charset="0"/>
                <a:cs typeface="Arial" panose="020B0604020202020204" pitchFamily="34" charset="0"/>
              </a:rPr>
              <a:t>Grab introductory offers – Companies often offer deals in the first year. You could take advantage of offers like free streaming or months of free service</a:t>
            </a:r>
            <a:endParaRPr lang="en-GB" sz="1100" i="1" dirty="0">
              <a:solidFill>
                <a:srgbClr val="313233"/>
              </a:solidFill>
              <a:effectLst/>
              <a:ea typeface="Arial" panose="020B0604020202020204" pitchFamily="34" charset="0"/>
              <a:cs typeface="Arial" panose="020B0604020202020204" pitchFamily="34" charset="0"/>
            </a:endParaRPr>
          </a:p>
          <a:p>
            <a:pPr marL="285750" lvl="0" indent="-285750">
              <a:lnSpc>
                <a:spcPct val="120000"/>
              </a:lnSpc>
              <a:spcAft>
                <a:spcPts val="1200"/>
              </a:spcAft>
              <a:buFont typeface="Courier New" panose="02070309020205020404" pitchFamily="49" charset="0"/>
              <a:buChar char="o"/>
            </a:pPr>
            <a:r>
              <a:rPr lang="en-GB" sz="1200" i="1" dirty="0">
                <a:solidFill>
                  <a:srgbClr val="313233"/>
                </a:solidFill>
                <a:effectLst/>
                <a:ea typeface="Arial" panose="020B0604020202020204" pitchFamily="34" charset="0"/>
                <a:cs typeface="Arial" panose="020B0604020202020204" pitchFamily="34" charset="0"/>
              </a:rPr>
              <a:t>Change to keep bills down – Don't let accounts auto-renew. Use comparison sites to find better deals. Ask your current provider to match or beat them</a:t>
            </a:r>
            <a:r>
              <a:rPr lang="en-GB" i="1" dirty="0">
                <a:effectLst/>
              </a:rPr>
              <a:t> </a:t>
            </a:r>
            <a:endParaRPr lang="en-GB" sz="1100" i="1" dirty="0">
              <a:solidFill>
                <a:srgbClr val="313233"/>
              </a:solidFill>
              <a:effectLs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17</a:t>
            </a:fld>
            <a:endParaRPr lang="en-GB">
              <a:latin typeface="Source Sans Pro" panose="020B0503030403020204" pitchFamily="34" charset="0"/>
            </a:endParaRPr>
          </a:p>
        </p:txBody>
      </p:sp>
    </p:spTree>
    <p:extLst>
      <p:ext uri="{BB962C8B-B14F-4D97-AF65-F5344CB8AC3E}">
        <p14:creationId xmlns:p14="http://schemas.microsoft.com/office/powerpoint/2010/main" val="2034282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Now, let's look at how to keep yourself safe when managing your bills at utilities online. Here’s what you need to remember:</a:t>
            </a:r>
          </a:p>
          <a:p>
            <a:pPr marL="342900" lvl="0" indent="-342900">
              <a:lnSpc>
                <a:spcPct val="120000"/>
              </a:lnSpc>
              <a:buFont typeface="Symbol" pitchFamily="2" charset="2"/>
              <a:buChar char=""/>
            </a:pPr>
            <a:endParaRPr lang="en-GB" sz="1800" i="1" dirty="0">
              <a:solidFill>
                <a:srgbClr val="313233"/>
              </a:solidFill>
              <a:effectLst/>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r>
              <a:rPr lang="en-GB" sz="1800" dirty="0">
                <a:solidFill>
                  <a:srgbClr val="313233"/>
                </a:solidFill>
                <a:effectLst/>
                <a:ea typeface="Arial" panose="020B0604020202020204" pitchFamily="34" charset="0"/>
                <a:cs typeface="Arial" panose="020B0604020202020204" pitchFamily="34" charset="0"/>
              </a:rPr>
              <a:t>TRAINER NOTE – Ask if they've encountered suspicious sites before</a:t>
            </a:r>
          </a:p>
          <a:p>
            <a:pPr marL="342900" lvl="0" indent="-342900">
              <a:lnSpc>
                <a:spcPct val="120000"/>
              </a:lnSpc>
              <a:buFont typeface="Symbol" pitchFamily="2" charset="2"/>
              <a:buChar char=""/>
            </a:pPr>
            <a:endParaRPr lang="en-GB" sz="1800"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ea typeface="Arial" panose="020B0604020202020204" pitchFamily="34" charset="0"/>
                <a:cs typeface="Arial" panose="020B0604020202020204" pitchFamily="34" charset="0"/>
              </a:rPr>
              <a:t>Always make sure you're on the official website. Look for a padlock symbol in the browser's address. This, together with 'https' in the front of the URL, means it's a secure connection. It doesn't guarantee that the site is legit, just that the connection is secure </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ea typeface="Arial" panose="020B0604020202020204" pitchFamily="34" charset="0"/>
                <a:cs typeface="Arial" panose="020B0604020202020204" pitchFamily="34" charset="0"/>
              </a:rPr>
              <a:t>If the site doesn't have both padlock and https, leave the site straight away. For the site name itself, do check the spelling and the format. If</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313233"/>
                </a:solidFill>
                <a:effectLst/>
                <a:ea typeface="Arial" panose="020B0604020202020204" pitchFamily="34" charset="0"/>
                <a:cs typeface="Arial" panose="020B0604020202020204" pitchFamily="34" charset="0"/>
              </a:rPr>
              <a:t> something seems off, trust your instincts</a:t>
            </a:r>
          </a:p>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TRAINER NOTE – Point out the padlock symbol in the browser address bar</a:t>
            </a:r>
          </a:p>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ea typeface="Arial" panose="020B0604020202020204" pitchFamily="34" charset="0"/>
                <a:cs typeface="Arial" panose="020B0604020202020204" pitchFamily="34" charset="0"/>
              </a:rPr>
              <a:t>Keep your account details private. Try not to use the same usernames and passwords across different sites </a:t>
            </a:r>
          </a:p>
          <a:p>
            <a:pPr marL="158750" indent="0">
              <a:lnSpc>
                <a:spcPct val="107000"/>
              </a:lnSpc>
              <a:spcAft>
                <a:spcPts val="800"/>
              </a:spcAft>
              <a:buNone/>
            </a:pPr>
            <a:r>
              <a:rPr lang="en-GB" sz="1800" i="1" dirty="0">
                <a:solidFill>
                  <a:srgbClr val="313233"/>
                </a:solidFill>
                <a:effectLst/>
                <a:ea typeface="Arial" panose="020B0604020202020204" pitchFamily="34" charset="0"/>
                <a:cs typeface="Arial" panose="020B0604020202020204" pitchFamily="34" charset="0"/>
              </a:rPr>
              <a:t> </a:t>
            </a:r>
          </a:p>
          <a:p>
            <a:pPr marL="158750" indent="0">
              <a:lnSpc>
                <a:spcPct val="107000"/>
              </a:lnSpc>
              <a:spcAft>
                <a:spcPts val="800"/>
              </a:spcAft>
              <a:buNone/>
            </a:pPr>
            <a:r>
              <a:rPr lang="en-GB" sz="1800" dirty="0">
                <a:solidFill>
                  <a:srgbClr val="313233"/>
                </a:solidFill>
                <a:effectLst/>
                <a:ea typeface="Arial" panose="020B0604020202020204" pitchFamily="34" charset="0"/>
                <a:cs typeface="Arial" panose="020B0604020202020204" pitchFamily="34" charset="0"/>
              </a:rPr>
              <a:t>TRAINER NOTE – Encourage questions about password strength and security habits. Check whether learners know/remember what makes a strong password. If the answers are vague, quickly run through the following and write up an example if required</a:t>
            </a:r>
          </a:p>
          <a:p>
            <a:pPr>
              <a:lnSpc>
                <a:spcPct val="107000"/>
              </a:lnSpc>
              <a:spcAft>
                <a:spcPts val="800"/>
              </a:spcAft>
            </a:pPr>
            <a:endParaRPr lang="en-GB" sz="1800"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800" i="1" dirty="0">
                <a:solidFill>
                  <a:srgbClr val="313233"/>
                </a:solidFill>
                <a:effectLst/>
                <a:ea typeface="Arial" panose="020B0604020202020204" pitchFamily="34" charset="0"/>
                <a:cs typeface="Arial" panose="020B0604020202020204" pitchFamily="34" charset="0"/>
              </a:rPr>
              <a:t>For strong passwords, think of three short words. Join them all together, mixing in some numbers and symbols. </a:t>
            </a:r>
          </a:p>
          <a:p>
            <a:pPr marL="0" lvl="0" indent="0">
              <a:lnSpc>
                <a:spcPct val="120000"/>
              </a:lnSpc>
              <a:buFont typeface="Symbol" pitchFamily="2" charset="2"/>
              <a:buNone/>
              <a:tabLst>
                <a:tab pos="457200" algn="l"/>
              </a:tabLst>
            </a:pPr>
            <a:r>
              <a:rPr lang="en-GB" sz="1800" i="1" dirty="0">
                <a:solidFill>
                  <a:srgbClr val="313233"/>
                </a:solidFill>
                <a:effectLst/>
                <a:ea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1800" i="1" dirty="0">
                <a:solidFill>
                  <a:srgbClr val="313233"/>
                </a:solidFill>
                <a:effectLst/>
                <a:ea typeface="Arial" panose="020B0604020202020204" pitchFamily="34" charset="0"/>
                <a:cs typeface="Arial" panose="020B0604020202020204" pitchFamily="34" charset="0"/>
              </a:rPr>
              <a:t>Avoid sharing payment information when you’re on public Wi-Fi. Public Wi-Fi is generally less safe than private networks. So always use secure, private connections or your phone’s data when dealing with bills and utilities online</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18</a:t>
            </a:fld>
            <a:endParaRPr lang="en-GB">
              <a:latin typeface="Source Sans Pro" panose="020B0503030403020204" pitchFamily="34" charset="0"/>
            </a:endParaRPr>
          </a:p>
        </p:txBody>
      </p:sp>
    </p:spTree>
    <p:extLst>
      <p:ext uri="{BB962C8B-B14F-4D97-AF65-F5344CB8AC3E}">
        <p14:creationId xmlns:p14="http://schemas.microsoft.com/office/powerpoint/2010/main" val="420013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ea typeface="Arial" panose="020B0604020202020204" pitchFamily="34" charset="0"/>
                <a:cs typeface="Arial" panose="020B0604020202020204" pitchFamily="34" charset="0"/>
              </a:rPr>
              <a:t>Let's take a moment to reflect on what we’ve done today</a:t>
            </a:r>
            <a:endParaRPr lang="en-GB" sz="1100" i="1"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ea typeface="Arial" panose="020B0604020202020204" pitchFamily="34" charset="0"/>
                <a:cs typeface="Arial" panose="020B0604020202020204" pitchFamily="34" charset="0"/>
              </a:rPr>
              <a:t>You should now be able to</a:t>
            </a:r>
            <a:endParaRPr lang="en-GB" sz="1100" i="1" dirty="0">
              <a:solidFill>
                <a:srgbClr val="313233"/>
              </a:solidFill>
              <a:effectLst/>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View and manage bills online (including utility accounts, council tax, insurance, entertainment bills, rent, and credit agreements, etc.)  – and can now save time and money in doing so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Access and manage various utility accounts online (including gas and electricity, water, phone bills, and internet/broadband, etc.)</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comparison sites to save money and find the right provider for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ea typeface="Arial" panose="020B0604020202020204" pitchFamily="34" charset="0"/>
                <a:cs typeface="Arial" panose="020B0604020202020204" pitchFamily="34" charset="0"/>
              </a:rPr>
              <a:t>You've gained valuable skills! Now, it's your turn to put them into action. Try out what you've learned, and remember, we're here for any questions or feedback</a:t>
            </a:r>
            <a:endParaRPr lang="en-GB" sz="1400" i="1"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ea typeface="Arial" panose="020B0604020202020204" pitchFamily="34" charset="0"/>
                <a:cs typeface="Arial" panose="020B0604020202020204" pitchFamily="34" charset="0"/>
              </a:rPr>
              <a:t>If you need further assistance or want to explore more, visit our Academy site. We recommend you check out our ‘</a:t>
            </a:r>
            <a:r>
              <a:rPr lang="en-GB" sz="1200" i="1" u="sng" dirty="0">
                <a:solidFill>
                  <a:srgbClr val="313233"/>
                </a:solidFill>
                <a:effectLst/>
                <a:ea typeface="Arial" panose="020B0604020202020204" pitchFamily="34" charset="0"/>
                <a:cs typeface="Arial" panose="020B0604020202020204" pitchFamily="34" charset="0"/>
                <a:hlinkClick r:id="rId3"/>
              </a:rPr>
              <a:t>Managing your bills and utilities</a:t>
            </a:r>
            <a:r>
              <a:rPr lang="en-GB" sz="1200" i="1" dirty="0">
                <a:solidFill>
                  <a:srgbClr val="313233"/>
                </a:solidFill>
                <a:effectLst/>
                <a:ea typeface="Arial" panose="020B0604020202020204" pitchFamily="34" charset="0"/>
                <a:cs typeface="Arial" panose="020B0604020202020204" pitchFamily="34" charset="0"/>
              </a:rPr>
              <a:t>' lesson</a:t>
            </a:r>
            <a:endParaRPr lang="en-GB" sz="1400" i="1"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endParaRPr lang="en-GB" sz="1200"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dirty="0">
              <a:solidFill>
                <a:srgbClr val="313233"/>
              </a:solidFill>
              <a:effectLst/>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ea typeface="Arial" panose="020B0604020202020204" pitchFamily="34" charset="0"/>
                <a:cs typeface="Arial" panose="020B0604020202020204" pitchFamily="34" charset="0"/>
              </a:rPr>
              <a:t> </a:t>
            </a:r>
            <a:endParaRPr lang="en-GB" sz="1400" dirty="0">
              <a:solidFill>
                <a:srgbClr val="313233"/>
              </a:solidFill>
              <a:effectLst/>
              <a:ea typeface="Arial" panose="020B0604020202020204" pitchFamily="34" charset="0"/>
              <a:cs typeface="Arial" panose="020B0604020202020204" pitchFamily="34" charset="0"/>
            </a:endParaRPr>
          </a:p>
          <a:p>
            <a:pPr marL="0" indent="0">
              <a:buFont typeface="Arial" panose="020B0604020202020204" pitchFamily="34" charset="0"/>
              <a:buNone/>
            </a:pPr>
            <a:r>
              <a:rPr lang="en-GB" sz="1200" dirty="0">
                <a:solidFill>
                  <a:srgbClr val="313233"/>
                </a:solidFill>
                <a:effectLst/>
                <a:ea typeface="Arial" panose="020B0604020202020204" pitchFamily="34" charset="0"/>
                <a:cs typeface="Arial" panose="020B0604020202020204" pitchFamily="34" charset="0"/>
              </a:rPr>
              <a:t>MODERATOR NOTE – Share in chat: </a:t>
            </a:r>
          </a:p>
          <a:p>
            <a:pPr marL="171450" indent="-171450">
              <a:buFont typeface="Arial" panose="020B0604020202020204" pitchFamily="34" charset="0"/>
              <a:buChar char="•"/>
            </a:pPr>
            <a:r>
              <a:rPr lang="en-GB" sz="1200" u="sng" dirty="0">
                <a:solidFill>
                  <a:srgbClr val="313233"/>
                </a:solidFill>
                <a:effectLst/>
                <a:ea typeface="Arial" panose="020B0604020202020204" pitchFamily="34" charset="0"/>
                <a:cs typeface="Arial" panose="020B0604020202020204" pitchFamily="34" charset="0"/>
                <a:hlinkClick r:id="rId3"/>
              </a:rPr>
              <a:t>Managing your bills and utilities | </a:t>
            </a:r>
            <a:r>
              <a:rPr lang="en-GB" sz="1200" u="sng" dirty="0">
                <a:solidFill>
                  <a:srgbClr val="313233"/>
                </a:solidFill>
                <a:effectLst/>
                <a:ea typeface="Arial" panose="020B0604020202020204" pitchFamily="34" charset="0"/>
                <a:cs typeface="Arial" panose="020B0604020202020204" pitchFamily="34" charset="0"/>
              </a:rPr>
              <a:t>Learn with Halifax</a:t>
            </a:r>
            <a:endParaRPr lang="en-GB" sz="1200" u="sng" dirty="0">
              <a:solidFill>
                <a:srgbClr val="0000FF"/>
              </a:solidFill>
              <a:effectLst/>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u="sng" dirty="0">
                <a:solidFill>
                  <a:srgbClr val="0000FF"/>
                </a:solidFill>
                <a:effectLst/>
                <a:ea typeface="Arial" panose="020B0604020202020204" pitchFamily="34" charset="0"/>
                <a:cs typeface="Arial" panose="020B0604020202020204" pitchFamily="34" charset="0"/>
              </a:rPr>
              <a:t>https://</a:t>
            </a:r>
            <a:r>
              <a:rPr lang="en-GB" sz="1200" u="sng" dirty="0" err="1">
                <a:solidFill>
                  <a:srgbClr val="0000FF"/>
                </a:solidFill>
                <a:effectLst/>
                <a:ea typeface="Arial" panose="020B0604020202020204" pitchFamily="34" charset="0"/>
                <a:cs typeface="Arial" panose="020B0604020202020204" pitchFamily="34" charset="0"/>
              </a:rPr>
              <a:t>www.learnwithhalifax.co.uk</a:t>
            </a:r>
            <a:r>
              <a:rPr lang="en-GB" sz="1200" u="sng" dirty="0">
                <a:solidFill>
                  <a:srgbClr val="0000FF"/>
                </a:solidFill>
                <a:effectLst/>
                <a:ea typeface="Arial" panose="020B0604020202020204" pitchFamily="34" charset="0"/>
                <a:cs typeface="Arial" panose="020B0604020202020204" pitchFamily="34" charset="0"/>
              </a:rPr>
              <a:t>/digital/</a:t>
            </a:r>
            <a:r>
              <a:rPr lang="en-GB" sz="1200" u="sng" dirty="0" err="1">
                <a:solidFill>
                  <a:srgbClr val="0000FF"/>
                </a:solidFill>
                <a:effectLst/>
                <a:ea typeface="Arial" panose="020B0604020202020204" pitchFamily="34" charset="0"/>
                <a:cs typeface="Arial" panose="020B0604020202020204" pitchFamily="34" charset="0"/>
              </a:rPr>
              <a:t>i</a:t>
            </a:r>
            <a:r>
              <a:rPr lang="en-GB" sz="1200" u="sng" dirty="0">
                <a:solidFill>
                  <a:srgbClr val="0000FF"/>
                </a:solidFill>
                <a:effectLst/>
                <a:ea typeface="Arial" panose="020B0604020202020204" pitchFamily="34" charset="0"/>
                <a:cs typeface="Arial" panose="020B0604020202020204" pitchFamily="34" charset="0"/>
              </a:rPr>
              <a:t>-want-to-use-the-internet-to-help-with-my-day-to-day/managing-your-bills-and-utilities</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19</a:t>
            </a:fld>
            <a:endParaRPr lang="en-GB">
              <a:latin typeface="Source Sans Pro" panose="020B0503030403020204" pitchFamily="34" charset="0"/>
            </a:endParaRPr>
          </a:p>
        </p:txBody>
      </p:sp>
    </p:spTree>
    <p:extLst>
      <p:ext uri="{BB962C8B-B14F-4D97-AF65-F5344CB8AC3E}">
        <p14:creationId xmlns:p14="http://schemas.microsoft.com/office/powerpoint/2010/main" val="90931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TRAINER NOTES – </a:t>
            </a:r>
          </a:p>
          <a:p>
            <a:pPr marL="0" lvl="0" indent="0">
              <a:lnSpc>
                <a:spcPct val="120000"/>
              </a:lnSpc>
              <a:buFont typeface="Symbol" pitchFamily="2" charset="2"/>
              <a:buNone/>
            </a:pPr>
            <a:r>
              <a:rPr lang="en-GB" sz="1800" dirty="0">
                <a:solidFill>
                  <a:srgbClr val="313233"/>
                </a:solidFill>
                <a:effectLst/>
                <a:ea typeface="Arial" panose="020B0604020202020204" pitchFamily="34" charset="0"/>
                <a:cs typeface="Arial" panose="020B0604020202020204" pitchFamily="34" charset="0"/>
              </a:rPr>
              <a:t>If this lesson marks the start of a programme, welcome people to the programme</a:t>
            </a:r>
          </a:p>
          <a:p>
            <a:pPr marL="0" lvl="0" indent="0">
              <a:lnSpc>
                <a:spcPct val="120000"/>
              </a:lnSpc>
              <a:buFont typeface="Symbol" pitchFamily="2" charset="2"/>
              <a:buNone/>
            </a:pPr>
            <a:r>
              <a:rPr lang="en-GB" sz="1800" dirty="0">
                <a:solidFill>
                  <a:srgbClr val="313233"/>
                </a:solidFill>
                <a:effectLst/>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Welcome to today’s lesson on managing your bills at utilities online</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We're excited to be here with you to explore the benefits of managing your bills online and help you access and manage various utility accounts from the comfort of your home</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We want to make today’s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This session will help you with the skills to access and manage a wide range of utilities and services from the convenience of your own devices – from council tax to phone bills, from insurance to entertainment bills, we've got you covered</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Whether you have your device with you today or not, we're here to help. If you do have it, we'll walk you through the steps. If not, don't worry; you can still learn the ropes for when you use it next</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2</a:t>
            </a:fld>
            <a:endParaRPr lang="en-GB">
              <a:latin typeface="Source Sans Pro" panose="020B0503030403020204" pitchFamily="34" charset="0"/>
            </a:endParaRPr>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21</a:t>
            </a:fld>
            <a:endParaRPr lang="en-GB">
              <a:latin typeface="Source Sans Pro" panose="020B0503030403020204" pitchFamily="34" charset="0"/>
            </a:endParaRPr>
          </a:p>
        </p:txBody>
      </p:sp>
    </p:spTree>
    <p:extLst>
      <p:ext uri="{BB962C8B-B14F-4D97-AF65-F5344CB8AC3E}">
        <p14:creationId xmlns:p14="http://schemas.microsoft.com/office/powerpoint/2010/main" val="18008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spcBef>
                <a:spcPts val="0"/>
              </a:spcBef>
              <a:spcAft>
                <a:spcPts val="0"/>
              </a:spcAft>
              <a:buFont typeface="Arial" panose="020B0604020202020204" pitchFamily="34" charset="0"/>
              <a:buNone/>
            </a:pPr>
            <a:r>
              <a:rPr lang="en-ZA" sz="1100" u="none" strike="noStrike" dirty="0">
                <a:solidFill>
                  <a:srgbClr val="313233"/>
                </a:solidFill>
                <a:effectLst/>
              </a:rPr>
              <a:t>TRAINER NOTES</a:t>
            </a: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Signpost related content on the Academy website </a:t>
            </a:r>
            <a:r>
              <a:rPr lang="en-ZA" sz="1100" u="sng" strike="noStrike" dirty="0">
                <a:solidFill>
                  <a:srgbClr val="313233"/>
                </a:solidFill>
                <a:effectLst/>
              </a:rPr>
              <a:t>https://</a:t>
            </a:r>
            <a:r>
              <a:rPr lang="en-ZA" sz="1100" u="sng" strike="noStrike" dirty="0" err="1">
                <a:solidFill>
                  <a:srgbClr val="313233"/>
                </a:solidFill>
                <a:effectLst/>
              </a:rPr>
              <a:t>www.learnwithhalifax.co.uk</a:t>
            </a:r>
            <a:r>
              <a:rPr lang="en-ZA" sz="1100" u="sng" strike="noStrike" dirty="0">
                <a:solidFill>
                  <a:srgbClr val="313233"/>
                </a:solidFill>
                <a:effectLst/>
              </a:rPr>
              <a:t>/</a:t>
            </a: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Alternatively, they could use their phone cameras to scan the QR code here. </a:t>
            </a:r>
            <a:endParaRPr lang="en-ZA" sz="110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u="none" strike="noStrike" dirty="0">
                <a:solidFill>
                  <a:srgbClr val="313233"/>
                </a:solidFill>
                <a:effectLst/>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u="none" strike="noStrike" dirty="0">
                <a:solidFill>
                  <a:srgbClr val="313233"/>
                </a:solidFill>
                <a:effectLst/>
              </a:rPr>
              <a:t>If part of a programme, share the date and topic of the next session</a:t>
            </a:r>
            <a:endParaRPr lang="en-ZA" sz="110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Before we begin, here’s a </a:t>
            </a:r>
            <a:r>
              <a:rPr lang="en-GB" sz="1800" i="1" dirty="0" err="1">
                <a:solidFill>
                  <a:srgbClr val="313233"/>
                </a:solidFill>
                <a:effectLst/>
                <a:ea typeface="Arial" panose="020B0604020202020204" pitchFamily="34" charset="0"/>
                <a:cs typeface="Arial" panose="020B0604020202020204" pitchFamily="34" charset="0"/>
              </a:rPr>
              <a:t>a</a:t>
            </a:r>
            <a:r>
              <a:rPr lang="en-GB" sz="1800" i="1" dirty="0">
                <a:solidFill>
                  <a:srgbClr val="313233"/>
                </a:solidFill>
                <a:effectLst/>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lvl="0" indent="-342900" algn="just">
              <a:lnSpc>
                <a:spcPct val="115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p>
          <a:p>
            <a:pPr algn="just" rtl="0" fontAlgn="base"/>
            <a:endParaRPr lang="en-GB" sz="2800" u="none" strike="noStrike" dirty="0">
              <a:solidFill>
                <a:srgbClr val="313233"/>
              </a:solidFill>
              <a:effectLst/>
            </a:endParaRPr>
          </a:p>
          <a:p>
            <a:pPr marL="158750" indent="0" algn="just" rtl="0" fontAlgn="base">
              <a:buNone/>
            </a:pPr>
            <a:r>
              <a:rPr lang="en-GB" sz="2800" u="none" strike="noStrike" dirty="0">
                <a:solidFill>
                  <a:srgbClr val="313233"/>
                </a:solidFill>
                <a:effectLst/>
              </a:rPr>
              <a:t>NOTE FOR VIRTUAL DELIVERY – Encourage people to comment and ask questions in the chat or experiment and try using the emojis. (Describe what an emoji is if needed)</a:t>
            </a:r>
            <a:r>
              <a:rPr lang="en-US" sz="2800" dirty="0">
                <a:solidFill>
                  <a:srgbClr val="000000"/>
                </a:solidFill>
                <a:effectLst/>
              </a:rPr>
              <a:t>​</a:t>
            </a:r>
            <a:r>
              <a:rPr lang="en-GB" sz="2800" u="none" strike="noStrike" dirty="0">
                <a:solidFill>
                  <a:srgbClr val="313233"/>
                </a:solidFill>
                <a:effectLst/>
              </a:rPr>
              <a:t> </a:t>
            </a:r>
            <a:r>
              <a:rPr lang="en-US" sz="2800" dirty="0">
                <a:solidFill>
                  <a:srgbClr val="000000"/>
                </a:solidFill>
                <a:effectLst/>
              </a:rPr>
              <a:t>​</a:t>
            </a:r>
          </a:p>
          <a:p>
            <a:pPr marL="158750" indent="0" algn="just" rtl="0" fontAlgn="base">
              <a:buNone/>
            </a:pPr>
            <a:endParaRPr lang="en-US" sz="2800" dirty="0">
              <a:solidFill>
                <a:srgbClr val="444444"/>
              </a:solidFill>
              <a:effectLst/>
            </a:endParaRPr>
          </a:p>
          <a:p>
            <a:pPr marL="285750" indent="-285750" algn="l" rtl="0" fontAlgn="base">
              <a:buFont typeface="Arial" panose="020B0604020202020204" pitchFamily="34" charset="0"/>
              <a:buChar char="•"/>
            </a:pPr>
            <a:r>
              <a:rPr lang="en-GB" sz="1800" i="1" u="none" strike="noStrike" dirty="0">
                <a:solidFill>
                  <a:srgbClr val="313233"/>
                </a:solidFill>
                <a:effectLst/>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rPr>
              <a:t>​</a:t>
            </a:r>
            <a:endParaRPr lang="en-GB" sz="1800" i="1" dirty="0">
              <a:solidFill>
                <a:srgbClr val="444444"/>
              </a:solidFill>
              <a:effectLst/>
            </a:endParaRPr>
          </a:p>
          <a:p>
            <a:pPr marL="285750" indent="-285750" algn="l" rtl="0" fontAlgn="base">
              <a:buFont typeface="Arial" panose="020B0604020202020204" pitchFamily="34" charset="0"/>
              <a:buChar char="•"/>
            </a:pPr>
            <a:r>
              <a:rPr lang="en-GB" sz="1800" i="1" u="none" strike="noStrike" dirty="0">
                <a:solidFill>
                  <a:srgbClr val="313233"/>
                </a:solidFill>
                <a:effectLst/>
              </a:rPr>
              <a:t>We’d like to make today as interactive as possible to make your experience more interesting</a:t>
            </a:r>
            <a:r>
              <a:rPr lang="en-GB" sz="1800" i="1" dirty="0">
                <a:solidFill>
                  <a:srgbClr val="000000"/>
                </a:solidFill>
                <a:effectLst/>
              </a:rPr>
              <a:t>​</a:t>
            </a:r>
            <a:endParaRPr lang="en-GB" sz="1800" i="1" dirty="0">
              <a:solidFill>
                <a:srgbClr val="444444"/>
              </a:solidFill>
              <a:effectLst/>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i="1" dirty="0">
                <a:solidFill>
                  <a:srgbClr val="313233"/>
                </a:solidFill>
                <a:effectLst/>
                <a:ea typeface="Arial" panose="020B0604020202020204" pitchFamily="34" charset="0"/>
                <a:cs typeface="Arial" panose="020B0604020202020204" pitchFamily="34" charset="0"/>
              </a:rPr>
              <a:t>When we pose a question, feel free to type in the chat box or use the reaction emojis.  Much of what we’ll be asking today will be ideas or opinions, so don’t worry about getting it right or wrong – just go with your gut feeling!</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3</a:t>
            </a:fld>
            <a:endParaRPr lang="en-GB" dirty="0">
              <a:latin typeface="Source Sans Pro" panose="020B0503030403020204" pitchFamily="34" charset="0"/>
            </a:endParaRPr>
          </a:p>
        </p:txBody>
      </p:sp>
    </p:spTree>
    <p:extLst>
      <p:ext uri="{BB962C8B-B14F-4D97-AF65-F5344CB8AC3E}">
        <p14:creationId xmlns:p14="http://schemas.microsoft.com/office/powerpoint/2010/main" val="15660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ea typeface="Arial" panose="020B0604020202020204" pitchFamily="34" charset="0"/>
                <a:cs typeface="Arial" panose="020B0604020202020204" pitchFamily="34" charset="0"/>
              </a:rPr>
              <a:t>Today we want to help you:</a:t>
            </a:r>
            <a:endParaRPr lang="en-GB" sz="1400" i="1" dirty="0">
              <a:solidFill>
                <a:srgbClr val="313233"/>
              </a:solidFill>
              <a:effectLst/>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View and manage your bills online, and understand how this can save money and provide convenient options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Access and manage utility accounts like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council tax, phone bills, internet/broadband, gas and electricity, water, insurance, entertainment bills, rent, and credit agreements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comparison sites to save money and find the right provider for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dirty="0">
                <a:solidFill>
                  <a:srgbClr val="313233"/>
                </a:solidFill>
                <a:effectLst/>
                <a:ea typeface="Arial" panose="020B0604020202020204" pitchFamily="34" charset="0"/>
                <a:cs typeface="Arial" panose="020B0604020202020204" pitchFamily="34" charset="0"/>
              </a:rPr>
              <a:t>Now, every device is slightly different, so today we’ll share general steps, tips and what to look for</a:t>
            </a:r>
            <a:endParaRPr lang="en-GB" sz="1400" i="1"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ea typeface="Arial" panose="020B0604020202020204" pitchFamily="34" charset="0"/>
                <a:cs typeface="Arial" panose="020B0604020202020204" pitchFamily="34" charset="0"/>
              </a:rPr>
              <a:t>If you need more help with your type of device, we’ll share some useful resources at the end of the session</a:t>
            </a:r>
            <a:r>
              <a:rPr lang="en-GB" i="1" dirty="0">
                <a:effectLst/>
              </a:rPr>
              <a:t> </a:t>
            </a:r>
          </a:p>
          <a:p>
            <a:pPr marL="342900" lvl="0" indent="-342900">
              <a:lnSpc>
                <a:spcPct val="120000"/>
              </a:lnSpc>
              <a:spcAft>
                <a:spcPts val="1200"/>
              </a:spcAft>
              <a:buFont typeface="Symbol" pitchFamily="2" charset="2"/>
              <a:buChar char=""/>
              <a:tabLst>
                <a:tab pos="457200" algn="l"/>
              </a:tabLst>
            </a:pPr>
            <a:endParaRPr lang="en-GB" dirty="0">
              <a:effectLst/>
            </a:endParaRPr>
          </a:p>
          <a:p>
            <a:pPr marL="0" lvl="0" indent="0">
              <a:lnSpc>
                <a:spcPct val="120000"/>
              </a:lnSpc>
              <a:spcAft>
                <a:spcPts val="1200"/>
              </a:spcAft>
              <a:buFont typeface="Symbol" pitchFamily="2" charset="2"/>
              <a:buNone/>
              <a:tabLst>
                <a:tab pos="457200" algn="l"/>
              </a:tabLst>
            </a:pPr>
            <a:r>
              <a:rPr lang="en-GB" sz="1200" dirty="0">
                <a:solidFill>
                  <a:srgbClr val="313233"/>
                </a:solidFill>
                <a:effectLst/>
                <a:ea typeface="Arial" panose="020B0604020202020204" pitchFamily="34" charset="0"/>
                <a:cs typeface="Arial" panose="020B0604020202020204" pitchFamily="34" charset="0"/>
              </a:rPr>
              <a:t>TRAINER NOTE – Read out the disclaimer on the slide at this point</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4</a:t>
            </a:fld>
            <a:endParaRPr lang="en-GB">
              <a:latin typeface="Source Sans Pro" panose="020B0503030403020204" pitchFamily="34" charset="0"/>
            </a:endParaRPr>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Let's have a chat. Can anyone name a utility (or service) that can be managed online?</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Share your ideas and experiences</a:t>
            </a:r>
          </a:p>
          <a:p>
            <a:pPr marL="228600" indent="0">
              <a:lnSpc>
                <a:spcPct val="120000"/>
              </a:lnSpc>
              <a:spcAft>
                <a:spcPts val="1200"/>
              </a:spcAft>
              <a:buNone/>
            </a:pPr>
            <a:r>
              <a:rPr lang="en-GB" sz="1800" dirty="0">
                <a:solidFill>
                  <a:srgbClr val="313233"/>
                </a:solidFill>
                <a:effectLst/>
                <a:ea typeface="Arial" panose="020B0604020202020204" pitchFamily="34" charset="0"/>
                <a:cs typeface="Arial" panose="020B0604020202020204" pitchFamily="34" charset="0"/>
              </a:rPr>
              <a:t> </a:t>
            </a:r>
          </a:p>
          <a:p>
            <a:pPr marL="158750" indent="0">
              <a:buNone/>
            </a:pPr>
            <a:r>
              <a:rPr lang="en-GB" sz="1800" dirty="0">
                <a:solidFill>
                  <a:srgbClr val="313233"/>
                </a:solidFill>
                <a:effectLst/>
                <a:ea typeface="Arial" panose="020B0604020202020204" pitchFamily="34" charset="0"/>
                <a:cs typeface="Arial" panose="020B0604020202020204" pitchFamily="34" charset="0"/>
              </a:rPr>
              <a:t>TRAINER NOTE – Run a short discussion/chat-based activity. Allow participants to share their thoughts. Encourage participation and acknowledge responses positively.</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5</a:t>
            </a:fld>
            <a:endParaRPr lang="en-GB">
              <a:latin typeface="Source Sans Pro" panose="020B0503030403020204" pitchFamily="34" charset="0"/>
            </a:endParaRPr>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ea typeface="Arial" panose="020B0604020202020204" pitchFamily="34" charset="0"/>
                <a:cs typeface="Arial" panose="020B0604020202020204" pitchFamily="34" charset="0"/>
              </a:rPr>
              <a:t>Let's explore some examples of utilities and services you can access online. Keep in mind you can manage a wide range of utilities and services online. Here are some examples: </a:t>
            </a:r>
            <a:endParaRPr lang="en-GB" sz="1400" i="1" dirty="0">
              <a:solidFill>
                <a:srgbClr val="313233"/>
              </a:solidFill>
              <a:effectLst/>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Access your phone bill statements, check usage, and pay your bills online through your mobile provider's website or app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an eye on your internet usage, pay bills, and even upgrade your plan through your internet service provider's online platform</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See how much energy you’re using, submit meter readings, and pay your gas and electricity bills through your energy supplier's website or app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your water usage, set up paperless billing, and pay your water bills online through your water company's website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Review your insurance policies, make claims, and renew your coverage through your insurance provider's online portal</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Manage your streaming subscriptions, make changes to your services, and view your entertainment bills online through streaming service platforms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Pay your rent online through your landlord's preferred method or a rent payment platform</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ea typeface="Arial" panose="020B0604020202020204" pitchFamily="34" charset="0"/>
                <a:cs typeface="Arial" panose="020B0604020202020204" pitchFamily="34" charset="0"/>
              </a:rPr>
              <a:t> </a:t>
            </a:r>
            <a:endParaRPr lang="en-GB" sz="1400" dirty="0">
              <a:solidFill>
                <a:srgbClr val="313233"/>
              </a:solidFill>
              <a:effectLst/>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ea typeface="Arial" panose="020B0604020202020204" pitchFamily="34" charset="0"/>
                <a:cs typeface="Arial" panose="020B0604020202020204" pitchFamily="34" charset="0"/>
              </a:rPr>
              <a:t>TRAINER NOTES –</a:t>
            </a:r>
            <a:r>
              <a:rPr lang="en-GB" sz="1400" dirty="0">
                <a:solidFill>
                  <a:srgbClr val="313233"/>
                </a:solidFill>
                <a:effectLst/>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200" dirty="0">
                <a:solidFill>
                  <a:srgbClr val="313233"/>
                </a:solidFill>
                <a:effectLst/>
                <a:ea typeface="Arial" panose="020B0604020202020204" pitchFamily="34" charset="0"/>
                <a:cs typeface="Arial" panose="020B0604020202020204" pitchFamily="34" charset="0"/>
              </a:rPr>
              <a:t>Ask learners which of these utilities and services they’d like to access online, and use their answers to show how much of this can be done online</a:t>
            </a:r>
            <a:endParaRPr lang="en-GB" sz="1400"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dirty="0">
                <a:solidFill>
                  <a:srgbClr val="313233"/>
                </a:solidFill>
                <a:effectLst/>
                <a:ea typeface="Arial" panose="020B0604020202020204" pitchFamily="34" charset="0"/>
                <a:cs typeface="Arial" panose="020B0604020202020204" pitchFamily="34" charset="0"/>
              </a:rPr>
              <a:t>Highlight that we’ll explain how to do this later in the lesson </a:t>
            </a:r>
            <a:endParaRPr lang="en-GB" sz="1400" dirty="0">
              <a:solidFill>
                <a:srgbClr val="313233"/>
              </a:solidFill>
              <a:effectLst/>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dirty="0">
                <a:solidFill>
                  <a:srgbClr val="313233"/>
                </a:solidFill>
                <a:effectLst/>
                <a:ea typeface="Arial" panose="020B0604020202020204" pitchFamily="34" charset="0"/>
                <a:cs typeface="Arial" panose="020B0604020202020204" pitchFamily="34" charset="0"/>
              </a:rPr>
              <a:t>Encourage people to ask if they have specific items or questions about certain utilities or services</a:t>
            </a:r>
            <a:r>
              <a:rPr lang="en-GB" dirty="0">
                <a:effectLst/>
              </a:rPr>
              <a:t> </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6</a:t>
            </a:fld>
            <a:endParaRPr lang="en-GB">
              <a:latin typeface="Source Sans Pro" panose="020B0503030403020204" pitchFamily="34" charset="0"/>
            </a:endParaRPr>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There are lots of benefits to managing your utilities and services online. It's convenient, quick, and can save you time and effort</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Let's look at how you create an online account. This is how you’ll set up your profile with the service provider</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We'll explore this step by step, so you know how to manage your accounts securely</a:t>
            </a:r>
          </a:p>
          <a:p>
            <a:pPr marL="342900" lvl="0" indent="-342900">
              <a:lnSpc>
                <a:spcPct val="120000"/>
              </a:lnSpc>
              <a:buFont typeface="Symbol" pitchFamily="2" charset="2"/>
              <a:buChar char=""/>
            </a:pPr>
            <a:r>
              <a:rPr lang="en-GB" sz="1800" i="1" dirty="0">
                <a:solidFill>
                  <a:srgbClr val="313233"/>
                </a:solidFill>
                <a:effectLst/>
                <a:ea typeface="Arial" panose="020B0604020202020204" pitchFamily="34" charset="0"/>
                <a:cs typeface="Arial" panose="020B0604020202020204" pitchFamily="34" charset="0"/>
              </a:rPr>
              <a:t>Please feel free to ask questions along the way, and don’t hesitate to ask for help if you get stuck </a:t>
            </a:r>
          </a:p>
          <a:p>
            <a:pPr marL="457200" indent="-228600">
              <a:lnSpc>
                <a:spcPct val="120000"/>
              </a:lnSpc>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7</a:t>
            </a:fld>
            <a:endParaRPr lang="en-GB">
              <a:latin typeface="Source Sans Pro" panose="020B0503030403020204" pitchFamily="34" charset="0"/>
            </a:endParaRPr>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TRAINER NOTES – Walk through the process, explaining it as you go. (Alternatively, you could do this as a follow-me demo)</a:t>
            </a:r>
          </a:p>
          <a:p>
            <a:pPr marL="228600" indent="0">
              <a:lnSpc>
                <a:spcPct val="120000"/>
              </a:lnSpc>
              <a:buNone/>
            </a:pPr>
            <a:r>
              <a:rPr lang="en-GB" sz="1800" dirty="0">
                <a:solidFill>
                  <a:srgbClr val="313233"/>
                </a:solidFill>
                <a:effectLst/>
                <a:ea typeface="Arial" panose="020B0604020202020204" pitchFamily="34" charset="0"/>
                <a:cs typeface="Arial" panose="020B0604020202020204" pitchFamily="34" charset="0"/>
              </a:rPr>
              <a:t> </a:t>
            </a:r>
          </a:p>
          <a:p>
            <a:pPr marL="342900" lvl="0" indent="-342900">
              <a:lnSpc>
                <a:spcPct val="120000"/>
              </a:lnSpc>
              <a:buFont typeface="Arial" panose="020B0604020202020204" pitchFamily="34" charset="0"/>
              <a:buChar char="•"/>
            </a:pPr>
            <a:r>
              <a:rPr lang="en-GB" sz="1800" i="1" dirty="0">
                <a:solidFill>
                  <a:srgbClr val="313233"/>
                </a:solidFill>
                <a:effectLst/>
                <a:ea typeface="Arial" panose="020B0604020202020204" pitchFamily="34" charset="0"/>
                <a:cs typeface="Arial" panose="020B0604020202020204" pitchFamily="34" charset="0"/>
              </a:rPr>
              <a:t>First, find your provider’s website or app. This could be your energy supplier, phone company, or any other utility service. You may have found this information from talking to your provider, or through one of their emails. If you’re going for the app option, you’ll need to find their app on your device’s app store</a:t>
            </a:r>
            <a:r>
              <a:rPr lang="en-GB" sz="2800" i="1" dirty="0">
                <a:effectLst/>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8</a:t>
            </a:fld>
            <a:endParaRPr lang="en-GB">
              <a:latin typeface="Source Sans Pro" panose="020B0503030403020204" pitchFamily="34" charset="0"/>
            </a:endParaRPr>
          </a:p>
        </p:txBody>
      </p:sp>
    </p:spTree>
    <p:extLst>
      <p:ext uri="{BB962C8B-B14F-4D97-AF65-F5344CB8AC3E}">
        <p14:creationId xmlns:p14="http://schemas.microsoft.com/office/powerpoint/2010/main" val="61522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pPr>
            <a:r>
              <a:rPr lang="en-GB" sz="1800" i="1" dirty="0">
                <a:solidFill>
                  <a:srgbClr val="313233"/>
                </a:solidFill>
                <a:effectLst/>
                <a:ea typeface="Arial" panose="020B0604020202020204" pitchFamily="34" charset="0"/>
                <a:cs typeface="Arial" panose="020B0604020202020204" pitchFamily="34" charset="0"/>
              </a:rPr>
              <a:t>Look for the "Sign Up" or "Create an Account" option. Click (or tap) on it to begin the registration process</a:t>
            </a:r>
          </a:p>
        </p:txBody>
      </p:sp>
      <p:sp>
        <p:nvSpPr>
          <p:cNvPr id="4" name="Slide Number Placeholder 3"/>
          <p:cNvSpPr>
            <a:spLocks noGrp="1"/>
          </p:cNvSpPr>
          <p:nvPr>
            <p:ph type="sldNum" sz="quarter" idx="5"/>
          </p:nvPr>
        </p:nvSpPr>
        <p:spPr/>
        <p:txBody>
          <a:bodyPr/>
          <a:lstStyle/>
          <a:p>
            <a:fld id="{5EBEBF41-136C-406D-8E2D-B112DBFA8C1A}" type="slidenum">
              <a:rPr lang="en-GB" smtClean="0">
                <a:latin typeface="Source Sans Pro" panose="020B0503030403020204" pitchFamily="34" charset="0"/>
              </a:rPr>
              <a:t>9</a:t>
            </a:fld>
            <a:endParaRPr lang="en-GB">
              <a:latin typeface="Source Sans Pro" panose="020B0503030403020204" pitchFamily="34" charset="0"/>
            </a:endParaRPr>
          </a:p>
        </p:txBody>
      </p:sp>
    </p:spTree>
    <p:extLst>
      <p:ext uri="{BB962C8B-B14F-4D97-AF65-F5344CB8AC3E}">
        <p14:creationId xmlns:p14="http://schemas.microsoft.com/office/powerpoint/2010/main" val="264012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b="0" i="0">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b="0" i="0">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245132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b="0" i="0">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633519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b="0" i="0">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3238011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b="0" i="0">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08294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b="0" i="0">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272242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Source Sans Pro" panose="020B0503030403020204" pitchFamily="34" charset="0"/>
                <a:ea typeface="Source Sans Pro" panose="020B0503030403020204" pitchFamily="34" charset="0"/>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dirty="0">
                <a:solidFill>
                  <a:srgbClr val="005EB8"/>
                </a:solidFill>
                <a:latin typeface="Source Sans Pro" panose="020B0503030403020204" pitchFamily="34" charset="0"/>
                <a:ea typeface="Arial"/>
                <a:cs typeface="Arial"/>
                <a:sym typeface="Arial"/>
              </a:rPr>
              <a:t>What’s next</a:t>
            </a:r>
            <a:endParaRPr b="0" i="0" dirty="0">
              <a:latin typeface="Source Sans Pro" panose="020B0503030403020204" pitchFamily="34" charset="0"/>
            </a:endParaRPr>
          </a:p>
        </p:txBody>
      </p:sp>
      <p:pic>
        <p:nvPicPr>
          <p:cNvPr id="35" name="Google Shape;35;p10"/>
          <p:cNvPicPr preferRelativeResize="0"/>
          <p:nvPr/>
        </p:nvPicPr>
        <p:blipFill rotWithShape="1">
          <a:blip r:embed="rId2">
            <a:alphaModFix/>
          </a:blip>
          <a:srcRect r="800" b="35225"/>
          <a:stretch/>
        </p:blipFill>
        <p:spPr>
          <a:xfrm>
            <a:off x="0" y="1402080"/>
            <a:ext cx="12192000" cy="54563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b="0" i="0">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92880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b="0" i="0">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37245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7.sv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15.sv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4.sv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Managing bills and utilities online </a:t>
            </a:r>
          </a:p>
        </p:txBody>
      </p:sp>
      <p:pic>
        <p:nvPicPr>
          <p:cNvPr id="4" name="Picture Placeholder 3">
            <a:extLst>
              <a:ext uri="{FF2B5EF4-FFF2-40B4-BE49-F238E27FC236}">
                <a16:creationId xmlns:a16="http://schemas.microsoft.com/office/drawing/2014/main" id="{80D6019F-D60E-015C-4EDF-FA37F8A4558E}"/>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How do you access these utilities online? </a:t>
            </a:r>
          </a:p>
        </p:txBody>
      </p:sp>
      <p:grpSp>
        <p:nvGrpSpPr>
          <p:cNvPr id="6" name="Group 5">
            <a:extLst>
              <a:ext uri="{FF2B5EF4-FFF2-40B4-BE49-F238E27FC236}">
                <a16:creationId xmlns:a16="http://schemas.microsoft.com/office/drawing/2014/main" id="{F9056AB6-B584-75F8-840F-103681F44791}"/>
              </a:ext>
            </a:extLst>
          </p:cNvPr>
          <p:cNvGrpSpPr/>
          <p:nvPr/>
        </p:nvGrpSpPr>
        <p:grpSpPr>
          <a:xfrm>
            <a:off x="6054294" y="2735011"/>
            <a:ext cx="2659459" cy="2261665"/>
            <a:chOff x="6054294" y="2735011"/>
            <a:chExt cx="2659459" cy="2261665"/>
          </a:xfrm>
        </p:grpSpPr>
        <p:pic>
          <p:nvPicPr>
            <p:cNvPr id="11" name="Graphic 10">
              <a:extLst>
                <a:ext uri="{FF2B5EF4-FFF2-40B4-BE49-F238E27FC236}">
                  <a16:creationId xmlns:a16="http://schemas.microsoft.com/office/drawing/2014/main" id="{B5EC3819-56FE-6720-7C55-D4B4B16710B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13753" y="2735011"/>
              <a:ext cx="1800000" cy="1800000"/>
            </a:xfrm>
            <a:prstGeom prst="rect">
              <a:avLst/>
            </a:prstGeom>
          </p:spPr>
        </p:pic>
        <p:sp>
          <p:nvSpPr>
            <p:cNvPr id="19" name="Arrow: Right 18">
              <a:extLst>
                <a:ext uri="{FF2B5EF4-FFF2-40B4-BE49-F238E27FC236}">
                  <a16:creationId xmlns:a16="http://schemas.microsoft.com/office/drawing/2014/main" id="{52E1CAB1-4D0F-B0F3-D90B-9AD1DE0AF05D}"/>
                </a:ext>
              </a:extLst>
            </p:cNvPr>
            <p:cNvSpPr/>
            <p:nvPr/>
          </p:nvSpPr>
          <p:spPr>
            <a:xfrm>
              <a:off x="6054294" y="4654553"/>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60B3"/>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E753F8B-DEE5-A0E1-6426-FD7CFBC59F2B}"/>
                </a:ext>
              </a:extLst>
            </p:cNvPr>
            <p:cNvSpPr txBox="1"/>
            <p:nvPr/>
          </p:nvSpPr>
          <p:spPr>
            <a:xfrm>
              <a:off x="6913753"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Set up</a:t>
              </a:r>
            </a:p>
          </p:txBody>
        </p:sp>
      </p:grpSp>
      <p:grpSp>
        <p:nvGrpSpPr>
          <p:cNvPr id="7" name="Group 6">
            <a:extLst>
              <a:ext uri="{FF2B5EF4-FFF2-40B4-BE49-F238E27FC236}">
                <a16:creationId xmlns:a16="http://schemas.microsoft.com/office/drawing/2014/main" id="{10653999-EE0C-5D51-D52B-2C35B0B8A547}"/>
              </a:ext>
            </a:extLst>
          </p:cNvPr>
          <p:cNvGrpSpPr/>
          <p:nvPr/>
        </p:nvGrpSpPr>
        <p:grpSpPr>
          <a:xfrm>
            <a:off x="2967376" y="2735011"/>
            <a:ext cx="2659459" cy="2261665"/>
            <a:chOff x="2967376" y="2735011"/>
            <a:chExt cx="2659459" cy="2261665"/>
          </a:xfrm>
        </p:grpSpPr>
        <p:pic>
          <p:nvPicPr>
            <p:cNvPr id="8" name="Graphic 9">
              <a:extLst>
                <a:ext uri="{FF2B5EF4-FFF2-40B4-BE49-F238E27FC236}">
                  <a16:creationId xmlns:a16="http://schemas.microsoft.com/office/drawing/2014/main" id="{76C3EA39-A307-50C8-0A52-EDD23F6ADCE8}"/>
                </a:ext>
              </a:extLst>
            </p:cNvPr>
            <p:cNvPicPr>
              <a:picLocks noChangeAspect="1"/>
            </p:cNvPicPr>
            <p:nvPr/>
          </p:nvPicPr>
          <p:blipFill>
            <a:blip r:embed="rId5"/>
            <a:srcRect/>
            <a:stretch/>
          </p:blipFill>
          <p:spPr>
            <a:xfrm>
              <a:off x="3836133" y="2735011"/>
              <a:ext cx="1781404" cy="1800000"/>
            </a:xfrm>
            <a:prstGeom prst="rect">
              <a:avLst/>
            </a:prstGeom>
          </p:spPr>
        </p:pic>
        <p:sp>
          <p:nvSpPr>
            <p:cNvPr id="12" name="Arrow: Right 17">
              <a:extLst>
                <a:ext uri="{FF2B5EF4-FFF2-40B4-BE49-F238E27FC236}">
                  <a16:creationId xmlns:a16="http://schemas.microsoft.com/office/drawing/2014/main" id="{98BC72D7-DA0D-235B-2860-9EFBA7190846}"/>
                </a:ext>
              </a:extLst>
            </p:cNvPr>
            <p:cNvSpPr/>
            <p:nvPr/>
          </p:nvSpPr>
          <p:spPr>
            <a:xfrm>
              <a:off x="2967376" y="4654553"/>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60B3"/>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5A295CA-3839-73E5-0084-5C5A5F7357A3}"/>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Sign up</a:t>
              </a:r>
            </a:p>
          </p:txBody>
        </p:sp>
      </p:grpSp>
      <p:grpSp>
        <p:nvGrpSpPr>
          <p:cNvPr id="14" name="Group 13">
            <a:extLst>
              <a:ext uri="{FF2B5EF4-FFF2-40B4-BE49-F238E27FC236}">
                <a16:creationId xmlns:a16="http://schemas.microsoft.com/office/drawing/2014/main" id="{6E4AFFDD-DA05-BFDF-524A-C6200EBD7787}"/>
              </a:ext>
            </a:extLst>
          </p:cNvPr>
          <p:cNvGrpSpPr/>
          <p:nvPr/>
        </p:nvGrpSpPr>
        <p:grpSpPr>
          <a:xfrm>
            <a:off x="739917" y="2735011"/>
            <a:ext cx="1800000" cy="2261665"/>
            <a:chOff x="739917" y="2735011"/>
            <a:chExt cx="1800000" cy="2261665"/>
          </a:xfrm>
        </p:grpSpPr>
        <p:grpSp>
          <p:nvGrpSpPr>
            <p:cNvPr id="15" name="Group 14">
              <a:extLst>
                <a:ext uri="{FF2B5EF4-FFF2-40B4-BE49-F238E27FC236}">
                  <a16:creationId xmlns:a16="http://schemas.microsoft.com/office/drawing/2014/main" id="{137EF765-21DA-CEF4-0F17-0FC04707C7E5}"/>
                </a:ext>
              </a:extLst>
            </p:cNvPr>
            <p:cNvGrpSpPr/>
            <p:nvPr/>
          </p:nvGrpSpPr>
          <p:grpSpPr>
            <a:xfrm>
              <a:off x="739917" y="2735011"/>
              <a:ext cx="1800000" cy="2261665"/>
              <a:chOff x="739917" y="2735011"/>
              <a:chExt cx="1800000" cy="2261665"/>
            </a:xfrm>
          </p:grpSpPr>
          <p:pic>
            <p:nvPicPr>
              <p:cNvPr id="17" name="Graphic 16">
                <a:extLst>
                  <a:ext uri="{FF2B5EF4-FFF2-40B4-BE49-F238E27FC236}">
                    <a16:creationId xmlns:a16="http://schemas.microsoft.com/office/drawing/2014/main" id="{571AE476-0734-8FBD-8E05-898041EBAB3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39917" y="2735011"/>
                <a:ext cx="1800000" cy="1800000"/>
              </a:xfrm>
              <a:prstGeom prst="rect">
                <a:avLst/>
              </a:prstGeom>
            </p:spPr>
          </p:pic>
          <p:sp>
            <p:nvSpPr>
              <p:cNvPr id="20" name="TextBox 19">
                <a:extLst>
                  <a:ext uri="{FF2B5EF4-FFF2-40B4-BE49-F238E27FC236}">
                    <a16:creationId xmlns:a16="http://schemas.microsoft.com/office/drawing/2014/main" id="{58840867-D466-BA7A-97F6-25AE5584F8D9}"/>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Find</a:t>
                </a:r>
              </a:p>
            </p:txBody>
          </p:sp>
        </p:grpSp>
        <p:pic>
          <p:nvPicPr>
            <p:cNvPr id="16" name="Graphic 15">
              <a:extLst>
                <a:ext uri="{FF2B5EF4-FFF2-40B4-BE49-F238E27FC236}">
                  <a16:creationId xmlns:a16="http://schemas.microsoft.com/office/drawing/2014/main" id="{F18D40BE-E24B-4F3D-624B-856A27670DD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7146" t="36033" r="24077" b="25460"/>
            <a:stretch/>
          </p:blipFill>
          <p:spPr>
            <a:xfrm>
              <a:off x="1220309" y="3281091"/>
              <a:ext cx="601842" cy="475107"/>
            </a:xfrm>
            <a:prstGeom prst="rect">
              <a:avLst/>
            </a:prstGeom>
          </p:spPr>
        </p:pic>
      </p:grpSp>
      <p:pic>
        <p:nvPicPr>
          <p:cNvPr id="21" name="Graphic 20">
            <a:extLst>
              <a:ext uri="{FF2B5EF4-FFF2-40B4-BE49-F238E27FC236}">
                <a16:creationId xmlns:a16="http://schemas.microsoft.com/office/drawing/2014/main" id="{C04A3562-E349-991F-9F08-848D81807D6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7146" t="36033" r="24077" b="25460"/>
          <a:stretch/>
        </p:blipFill>
        <p:spPr>
          <a:xfrm>
            <a:off x="1878736" y="3549354"/>
            <a:ext cx="345750" cy="272943"/>
          </a:xfrm>
          <a:prstGeom prst="rect">
            <a:avLst/>
          </a:prstGeom>
        </p:spPr>
      </p:pic>
      <p:sp>
        <p:nvSpPr>
          <p:cNvPr id="22" name="TextBox 21">
            <a:extLst>
              <a:ext uri="{FF2B5EF4-FFF2-40B4-BE49-F238E27FC236}">
                <a16:creationId xmlns:a16="http://schemas.microsoft.com/office/drawing/2014/main" id="{5355C383-786B-2A25-CEB1-D4722781C35F}"/>
              </a:ext>
            </a:extLst>
          </p:cNvPr>
          <p:cNvSpPr txBox="1"/>
          <p:nvPr/>
        </p:nvSpPr>
        <p:spPr>
          <a:xfrm>
            <a:off x="88490" y="2757948"/>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841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How do you access these utilities online? </a:t>
            </a:r>
          </a:p>
        </p:txBody>
      </p:sp>
      <p:grpSp>
        <p:nvGrpSpPr>
          <p:cNvPr id="7" name="Group 6">
            <a:extLst>
              <a:ext uri="{FF2B5EF4-FFF2-40B4-BE49-F238E27FC236}">
                <a16:creationId xmlns:a16="http://schemas.microsoft.com/office/drawing/2014/main" id="{AD2E577B-6506-5D67-A61E-7C6CE0077FCE}"/>
              </a:ext>
            </a:extLst>
          </p:cNvPr>
          <p:cNvGrpSpPr/>
          <p:nvPr/>
        </p:nvGrpSpPr>
        <p:grpSpPr>
          <a:xfrm>
            <a:off x="9141212" y="2735011"/>
            <a:ext cx="2531864" cy="2261665"/>
            <a:chOff x="9141212" y="2735011"/>
            <a:chExt cx="2531864" cy="2261665"/>
          </a:xfrm>
        </p:grpSpPr>
        <p:pic>
          <p:nvPicPr>
            <p:cNvPr id="12" name="Graphic 11">
              <a:extLst>
                <a:ext uri="{FF2B5EF4-FFF2-40B4-BE49-F238E27FC236}">
                  <a16:creationId xmlns:a16="http://schemas.microsoft.com/office/drawing/2014/main" id="{29DFF53D-9F63-2461-A6BF-54B84F26A85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73076" y="2735011"/>
              <a:ext cx="1800000" cy="1800000"/>
            </a:xfrm>
            <a:prstGeom prst="rect">
              <a:avLst/>
            </a:prstGeom>
          </p:spPr>
        </p:pic>
        <p:sp>
          <p:nvSpPr>
            <p:cNvPr id="20" name="Arrow: Right 19">
              <a:extLst>
                <a:ext uri="{FF2B5EF4-FFF2-40B4-BE49-F238E27FC236}">
                  <a16:creationId xmlns:a16="http://schemas.microsoft.com/office/drawing/2014/main" id="{DBBB44B3-48D4-5A11-9CE0-1F102E16BEB2}"/>
                </a:ext>
              </a:extLst>
            </p:cNvPr>
            <p:cNvSpPr/>
            <p:nvPr/>
          </p:nvSpPr>
          <p:spPr>
            <a:xfrm>
              <a:off x="9141212" y="4654553"/>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60B3"/>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A3D4D8C-CBBC-2EB5-6629-EA4FA7C4870B}"/>
                </a:ext>
              </a:extLst>
            </p:cNvPr>
            <p:cNvSpPr txBox="1"/>
            <p:nvPr/>
          </p:nvSpPr>
          <p:spPr>
            <a:xfrm>
              <a:off x="9873076"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Explore</a:t>
              </a:r>
            </a:p>
          </p:txBody>
        </p:sp>
      </p:grpSp>
      <p:grpSp>
        <p:nvGrpSpPr>
          <p:cNvPr id="8" name="Group 7">
            <a:extLst>
              <a:ext uri="{FF2B5EF4-FFF2-40B4-BE49-F238E27FC236}">
                <a16:creationId xmlns:a16="http://schemas.microsoft.com/office/drawing/2014/main" id="{688B46C0-0784-BD4C-523F-272192EEE922}"/>
              </a:ext>
            </a:extLst>
          </p:cNvPr>
          <p:cNvGrpSpPr/>
          <p:nvPr/>
        </p:nvGrpSpPr>
        <p:grpSpPr>
          <a:xfrm>
            <a:off x="6054294" y="2735011"/>
            <a:ext cx="2659459" cy="2261665"/>
            <a:chOff x="6054294" y="2735011"/>
            <a:chExt cx="2659459" cy="2261665"/>
          </a:xfrm>
        </p:grpSpPr>
        <p:pic>
          <p:nvPicPr>
            <p:cNvPr id="13" name="Graphic 12">
              <a:extLst>
                <a:ext uri="{FF2B5EF4-FFF2-40B4-BE49-F238E27FC236}">
                  <a16:creationId xmlns:a16="http://schemas.microsoft.com/office/drawing/2014/main" id="{3F13042D-51AD-1917-5572-1E38DDE2CFD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13753" y="2735011"/>
              <a:ext cx="1800000" cy="1800000"/>
            </a:xfrm>
            <a:prstGeom prst="rect">
              <a:avLst/>
            </a:prstGeom>
          </p:spPr>
        </p:pic>
        <p:sp>
          <p:nvSpPr>
            <p:cNvPr id="14" name="Arrow: Right 18">
              <a:extLst>
                <a:ext uri="{FF2B5EF4-FFF2-40B4-BE49-F238E27FC236}">
                  <a16:creationId xmlns:a16="http://schemas.microsoft.com/office/drawing/2014/main" id="{4A056CDF-EF20-5015-ADDC-4EC235A5C69A}"/>
                </a:ext>
              </a:extLst>
            </p:cNvPr>
            <p:cNvSpPr/>
            <p:nvPr/>
          </p:nvSpPr>
          <p:spPr>
            <a:xfrm>
              <a:off x="6054294" y="4654553"/>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60B3"/>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37143FD-57ED-1498-DD1C-35F745771596}"/>
                </a:ext>
              </a:extLst>
            </p:cNvPr>
            <p:cNvSpPr txBox="1"/>
            <p:nvPr/>
          </p:nvSpPr>
          <p:spPr>
            <a:xfrm>
              <a:off x="6913753"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Set up</a:t>
              </a:r>
            </a:p>
          </p:txBody>
        </p:sp>
      </p:grpSp>
      <p:grpSp>
        <p:nvGrpSpPr>
          <p:cNvPr id="16" name="Group 15">
            <a:extLst>
              <a:ext uri="{FF2B5EF4-FFF2-40B4-BE49-F238E27FC236}">
                <a16:creationId xmlns:a16="http://schemas.microsoft.com/office/drawing/2014/main" id="{62C50F89-9C95-691A-64C1-46D2DF88E23A}"/>
              </a:ext>
            </a:extLst>
          </p:cNvPr>
          <p:cNvGrpSpPr/>
          <p:nvPr/>
        </p:nvGrpSpPr>
        <p:grpSpPr>
          <a:xfrm>
            <a:off x="2967376" y="2735011"/>
            <a:ext cx="2659459" cy="2261665"/>
            <a:chOff x="2967376" y="2735011"/>
            <a:chExt cx="2659459" cy="2261665"/>
          </a:xfrm>
        </p:grpSpPr>
        <p:pic>
          <p:nvPicPr>
            <p:cNvPr id="17" name="Graphic 9">
              <a:extLst>
                <a:ext uri="{FF2B5EF4-FFF2-40B4-BE49-F238E27FC236}">
                  <a16:creationId xmlns:a16="http://schemas.microsoft.com/office/drawing/2014/main" id="{E67A57CC-5CA6-2928-8CEE-0F4C49C36C60}"/>
                </a:ext>
              </a:extLst>
            </p:cNvPr>
            <p:cNvPicPr>
              <a:picLocks noChangeAspect="1"/>
            </p:cNvPicPr>
            <p:nvPr/>
          </p:nvPicPr>
          <p:blipFill>
            <a:blip r:embed="rId7"/>
            <a:srcRect/>
            <a:stretch/>
          </p:blipFill>
          <p:spPr>
            <a:xfrm>
              <a:off x="3836133" y="2735011"/>
              <a:ext cx="1781404" cy="1800000"/>
            </a:xfrm>
            <a:prstGeom prst="rect">
              <a:avLst/>
            </a:prstGeom>
          </p:spPr>
        </p:pic>
        <p:sp>
          <p:nvSpPr>
            <p:cNvPr id="21" name="Arrow: Right 17">
              <a:extLst>
                <a:ext uri="{FF2B5EF4-FFF2-40B4-BE49-F238E27FC236}">
                  <a16:creationId xmlns:a16="http://schemas.microsoft.com/office/drawing/2014/main" id="{39D19299-ABC9-2C8F-3635-F2C910199D7C}"/>
                </a:ext>
              </a:extLst>
            </p:cNvPr>
            <p:cNvSpPr/>
            <p:nvPr/>
          </p:nvSpPr>
          <p:spPr>
            <a:xfrm>
              <a:off x="2967376" y="4654553"/>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60B3"/>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34C0970-809C-E49C-12F2-C3487AAE2F63}"/>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Sign up</a:t>
              </a:r>
            </a:p>
          </p:txBody>
        </p:sp>
      </p:grpSp>
      <p:grpSp>
        <p:nvGrpSpPr>
          <p:cNvPr id="23" name="Group 22">
            <a:extLst>
              <a:ext uri="{FF2B5EF4-FFF2-40B4-BE49-F238E27FC236}">
                <a16:creationId xmlns:a16="http://schemas.microsoft.com/office/drawing/2014/main" id="{F15DDE8B-F4F6-1E1F-814F-0A22B5658D46}"/>
              </a:ext>
            </a:extLst>
          </p:cNvPr>
          <p:cNvGrpSpPr/>
          <p:nvPr/>
        </p:nvGrpSpPr>
        <p:grpSpPr>
          <a:xfrm>
            <a:off x="739917" y="2735011"/>
            <a:ext cx="1800000" cy="2261665"/>
            <a:chOff x="739917" y="2735011"/>
            <a:chExt cx="1800000" cy="2261665"/>
          </a:xfrm>
        </p:grpSpPr>
        <p:grpSp>
          <p:nvGrpSpPr>
            <p:cNvPr id="28" name="Group 27">
              <a:extLst>
                <a:ext uri="{FF2B5EF4-FFF2-40B4-BE49-F238E27FC236}">
                  <a16:creationId xmlns:a16="http://schemas.microsoft.com/office/drawing/2014/main" id="{D894ECEA-2146-F3DF-557C-F08E9A1D6E1C}"/>
                </a:ext>
              </a:extLst>
            </p:cNvPr>
            <p:cNvGrpSpPr/>
            <p:nvPr/>
          </p:nvGrpSpPr>
          <p:grpSpPr>
            <a:xfrm>
              <a:off x="739917" y="2735011"/>
              <a:ext cx="1800000" cy="2261665"/>
              <a:chOff x="739917" y="2735011"/>
              <a:chExt cx="1800000" cy="2261665"/>
            </a:xfrm>
          </p:grpSpPr>
          <p:pic>
            <p:nvPicPr>
              <p:cNvPr id="30" name="Graphic 29">
                <a:extLst>
                  <a:ext uri="{FF2B5EF4-FFF2-40B4-BE49-F238E27FC236}">
                    <a16:creationId xmlns:a16="http://schemas.microsoft.com/office/drawing/2014/main" id="{2A1EF11E-572C-7ADD-4F63-83076D4C1B5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39917" y="2735011"/>
                <a:ext cx="1800000" cy="1800000"/>
              </a:xfrm>
              <a:prstGeom prst="rect">
                <a:avLst/>
              </a:prstGeom>
            </p:spPr>
          </p:pic>
          <p:sp>
            <p:nvSpPr>
              <p:cNvPr id="31" name="TextBox 30">
                <a:extLst>
                  <a:ext uri="{FF2B5EF4-FFF2-40B4-BE49-F238E27FC236}">
                    <a16:creationId xmlns:a16="http://schemas.microsoft.com/office/drawing/2014/main" id="{F64642E6-2833-8169-54C7-713C986C4A21}"/>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Find</a:t>
                </a:r>
              </a:p>
            </p:txBody>
          </p:sp>
        </p:grpSp>
        <p:pic>
          <p:nvPicPr>
            <p:cNvPr id="29" name="Graphic 28">
              <a:extLst>
                <a:ext uri="{FF2B5EF4-FFF2-40B4-BE49-F238E27FC236}">
                  <a16:creationId xmlns:a16="http://schemas.microsoft.com/office/drawing/2014/main" id="{BF111A0A-F008-D8F2-2146-80F0C8114343}"/>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27146" t="36033" r="24077" b="25460"/>
            <a:stretch/>
          </p:blipFill>
          <p:spPr>
            <a:xfrm>
              <a:off x="1220309" y="3281091"/>
              <a:ext cx="601842" cy="475107"/>
            </a:xfrm>
            <a:prstGeom prst="rect">
              <a:avLst/>
            </a:prstGeom>
          </p:spPr>
        </p:pic>
      </p:grpSp>
      <p:pic>
        <p:nvPicPr>
          <p:cNvPr id="32" name="Graphic 31">
            <a:extLst>
              <a:ext uri="{FF2B5EF4-FFF2-40B4-BE49-F238E27FC236}">
                <a16:creationId xmlns:a16="http://schemas.microsoft.com/office/drawing/2014/main" id="{36598450-E85F-6476-E3A7-98CCADBC777B}"/>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27146" t="36033" r="24077" b="25460"/>
          <a:stretch/>
        </p:blipFill>
        <p:spPr>
          <a:xfrm>
            <a:off x="1878736" y="3549354"/>
            <a:ext cx="345750" cy="272943"/>
          </a:xfrm>
          <a:prstGeom prst="rect">
            <a:avLst/>
          </a:prstGeom>
        </p:spPr>
      </p:pic>
      <p:sp>
        <p:nvSpPr>
          <p:cNvPr id="33" name="TextBox 32">
            <a:extLst>
              <a:ext uri="{FF2B5EF4-FFF2-40B4-BE49-F238E27FC236}">
                <a16:creationId xmlns:a16="http://schemas.microsoft.com/office/drawing/2014/main" id="{50B8361D-7F8C-5AF0-D64D-8D23FE0935F8}"/>
              </a:ext>
            </a:extLst>
          </p:cNvPr>
          <p:cNvSpPr txBox="1"/>
          <p:nvPr/>
        </p:nvSpPr>
        <p:spPr>
          <a:xfrm>
            <a:off x="88490" y="2757948"/>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729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dirty="0">
                <a:solidFill>
                  <a:srgbClr val="2260B3"/>
                </a:solidFill>
              </a:rPr>
              <a:t>What can you do online? </a:t>
            </a:r>
          </a:p>
        </p:txBody>
      </p:sp>
      <p:pic>
        <p:nvPicPr>
          <p:cNvPr id="4" name="Picture Placeholder 3">
            <a:extLst>
              <a:ext uri="{FF2B5EF4-FFF2-40B4-BE49-F238E27FC236}">
                <a16:creationId xmlns:a16="http://schemas.microsoft.com/office/drawing/2014/main" id="{F83257EE-DAD9-DD44-73BF-4B597ADA796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Tree>
    <p:extLst>
      <p:ext uri="{BB962C8B-B14F-4D97-AF65-F5344CB8AC3E}">
        <p14:creationId xmlns:p14="http://schemas.microsoft.com/office/powerpoint/2010/main" val="143933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2260B3"/>
                </a:solidFill>
              </a:rPr>
              <a:t>You can </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nchor="t"/>
          <a:lstStyle/>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View account</a:t>
            </a:r>
          </a:p>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Pay a bill</a:t>
            </a:r>
          </a:p>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Make changes</a:t>
            </a:r>
          </a:p>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Compare options</a:t>
            </a:r>
          </a:p>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Get help</a:t>
            </a:r>
          </a:p>
        </p:txBody>
      </p:sp>
      <p:pic>
        <p:nvPicPr>
          <p:cNvPr id="5" name="Picture Placeholder 4">
            <a:extLst>
              <a:ext uri="{FF2B5EF4-FFF2-40B4-BE49-F238E27FC236}">
                <a16:creationId xmlns:a16="http://schemas.microsoft.com/office/drawing/2014/main" id="{9FD34D44-490F-BC56-3306-201503729637}"/>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prstGeom prst="rect">
            <a:avLst/>
          </a:prstGeom>
        </p:spPr>
      </p:pic>
    </p:spTree>
    <p:extLst>
      <p:ext uri="{BB962C8B-B14F-4D97-AF65-F5344CB8AC3E}">
        <p14:creationId xmlns:p14="http://schemas.microsoft.com/office/powerpoint/2010/main" val="74499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2260B3"/>
                </a:solidFill>
              </a:rPr>
              <a:t>Help options</a:t>
            </a:r>
          </a:p>
        </p:txBody>
      </p:sp>
      <p:sp>
        <p:nvSpPr>
          <p:cNvPr id="5" name="Text Placeholder 4">
            <a:extLst>
              <a:ext uri="{FF2B5EF4-FFF2-40B4-BE49-F238E27FC236}">
                <a16:creationId xmlns:a16="http://schemas.microsoft.com/office/drawing/2014/main" id="{75C3C5C9-33BE-CBAE-D846-73EC07DDCCAE}"/>
              </a:ext>
            </a:extLst>
          </p:cNvPr>
          <p:cNvSpPr>
            <a:spLocks noGrp="1"/>
          </p:cNvSpPr>
          <p:nvPr>
            <p:ph type="body" sz="quarter" idx="12"/>
          </p:nvPr>
        </p:nvSpPr>
        <p:spPr/>
        <p:txBody>
          <a:bodyPr/>
          <a:lstStyle/>
          <a:p>
            <a:pPr>
              <a:lnSpc>
                <a:spcPct val="150000"/>
              </a:lnSpc>
            </a:pPr>
            <a:r>
              <a:rPr lang="en-GB" b="0" dirty="0">
                <a:solidFill>
                  <a:srgbClr val="2260B3"/>
                </a:solidFill>
                <a:latin typeface="Source Sans Pro" panose="020B0503030403020204" pitchFamily="34" charset="0"/>
                <a:ea typeface="Source Sans Pro" panose="020B0503030403020204" pitchFamily="34" charset="0"/>
              </a:rPr>
              <a:t>FAQs</a:t>
            </a:r>
          </a:p>
          <a:p>
            <a:pPr>
              <a:lnSpc>
                <a:spcPct val="150000"/>
              </a:lnSpc>
            </a:pPr>
            <a:r>
              <a:rPr lang="en-GB" b="0" dirty="0">
                <a:solidFill>
                  <a:srgbClr val="2260B3"/>
                </a:solidFill>
                <a:latin typeface="Source Sans Pro" panose="020B0503030403020204" pitchFamily="34" charset="0"/>
                <a:ea typeface="Source Sans Pro" panose="020B0503030403020204" pitchFamily="34" charset="0"/>
              </a:rPr>
              <a:t>Chatbots</a:t>
            </a:r>
          </a:p>
          <a:p>
            <a:pPr>
              <a:lnSpc>
                <a:spcPct val="150000"/>
              </a:lnSpc>
            </a:pPr>
            <a:r>
              <a:rPr lang="en-GB" b="0" dirty="0">
                <a:solidFill>
                  <a:srgbClr val="2260B3"/>
                </a:solidFill>
                <a:latin typeface="Source Sans Pro" panose="020B0503030403020204" pitchFamily="34" charset="0"/>
                <a:ea typeface="Source Sans Pro" panose="020B0503030403020204" pitchFamily="34" charset="0"/>
              </a:rPr>
              <a:t>Help pages</a:t>
            </a:r>
          </a:p>
          <a:p>
            <a:pPr>
              <a:lnSpc>
                <a:spcPct val="150000"/>
              </a:lnSpc>
            </a:pPr>
            <a:r>
              <a:rPr lang="en-GB" b="0" dirty="0">
                <a:solidFill>
                  <a:srgbClr val="2260B3"/>
                </a:solidFill>
                <a:latin typeface="Source Sans Pro" panose="020B0503030403020204" pitchFamily="34" charset="0"/>
                <a:ea typeface="Source Sans Pro" panose="020B0503030403020204" pitchFamily="34" charset="0"/>
              </a:rPr>
              <a:t>Contact Us </a:t>
            </a:r>
          </a:p>
        </p:txBody>
      </p:sp>
      <p:pic>
        <p:nvPicPr>
          <p:cNvPr id="8" name="Picture Placeholder 7">
            <a:extLst>
              <a:ext uri="{FF2B5EF4-FFF2-40B4-BE49-F238E27FC236}">
                <a16:creationId xmlns:a16="http://schemas.microsoft.com/office/drawing/2014/main" id="{5CEA1C70-CBD5-BB89-5BCD-0F4ABF7E6B3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prstGeom prst="rect">
            <a:avLst/>
          </a:prstGeom>
        </p:spPr>
      </p:pic>
    </p:spTree>
    <p:extLst>
      <p:ext uri="{BB962C8B-B14F-4D97-AF65-F5344CB8AC3E}">
        <p14:creationId xmlns:p14="http://schemas.microsoft.com/office/powerpoint/2010/main" val="26489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358F104-128E-3F64-E5F8-7E0487879A2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60" y="2000841"/>
            <a:ext cx="3908977" cy="3920345"/>
          </a:xfr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741760" y="460852"/>
            <a:ext cx="8883501" cy="880759"/>
          </a:xfrm>
        </p:spPr>
        <p:txBody>
          <a:bodyPr/>
          <a:lstStyle/>
          <a:p>
            <a:r>
              <a:rPr lang="en-GB" dirty="0">
                <a:solidFill>
                  <a:srgbClr val="2260B3"/>
                </a:solidFill>
              </a:rPr>
              <a:t>Find the best deal online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a:xfrm>
            <a:off x="5059680" y="2000840"/>
            <a:ext cx="6390560" cy="3920345"/>
          </a:xfrm>
        </p:spPr>
        <p:txBody>
          <a:bodyPr anchor="ctr"/>
          <a:lstStyle/>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Compare products and providers</a:t>
            </a:r>
          </a:p>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See what others are saying</a:t>
            </a:r>
          </a:p>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Switch over easily</a:t>
            </a:r>
          </a:p>
        </p:txBody>
      </p:sp>
    </p:spTree>
    <p:extLst>
      <p:ext uri="{BB962C8B-B14F-4D97-AF65-F5344CB8AC3E}">
        <p14:creationId xmlns:p14="http://schemas.microsoft.com/office/powerpoint/2010/main" val="3866032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BA85DA7-8CD8-3AF0-FFBC-0A6FCCC90F5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prstGeom prst="rect">
            <a:avLst/>
          </a:prstGeo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337718" y="460852"/>
            <a:ext cx="9667514" cy="880759"/>
          </a:xfrm>
        </p:spPr>
        <p:txBody>
          <a:bodyPr/>
          <a:lstStyle/>
          <a:p>
            <a:r>
              <a:rPr lang="en-GB" dirty="0">
                <a:solidFill>
                  <a:srgbClr val="2260B3"/>
                </a:solidFill>
              </a:rPr>
              <a:t>Know what you’re spending</a:t>
            </a:r>
          </a:p>
        </p:txBody>
      </p:sp>
      <p:sp>
        <p:nvSpPr>
          <p:cNvPr id="7" name="Text Placeholder 6">
            <a:extLst>
              <a:ext uri="{FF2B5EF4-FFF2-40B4-BE49-F238E27FC236}">
                <a16:creationId xmlns:a16="http://schemas.microsoft.com/office/drawing/2014/main" id="{3B00CEF3-2F7D-0D95-D2F3-FAA4C3DBBAF1}"/>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Smart meters and energy apps</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Online accounts</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Banking sites and apps</a:t>
            </a:r>
          </a:p>
        </p:txBody>
      </p:sp>
      <p:sp>
        <p:nvSpPr>
          <p:cNvPr id="9" name="Text Placeholder 3">
            <a:extLst>
              <a:ext uri="{FF2B5EF4-FFF2-40B4-BE49-F238E27FC236}">
                <a16:creationId xmlns:a16="http://schemas.microsoft.com/office/drawing/2014/main" id="{E8FB3EF6-F458-8F1B-3354-924972BC239E}"/>
              </a:ext>
            </a:extLst>
          </p:cNvPr>
          <p:cNvSpPr txBox="1">
            <a:spLocks/>
          </p:cNvSpPr>
          <p:nvPr/>
        </p:nvSpPr>
        <p:spPr>
          <a:xfrm>
            <a:off x="6338240" y="3024554"/>
            <a:ext cx="5112000" cy="2896629"/>
          </a:xfrm>
          <a:prstGeom prst="rect">
            <a:avLst/>
          </a:prstGeom>
        </p:spPr>
        <p:txBody>
          <a:bodyPr anchor="t"/>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b="1" dirty="0">
              <a:latin typeface="Source Sans Pro SemiBold" panose="020B0503030403020204" pitchFamily="34" charset="0"/>
            </a:endParaRPr>
          </a:p>
        </p:txBody>
      </p:sp>
    </p:spTree>
    <p:extLst>
      <p:ext uri="{BB962C8B-B14F-4D97-AF65-F5344CB8AC3E}">
        <p14:creationId xmlns:p14="http://schemas.microsoft.com/office/powerpoint/2010/main" val="58415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BA85DA7-8CD8-3AF0-FFBC-0A6FCCC90F5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prstGeom prst="rect">
            <a:avLst/>
          </a:prstGeom>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dirty="0">
                <a:solidFill>
                  <a:srgbClr val="2260B3"/>
                </a:solidFill>
              </a:rPr>
              <a:t>More money-saving tips</a:t>
            </a:r>
          </a:p>
        </p:txBody>
      </p:sp>
      <p:sp>
        <p:nvSpPr>
          <p:cNvPr id="7" name="Text Placeholder 6">
            <a:extLst>
              <a:ext uri="{FF2B5EF4-FFF2-40B4-BE49-F238E27FC236}">
                <a16:creationId xmlns:a16="http://schemas.microsoft.com/office/drawing/2014/main" id="{3B00CEF3-2F7D-0D95-D2F3-FAA4C3DBBAF1}"/>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Make the most of special offers</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Check before you renew</a:t>
            </a:r>
          </a:p>
        </p:txBody>
      </p:sp>
      <p:sp>
        <p:nvSpPr>
          <p:cNvPr id="9" name="Text Placeholder 3">
            <a:extLst>
              <a:ext uri="{FF2B5EF4-FFF2-40B4-BE49-F238E27FC236}">
                <a16:creationId xmlns:a16="http://schemas.microsoft.com/office/drawing/2014/main" id="{E8FB3EF6-F458-8F1B-3354-924972BC239E}"/>
              </a:ext>
            </a:extLst>
          </p:cNvPr>
          <p:cNvSpPr txBox="1">
            <a:spLocks/>
          </p:cNvSpPr>
          <p:nvPr/>
        </p:nvSpPr>
        <p:spPr>
          <a:xfrm>
            <a:off x="6338240" y="3024554"/>
            <a:ext cx="5112000" cy="2896629"/>
          </a:xfrm>
          <a:prstGeom prst="rect">
            <a:avLst/>
          </a:prstGeom>
        </p:spPr>
        <p:txBody>
          <a:bodyPr anchor="t"/>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GB" b="1" dirty="0">
              <a:latin typeface="Source Sans Pro SemiBold" panose="020B0503030403020204" pitchFamily="34" charset="0"/>
            </a:endParaRPr>
          </a:p>
        </p:txBody>
      </p:sp>
    </p:spTree>
    <p:extLst>
      <p:ext uri="{BB962C8B-B14F-4D97-AF65-F5344CB8AC3E}">
        <p14:creationId xmlns:p14="http://schemas.microsoft.com/office/powerpoint/2010/main" val="84642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2260B3"/>
                </a:solidFill>
              </a:rPr>
              <a:t>Staying safe online </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a:xfrm>
            <a:off x="5059680" y="2000840"/>
            <a:ext cx="5303520" cy="3920345"/>
          </a:xfrm>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Check the site</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Keep your details safe</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Don’t pay or share over public Wi-Fi </a:t>
            </a:r>
          </a:p>
        </p:txBody>
      </p:sp>
      <p:pic>
        <p:nvPicPr>
          <p:cNvPr id="5" name="Picture Placeholder 4">
            <a:extLst>
              <a:ext uri="{FF2B5EF4-FFF2-40B4-BE49-F238E27FC236}">
                <a16:creationId xmlns:a16="http://schemas.microsoft.com/office/drawing/2014/main" id="{905B823D-901C-A49C-8968-2A684E3F4AD4}"/>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p:blipFill>
        <p:spPr>
          <a:xfrm>
            <a:off x="741363" y="2000250"/>
            <a:ext cx="3910012" cy="3921125"/>
          </a:xfrm>
        </p:spPr>
      </p:pic>
    </p:spTree>
    <p:extLst>
      <p:ext uri="{BB962C8B-B14F-4D97-AF65-F5344CB8AC3E}">
        <p14:creationId xmlns:p14="http://schemas.microsoft.com/office/powerpoint/2010/main" val="383090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53004" y="460852"/>
            <a:ext cx="8883501" cy="880759"/>
          </a:xfrm>
        </p:spPr>
        <p:txBody>
          <a:bodyPr/>
          <a:lstStyle/>
          <a:p>
            <a:r>
              <a:rPr lang="en-GB" dirty="0">
                <a:solidFill>
                  <a:srgbClr val="2260B3"/>
                </a:solidFill>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lvl="0">
              <a:buClr>
                <a:srgbClr val="2260B3"/>
              </a:buClr>
            </a:pPr>
            <a:r>
              <a:rPr lang="en-GB" b="0" dirty="0">
                <a:solidFill>
                  <a:srgbClr val="2260B3"/>
                </a:solidFill>
                <a:latin typeface="Source Sans Pro" panose="020B0503030403020204" pitchFamily="34" charset="0"/>
                <a:ea typeface="Source Sans Pro" panose="020B0503030403020204" pitchFamily="34" charset="0"/>
              </a:rPr>
              <a:t>View and manage bills online</a:t>
            </a:r>
          </a:p>
          <a:p>
            <a:pPr lvl="0">
              <a:buClr>
                <a:srgbClr val="2260B3"/>
              </a:buClr>
            </a:pPr>
            <a:r>
              <a:rPr lang="en-GB" b="0" dirty="0">
                <a:solidFill>
                  <a:srgbClr val="2260B3"/>
                </a:solidFill>
                <a:latin typeface="Source Sans Pro" panose="020B0503030403020204" pitchFamily="34" charset="0"/>
                <a:ea typeface="Source Sans Pro" panose="020B0503030403020204" pitchFamily="34" charset="0"/>
              </a:rPr>
              <a:t>Access and manage utility accounts online</a:t>
            </a:r>
          </a:p>
          <a:p>
            <a:pPr lvl="0">
              <a:buClr>
                <a:srgbClr val="2260B3"/>
              </a:buClr>
            </a:pPr>
            <a:r>
              <a:rPr lang="en-GB" b="0" dirty="0">
                <a:solidFill>
                  <a:srgbClr val="2260B3"/>
                </a:solidFill>
                <a:latin typeface="Source Sans Pro" panose="020B0503030403020204" pitchFamily="34" charset="0"/>
                <a:ea typeface="Source Sans Pro" panose="020B0503030403020204" pitchFamily="34" charset="0"/>
              </a:rPr>
              <a:t>Use comparison sites to save money </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412367" y="2726172"/>
            <a:ext cx="7172655" cy="985931"/>
          </a:xfrm>
        </p:spPr>
        <p:txBody>
          <a:bodyPr/>
          <a:lstStyle/>
          <a:p>
            <a:r>
              <a:rPr lang="en-GB" dirty="0">
                <a:solidFill>
                  <a:srgbClr val="2260B3"/>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372791" y="460852"/>
            <a:ext cx="8883501" cy="880759"/>
          </a:xfrm>
        </p:spPr>
        <p:txBody>
          <a:bodyPr/>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View and manage bills online</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Access and manage utility accounts online</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Use comparison sites to save money</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
        <p:nvSpPr>
          <p:cNvPr id="2" name="TextBox 1">
            <a:extLst>
              <a:ext uri="{FF2B5EF4-FFF2-40B4-BE49-F238E27FC236}">
                <a16:creationId xmlns:a16="http://schemas.microsoft.com/office/drawing/2014/main" id="{307EE70F-82EB-CFEF-8190-361F4A2642D1}"/>
              </a:ext>
            </a:extLst>
          </p:cNvPr>
          <p:cNvSpPr txBox="1"/>
          <p:nvPr/>
        </p:nvSpPr>
        <p:spPr>
          <a:xfrm>
            <a:off x="603117" y="5949867"/>
            <a:ext cx="8551190" cy="646331"/>
          </a:xfrm>
          <a:prstGeom prst="rect">
            <a:avLst/>
          </a:prstGeom>
          <a:noFill/>
        </p:spPr>
        <p:txBody>
          <a:bodyPr wrap="square">
            <a:spAutoFit/>
          </a:bodyPr>
          <a:lstStyle/>
          <a:p>
            <a:r>
              <a:rPr lang="en-GB" sz="1800" dirty="0">
                <a:latin typeface="Source Sans Pro" panose="020B0503030403020204" pitchFamily="34" charset="0"/>
                <a:ea typeface="Source Sans Pro" panose="020B0503030403020204" pitchFamily="34" charset="0"/>
              </a:rPr>
              <a:t>Disclaimer: Everything that is discussed today is for guidance and is not financial advice. Any websites, tools etc. are examples of what's available.</a:t>
            </a:r>
          </a:p>
        </p:txBody>
      </p:sp>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52C26C1-9E47-3B65-E71D-072A1F4DFB0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2260B3"/>
                </a:solidFill>
              </a:rPr>
              <a:t>What utilities can you access online? </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2260B3"/>
                </a:solidFill>
              </a:rPr>
              <a:t>Some examples </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Gas, electricity, water</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Insurance</a:t>
            </a:r>
          </a:p>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Internet/broadband</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Phone bills</a:t>
            </a:r>
          </a:p>
          <a:p>
            <a:pPr marL="457200" lvl="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Entertainment bills</a:t>
            </a:r>
          </a:p>
        </p:txBody>
      </p:sp>
      <p:pic>
        <p:nvPicPr>
          <p:cNvPr id="5" name="Picture Placeholder 4">
            <a:extLst>
              <a:ext uri="{FF2B5EF4-FFF2-40B4-BE49-F238E27FC236}">
                <a16:creationId xmlns:a16="http://schemas.microsoft.com/office/drawing/2014/main" id="{BDF2E104-449D-1E0E-2B44-EC51428A2E0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a:xfrm>
            <a:off x="741759" y="2000840"/>
            <a:ext cx="3913200" cy="3924580"/>
          </a:xfrm>
        </p:spPr>
      </p:pic>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How do you access these utilities online? </a:t>
            </a:r>
          </a:p>
        </p:txBody>
      </p:sp>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How do you access these utilities online? </a:t>
            </a:r>
          </a:p>
        </p:txBody>
      </p:sp>
      <p:grpSp>
        <p:nvGrpSpPr>
          <p:cNvPr id="5" name="Group 4">
            <a:extLst>
              <a:ext uri="{FF2B5EF4-FFF2-40B4-BE49-F238E27FC236}">
                <a16:creationId xmlns:a16="http://schemas.microsoft.com/office/drawing/2014/main" id="{1ADF3F55-2296-6FC7-BB3A-F02E5AF23183}"/>
              </a:ext>
            </a:extLst>
          </p:cNvPr>
          <p:cNvGrpSpPr/>
          <p:nvPr/>
        </p:nvGrpSpPr>
        <p:grpSpPr>
          <a:xfrm>
            <a:off x="739917" y="2735011"/>
            <a:ext cx="1800000" cy="2261665"/>
            <a:chOff x="739917" y="2735011"/>
            <a:chExt cx="1800000" cy="2261665"/>
          </a:xfrm>
        </p:grpSpPr>
        <p:grpSp>
          <p:nvGrpSpPr>
            <p:cNvPr id="2" name="Group 1">
              <a:extLst>
                <a:ext uri="{FF2B5EF4-FFF2-40B4-BE49-F238E27FC236}">
                  <a16:creationId xmlns:a16="http://schemas.microsoft.com/office/drawing/2014/main" id="{D1A671F4-E481-2488-A71A-5EF14D6643D6}"/>
                </a:ext>
              </a:extLst>
            </p:cNvPr>
            <p:cNvGrpSpPr/>
            <p:nvPr/>
          </p:nvGrpSpPr>
          <p:grpSpPr>
            <a:xfrm>
              <a:off x="739917" y="2735011"/>
              <a:ext cx="1800000" cy="2261665"/>
              <a:chOff x="739917" y="2735011"/>
              <a:chExt cx="1800000" cy="2261665"/>
            </a:xfrm>
          </p:grpSpPr>
          <p:pic>
            <p:nvPicPr>
              <p:cNvPr id="9" name="Graphic 8">
                <a:extLst>
                  <a:ext uri="{FF2B5EF4-FFF2-40B4-BE49-F238E27FC236}">
                    <a16:creationId xmlns:a16="http://schemas.microsoft.com/office/drawing/2014/main" id="{E6BA2742-283A-C64E-849A-4EC878BC35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39917" y="2735011"/>
                <a:ext cx="1800000" cy="1800000"/>
              </a:xfrm>
              <a:prstGeom prst="rect">
                <a:avLst/>
              </a:prstGeom>
            </p:spPr>
          </p:pic>
          <p:sp>
            <p:nvSpPr>
              <p:cNvPr id="24" name="TextBox 23">
                <a:extLst>
                  <a:ext uri="{FF2B5EF4-FFF2-40B4-BE49-F238E27FC236}">
                    <a16:creationId xmlns:a16="http://schemas.microsoft.com/office/drawing/2014/main" id="{3420F2E9-964A-97A9-75B3-1F4CBACDC23E}"/>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Find</a:t>
                </a:r>
              </a:p>
            </p:txBody>
          </p:sp>
        </p:grpSp>
        <p:pic>
          <p:nvPicPr>
            <p:cNvPr id="66" name="Graphic 65">
              <a:extLst>
                <a:ext uri="{FF2B5EF4-FFF2-40B4-BE49-F238E27FC236}">
                  <a16:creationId xmlns:a16="http://schemas.microsoft.com/office/drawing/2014/main" id="{2275B7A2-BA0F-B213-0DCD-24DB4AF475E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7146" t="36033" r="24077" b="25460"/>
            <a:stretch/>
          </p:blipFill>
          <p:spPr>
            <a:xfrm>
              <a:off x="1220309" y="3281091"/>
              <a:ext cx="601842" cy="475107"/>
            </a:xfrm>
            <a:prstGeom prst="rect">
              <a:avLst/>
            </a:prstGeom>
          </p:spPr>
        </p:pic>
      </p:grpSp>
      <p:pic>
        <p:nvPicPr>
          <p:cNvPr id="4" name="Graphic 3">
            <a:extLst>
              <a:ext uri="{FF2B5EF4-FFF2-40B4-BE49-F238E27FC236}">
                <a16:creationId xmlns:a16="http://schemas.microsoft.com/office/drawing/2014/main" id="{86C9B046-CAE8-0C22-46A7-E6325745F2B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7146" t="36033" r="24077" b="25460"/>
          <a:stretch/>
        </p:blipFill>
        <p:spPr>
          <a:xfrm>
            <a:off x="1878736" y="3549354"/>
            <a:ext cx="345750" cy="272943"/>
          </a:xfrm>
          <a:prstGeom prst="rect">
            <a:avLst/>
          </a:prstGeom>
        </p:spPr>
      </p:pic>
    </p:spTree>
    <p:extLst>
      <p:ext uri="{BB962C8B-B14F-4D97-AF65-F5344CB8AC3E}">
        <p14:creationId xmlns:p14="http://schemas.microsoft.com/office/powerpoint/2010/main" val="14295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How do you access these utilities online? </a:t>
            </a:r>
          </a:p>
        </p:txBody>
      </p:sp>
      <p:grpSp>
        <p:nvGrpSpPr>
          <p:cNvPr id="4" name="Group 3">
            <a:extLst>
              <a:ext uri="{FF2B5EF4-FFF2-40B4-BE49-F238E27FC236}">
                <a16:creationId xmlns:a16="http://schemas.microsoft.com/office/drawing/2014/main" id="{9546DB74-ADA9-D942-8120-0686218D7199}"/>
              </a:ext>
            </a:extLst>
          </p:cNvPr>
          <p:cNvGrpSpPr/>
          <p:nvPr/>
        </p:nvGrpSpPr>
        <p:grpSpPr>
          <a:xfrm>
            <a:off x="2967376" y="2735011"/>
            <a:ext cx="2659459" cy="2261665"/>
            <a:chOff x="2967376" y="2735011"/>
            <a:chExt cx="2659459" cy="2261665"/>
          </a:xfrm>
        </p:grpSpPr>
        <p:pic>
          <p:nvPicPr>
            <p:cNvPr id="10" name="Graphic 9">
              <a:extLst>
                <a:ext uri="{FF2B5EF4-FFF2-40B4-BE49-F238E27FC236}">
                  <a16:creationId xmlns:a16="http://schemas.microsoft.com/office/drawing/2014/main" id="{710848A0-B173-55EE-A97D-53CEF3D3142B}"/>
                </a:ext>
              </a:extLst>
            </p:cNvPr>
            <p:cNvPicPr>
              <a:picLocks noChangeAspect="1"/>
            </p:cNvPicPr>
            <p:nvPr/>
          </p:nvPicPr>
          <p:blipFill>
            <a:blip r:embed="rId3"/>
            <a:srcRect/>
            <a:stretch/>
          </p:blipFill>
          <p:spPr>
            <a:xfrm>
              <a:off x="3836133" y="2735011"/>
              <a:ext cx="1781404" cy="1800000"/>
            </a:xfrm>
            <a:prstGeom prst="rect">
              <a:avLst/>
            </a:prstGeom>
          </p:spPr>
        </p:pic>
        <p:sp>
          <p:nvSpPr>
            <p:cNvPr id="18" name="Arrow: Right 17">
              <a:extLst>
                <a:ext uri="{FF2B5EF4-FFF2-40B4-BE49-F238E27FC236}">
                  <a16:creationId xmlns:a16="http://schemas.microsoft.com/office/drawing/2014/main" id="{78BE027C-B400-C2DF-F7D6-A86D75F53C9C}"/>
                </a:ext>
              </a:extLst>
            </p:cNvPr>
            <p:cNvSpPr/>
            <p:nvPr/>
          </p:nvSpPr>
          <p:spPr>
            <a:xfrm>
              <a:off x="2967376" y="4654553"/>
              <a:ext cx="432000" cy="253218"/>
            </a:xfrm>
            <a:prstGeom prst="rightArrow">
              <a:avLst/>
            </a:prstGeom>
            <a:solidFill>
              <a:srgbClr val="2260B3"/>
            </a:solidFill>
            <a:ln>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60B3"/>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33F57FC6-420A-FC73-AB67-0F1833C79182}"/>
                </a:ext>
              </a:extLst>
            </p:cNvPr>
            <p:cNvSpPr txBox="1"/>
            <p:nvPr/>
          </p:nvSpPr>
          <p:spPr>
            <a:xfrm>
              <a:off x="3826835"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Sign up</a:t>
              </a:r>
            </a:p>
          </p:txBody>
        </p:sp>
      </p:grpSp>
      <p:grpSp>
        <p:nvGrpSpPr>
          <p:cNvPr id="6" name="Group 5">
            <a:extLst>
              <a:ext uri="{FF2B5EF4-FFF2-40B4-BE49-F238E27FC236}">
                <a16:creationId xmlns:a16="http://schemas.microsoft.com/office/drawing/2014/main" id="{DF2BA249-87E2-1587-A92C-8F5DF45D2BF2}"/>
              </a:ext>
            </a:extLst>
          </p:cNvPr>
          <p:cNvGrpSpPr/>
          <p:nvPr/>
        </p:nvGrpSpPr>
        <p:grpSpPr>
          <a:xfrm>
            <a:off x="739917" y="2735011"/>
            <a:ext cx="1800000" cy="2261665"/>
            <a:chOff x="739917" y="2735011"/>
            <a:chExt cx="1800000" cy="2261665"/>
          </a:xfrm>
        </p:grpSpPr>
        <p:grpSp>
          <p:nvGrpSpPr>
            <p:cNvPr id="7" name="Group 6">
              <a:extLst>
                <a:ext uri="{FF2B5EF4-FFF2-40B4-BE49-F238E27FC236}">
                  <a16:creationId xmlns:a16="http://schemas.microsoft.com/office/drawing/2014/main" id="{C9967B6F-08E8-E304-3F65-6888A69CE2C4}"/>
                </a:ext>
              </a:extLst>
            </p:cNvPr>
            <p:cNvGrpSpPr/>
            <p:nvPr/>
          </p:nvGrpSpPr>
          <p:grpSpPr>
            <a:xfrm>
              <a:off x="739917" y="2735011"/>
              <a:ext cx="1800000" cy="2261665"/>
              <a:chOff x="739917" y="2735011"/>
              <a:chExt cx="1800000" cy="2261665"/>
            </a:xfrm>
          </p:grpSpPr>
          <p:pic>
            <p:nvPicPr>
              <p:cNvPr id="11" name="Graphic 10">
                <a:extLst>
                  <a:ext uri="{FF2B5EF4-FFF2-40B4-BE49-F238E27FC236}">
                    <a16:creationId xmlns:a16="http://schemas.microsoft.com/office/drawing/2014/main" id="{E6DD07E5-FA26-3CDD-A92C-B2279459E4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39917" y="2735011"/>
                <a:ext cx="1800000" cy="1800000"/>
              </a:xfrm>
              <a:prstGeom prst="rect">
                <a:avLst/>
              </a:prstGeom>
            </p:spPr>
          </p:pic>
          <p:sp>
            <p:nvSpPr>
              <p:cNvPr id="12" name="TextBox 11">
                <a:extLst>
                  <a:ext uri="{FF2B5EF4-FFF2-40B4-BE49-F238E27FC236}">
                    <a16:creationId xmlns:a16="http://schemas.microsoft.com/office/drawing/2014/main" id="{6C72D85B-B464-133C-D33C-8EFF9882B36D}"/>
                  </a:ext>
                </a:extLst>
              </p:cNvPr>
              <p:cNvSpPr txBox="1"/>
              <p:nvPr/>
            </p:nvSpPr>
            <p:spPr>
              <a:xfrm>
                <a:off x="739917" y="453501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2260B3"/>
                    </a:solidFill>
                    <a:effectLst/>
                    <a:uLnTx/>
                    <a:uFillTx/>
                    <a:latin typeface="Calibri" panose="020F0502020204030204"/>
                    <a:ea typeface="+mn-ea"/>
                    <a:cs typeface="+mn-cs"/>
                  </a:rPr>
                  <a:t>Find</a:t>
                </a:r>
              </a:p>
            </p:txBody>
          </p:sp>
        </p:grpSp>
        <p:pic>
          <p:nvPicPr>
            <p:cNvPr id="8" name="Graphic 7">
              <a:extLst>
                <a:ext uri="{FF2B5EF4-FFF2-40B4-BE49-F238E27FC236}">
                  <a16:creationId xmlns:a16="http://schemas.microsoft.com/office/drawing/2014/main" id="{BFAFF3EB-AC45-5324-9949-9EA3BB4A52C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7146" t="36033" r="24077" b="25460"/>
            <a:stretch/>
          </p:blipFill>
          <p:spPr>
            <a:xfrm>
              <a:off x="1220309" y="3281091"/>
              <a:ext cx="601842" cy="475107"/>
            </a:xfrm>
            <a:prstGeom prst="rect">
              <a:avLst/>
            </a:prstGeom>
          </p:spPr>
        </p:pic>
      </p:grpSp>
      <p:pic>
        <p:nvPicPr>
          <p:cNvPr id="13" name="Graphic 12">
            <a:extLst>
              <a:ext uri="{FF2B5EF4-FFF2-40B4-BE49-F238E27FC236}">
                <a16:creationId xmlns:a16="http://schemas.microsoft.com/office/drawing/2014/main" id="{F1BF8810-B5BA-2F7E-E590-93909B3B4D8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7146" t="36033" r="24077" b="25460"/>
          <a:stretch/>
        </p:blipFill>
        <p:spPr>
          <a:xfrm>
            <a:off x="1878736" y="3549354"/>
            <a:ext cx="345750" cy="272943"/>
          </a:xfrm>
          <a:prstGeom prst="rect">
            <a:avLst/>
          </a:prstGeom>
        </p:spPr>
      </p:pic>
      <p:sp>
        <p:nvSpPr>
          <p:cNvPr id="14" name="TextBox 13">
            <a:extLst>
              <a:ext uri="{FF2B5EF4-FFF2-40B4-BE49-F238E27FC236}">
                <a16:creationId xmlns:a16="http://schemas.microsoft.com/office/drawing/2014/main" id="{59BCAA96-73D3-C271-9919-73B1B16A7169}"/>
              </a:ext>
            </a:extLst>
          </p:cNvPr>
          <p:cNvSpPr txBox="1"/>
          <p:nvPr/>
        </p:nvSpPr>
        <p:spPr>
          <a:xfrm>
            <a:off x="88490" y="2757948"/>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250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E832AA42-4C04-4E68-8E0D-BC2AFA891850}">
  <ds:schemaRefs>
    <ds:schemaRef ds:uri="http://schemas.microsoft.com/sharepoint/v3/contenttype/forms"/>
  </ds:schemaRefs>
</ds:datastoreItem>
</file>

<file path=customXml/itemProps2.xml><?xml version="1.0" encoding="utf-8"?>
<ds:datastoreItem xmlns:ds="http://schemas.openxmlformats.org/officeDocument/2006/customXml" ds:itemID="{28D998B4-C4CB-440B-B77C-5F601B710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383070-D95D-4CFA-9A2B-6F9CE0FC8DD6}">
  <ds:schemaRefs>
    <ds:schemaRef ds:uri="http://purl.org/dc/elements/1.1/"/>
    <ds:schemaRef ds:uri="http://purl.org/dc/dcmitype/"/>
    <ds:schemaRef ds:uri="a26ea033-2852-474a-8cc8-30d2b3b4aa0f"/>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schemas.microsoft.com/office/2006/documentManagement/types"/>
    <ds:schemaRef ds:uri="8296b18e-8234-4d94-91b1-3ed3998a7eb5"/>
    <ds:schemaRef ds:uri="http://schemas.microsoft.com/sharepoint/v3"/>
    <ds:schemaRef ds:uri="http://www.w3.org/XML/1998/namespace"/>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3773</Words>
  <Application>Microsoft Office PowerPoint</Application>
  <PresentationFormat>Widescreen</PresentationFormat>
  <Paragraphs>246</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Lloyds Bank Jack Medium</vt:lpstr>
      <vt:lpstr>Source Sans Pro</vt:lpstr>
      <vt:lpstr>Symbol</vt:lpstr>
      <vt:lpstr>Wingdings</vt:lpstr>
      <vt:lpstr>Calibri</vt:lpstr>
      <vt:lpstr>Lloyds Bank Jack</vt:lpstr>
      <vt:lpstr>Times New Roman</vt:lpstr>
      <vt:lpstr>Source Sans Pro SemiBold</vt:lpstr>
      <vt:lpstr>Courier New</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8</cp:revision>
  <dcterms:created xsi:type="dcterms:W3CDTF">2024-02-20T12:12:04Z</dcterms:created>
  <dcterms:modified xsi:type="dcterms:W3CDTF">2025-04-29T13:07:16Z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