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authors.xml" ContentType="application/vnd.ms-powerpoint.authors+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Metadata/LabelInfo.xml" ContentType="application/vnd.ms-office.classificationlabels+xml"/>
  <Override PartName="/docProps/core.xml" ContentType="application/vnd.openxmlformats-package.core-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81" r:id="rId2"/>
    <p:sldId id="288" r:id="rId3"/>
    <p:sldId id="282" r:id="rId4"/>
    <p:sldId id="271" r:id="rId5"/>
    <p:sldId id="272" r:id="rId6"/>
    <p:sldId id="286" r:id="rId7"/>
    <p:sldId id="285" r:id="rId8"/>
    <p:sldId id="275" r:id="rId9"/>
    <p:sldId id="276" r:id="rId10"/>
    <p:sldId id="277" r:id="rId11"/>
    <p:sldId id="279" r:id="rId12"/>
    <p:sldId id="287" r:id="rId13"/>
    <p:sldId id="289" r:id="rId14"/>
    <p:sldId id="303" r:id="rId15"/>
  </p:sldIdLst>
  <p:sldSz cx="12192000" cy="6858000"/>
  <p:notesSz cx="6858000" cy="9144000"/>
  <p:embeddedFontLst>
    <p:embeddedFont>
      <p:font typeface="Lloyds Bank Jack" panose="02000503040000020004" pitchFamily="50" charset="0"/>
      <p:regular r:id="rId17"/>
      <p:bold r:id="rId18"/>
      <p:italic r:id="rId19"/>
      <p:boldItalic r:id="rId20"/>
    </p:embeddedFont>
    <p:embeddedFont>
      <p:font typeface="Lloyds Bank Jack Medium" panose="02000606060000020004" pitchFamily="50" charset="0"/>
      <p:regular r:id="rId21"/>
      <p:italic r:id="rId22"/>
    </p:embeddedFont>
    <p:embeddedFont>
      <p:font typeface="Source Sans Pro" panose="020B0503030403020204" pitchFamily="34" charset="0"/>
      <p:regular r:id="rId23"/>
    </p:embeddedFont>
    <p:embeddedFont>
      <p:font typeface="Source Sans Pro SemiBold" panose="020B0603030403020204" pitchFamily="34" charset="0"/>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soR5/gcngsSrzIRpTJ03ww==" hashData="Tg9YuGw+VFsDoK80TxKVe8zM9EKhHVJSVqM0tD9mrTb3DymkcGBNrkT2QQUQL3WhE7IEfAx0M1g4JU0kol/uQg=="/>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iWnm6n336r4jiqKe4fhIrtiQOf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89991A-96E8-9BD5-B4C7-EADB6A7FD99B}" name="Sarah Mason" initials="SM" userId="0b920c53a0328f72" providerId="Windows Live"/>
  <p188:author id="{D166ADA9-AF04-E283-5A99-A5910D57E2C5}" name="Michael Osborne" initials="" userId="S::mike@upskilldigital.com::9c0de20d-36c4-4497-93c0-fd6961c417d7" providerId="AD"/>
  <p188:author id="{865A1CD2-5D88-1B70-DA30-1BDDB54B120C}" name="Franklin, Chris (Learning – People &amp; Places)" initials="CF" userId="S::Chris.Franklin@lloydsbanking.com::826ee402-fbdb-4034-a7c7-db309b4160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260B3"/>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1FC0DC-ECC0-4D82-992C-FA2525B72E7D}" v="2" dt="2024-05-15T14:02:23.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1972"/>
  </p:normalViewPr>
  <p:slideViewPr>
    <p:cSldViewPr snapToGrid="0">
      <p:cViewPr varScale="1">
        <p:scale>
          <a:sx n="80" d="100"/>
          <a:sy n="80" d="100"/>
        </p:scale>
        <p:origin x="13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customschemas.google.com/relationships/presentationmetadata" Target="meta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 Id="rId30" Type="http://schemas.microsoft.com/office/2015/10/relationships/revisionInfo" Target="revisionInfo.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0D03A-B3C3-411A-A67C-9999AD233BA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92AFF5D-12D7-446B-B2CF-DD1907A08830}">
      <dgm:prSet custT="1"/>
      <dgm:spPr/>
      <dgm:t>
        <a:bodyPr/>
        <a:lstStyle/>
        <a:p>
          <a:pPr>
            <a:lnSpc>
              <a:spcPct val="100000"/>
            </a:lnSpc>
          </a:pPr>
          <a:r>
            <a:rPr lang="en-GB" sz="2000" b="1" i="0" dirty="0">
              <a:solidFill>
                <a:schemeClr val="accent1"/>
              </a:solidFill>
              <a:latin typeface="Source Sans Pro SemiBold" panose="020B0503030403020204" pitchFamily="34" charset="0"/>
            </a:rPr>
            <a:t>Find or decide where you’re going</a:t>
          </a:r>
          <a:endParaRPr lang="en-US" sz="2000" b="1" i="0" dirty="0">
            <a:solidFill>
              <a:schemeClr val="accent1"/>
            </a:solidFill>
            <a:latin typeface="Source Sans Pro SemiBold" panose="020B0503030403020204" pitchFamily="34" charset="0"/>
          </a:endParaRPr>
        </a:p>
      </dgm:t>
    </dgm:pt>
    <dgm:pt modelId="{D8884614-1A11-4AF9-ADC8-7365BD996CF6}" type="parTrans" cxnId="{8976F931-512B-4352-A66E-256B372785B0}">
      <dgm:prSet/>
      <dgm:spPr/>
      <dgm:t>
        <a:bodyPr/>
        <a:lstStyle/>
        <a:p>
          <a:endParaRPr lang="en-US" sz="2000" b="0" i="0">
            <a:solidFill>
              <a:schemeClr val="accent1"/>
            </a:solidFill>
            <a:latin typeface="Lloyds Bank Jack Medium" panose="02000503040000020004" pitchFamily="2" charset="77"/>
          </a:endParaRPr>
        </a:p>
      </dgm:t>
    </dgm:pt>
    <dgm:pt modelId="{9F276463-4FC4-483C-AF47-8ADA579A3977}" type="sibTrans" cxnId="{8976F931-512B-4352-A66E-256B372785B0}">
      <dgm:prSet/>
      <dgm:spPr/>
      <dgm:t>
        <a:bodyPr/>
        <a:lstStyle/>
        <a:p>
          <a:endParaRPr lang="en-US" sz="2000" b="0" i="0">
            <a:solidFill>
              <a:schemeClr val="accent1"/>
            </a:solidFill>
            <a:latin typeface="Lloyds Bank Jack Medium" panose="02000503040000020004" pitchFamily="2" charset="77"/>
          </a:endParaRPr>
        </a:p>
      </dgm:t>
    </dgm:pt>
    <dgm:pt modelId="{0723E091-3691-B343-AC81-CB6BE1B5D9B4}">
      <dgm:prSet custT="1"/>
      <dgm:spPr/>
      <dgm:t>
        <a:bodyPr/>
        <a:lstStyle/>
        <a:p>
          <a:pPr>
            <a:lnSpc>
              <a:spcPct val="100000"/>
            </a:lnSpc>
          </a:pPr>
          <a:r>
            <a:rPr lang="en-GB" sz="2000" b="1" i="0" dirty="0">
              <a:solidFill>
                <a:schemeClr val="accent1"/>
              </a:solidFill>
              <a:latin typeface="Source Sans Pro SemiBold" panose="020B0503030403020204" pitchFamily="34" charset="0"/>
            </a:rPr>
            <a:t>Check your travel options</a:t>
          </a:r>
        </a:p>
      </dgm:t>
    </dgm:pt>
    <dgm:pt modelId="{4C5F143A-E46A-0F44-971A-DCA03C5499BD}" type="parTrans" cxnId="{CF87833F-D362-D644-94B8-367BA4B1FDC5}">
      <dgm:prSet/>
      <dgm:spPr/>
      <dgm:t>
        <a:bodyPr/>
        <a:lstStyle/>
        <a:p>
          <a:endParaRPr lang="en-GB" sz="2000" b="0" i="0">
            <a:solidFill>
              <a:schemeClr val="accent1"/>
            </a:solidFill>
            <a:latin typeface="Lloyds Bank Jack Medium" panose="02000503040000020004" pitchFamily="2" charset="77"/>
          </a:endParaRPr>
        </a:p>
      </dgm:t>
    </dgm:pt>
    <dgm:pt modelId="{D8A39A69-157E-BE4D-A81F-910D39D57E0E}" type="sibTrans" cxnId="{CF87833F-D362-D644-94B8-367BA4B1FDC5}">
      <dgm:prSet/>
      <dgm:spPr/>
      <dgm:t>
        <a:bodyPr/>
        <a:lstStyle/>
        <a:p>
          <a:endParaRPr lang="en-GB" sz="2000" b="0" i="0">
            <a:solidFill>
              <a:schemeClr val="accent1"/>
            </a:solidFill>
            <a:latin typeface="Lloyds Bank Jack Medium" panose="02000503040000020004" pitchFamily="2" charset="77"/>
          </a:endParaRPr>
        </a:p>
      </dgm:t>
    </dgm:pt>
    <dgm:pt modelId="{784144B7-5C71-464E-9EE0-59E4226DDE68}">
      <dgm:prSet custT="1"/>
      <dgm:spPr/>
      <dgm:t>
        <a:bodyPr/>
        <a:lstStyle/>
        <a:p>
          <a:pPr>
            <a:lnSpc>
              <a:spcPct val="100000"/>
            </a:lnSpc>
          </a:pPr>
          <a:r>
            <a:rPr lang="en-GB" sz="2000" b="1" i="0" dirty="0">
              <a:solidFill>
                <a:schemeClr val="accent1"/>
              </a:solidFill>
              <a:latin typeface="Source Sans Pro SemiBold" panose="020B0503030403020204" pitchFamily="34" charset="0"/>
            </a:rPr>
            <a:t>Book tickets</a:t>
          </a:r>
        </a:p>
      </dgm:t>
    </dgm:pt>
    <dgm:pt modelId="{E66A64DF-2E00-2140-91B9-9D590BFC4311}" type="parTrans" cxnId="{A251A83F-0304-0343-81C4-E7C8EDB964C7}">
      <dgm:prSet/>
      <dgm:spPr/>
      <dgm:t>
        <a:bodyPr/>
        <a:lstStyle/>
        <a:p>
          <a:endParaRPr lang="en-GB" sz="2000" b="0" i="0">
            <a:solidFill>
              <a:schemeClr val="accent1"/>
            </a:solidFill>
            <a:latin typeface="Lloyds Bank Jack Medium" panose="02000503040000020004" pitchFamily="2" charset="77"/>
          </a:endParaRPr>
        </a:p>
      </dgm:t>
    </dgm:pt>
    <dgm:pt modelId="{2F9A849B-88CD-F043-8E8A-66B4C1767AE8}" type="sibTrans" cxnId="{A251A83F-0304-0343-81C4-E7C8EDB964C7}">
      <dgm:prSet/>
      <dgm:spPr/>
      <dgm:t>
        <a:bodyPr/>
        <a:lstStyle/>
        <a:p>
          <a:endParaRPr lang="en-GB" sz="2000" b="0" i="0">
            <a:solidFill>
              <a:schemeClr val="accent1"/>
            </a:solidFill>
            <a:latin typeface="Lloyds Bank Jack Medium" panose="02000503040000020004" pitchFamily="2" charset="77"/>
          </a:endParaRPr>
        </a:p>
      </dgm:t>
    </dgm:pt>
    <dgm:pt modelId="{A4AB4997-2E8D-6448-98CB-0028F4B4E3F2}">
      <dgm:prSet custT="1"/>
      <dgm:spPr/>
      <dgm:t>
        <a:bodyPr/>
        <a:lstStyle/>
        <a:p>
          <a:pPr>
            <a:lnSpc>
              <a:spcPct val="100000"/>
            </a:lnSpc>
          </a:pPr>
          <a:r>
            <a:rPr lang="en-GB" sz="2000" b="1" i="0" dirty="0">
              <a:solidFill>
                <a:schemeClr val="accent1"/>
              </a:solidFill>
              <a:latin typeface="Source Sans Pro SemiBold" panose="020B0503030403020204" pitchFamily="34" charset="0"/>
            </a:rPr>
            <a:t>Get travel alerts and tips</a:t>
          </a:r>
        </a:p>
      </dgm:t>
    </dgm:pt>
    <dgm:pt modelId="{31B0CC70-247C-004D-94F4-827BF4E4804A}" type="parTrans" cxnId="{49B20774-D3A0-C742-B585-A43E7BE08E24}">
      <dgm:prSet/>
      <dgm:spPr/>
      <dgm:t>
        <a:bodyPr/>
        <a:lstStyle/>
        <a:p>
          <a:endParaRPr lang="en-GB" sz="2000" b="0" i="0">
            <a:solidFill>
              <a:schemeClr val="accent1"/>
            </a:solidFill>
            <a:latin typeface="Lloyds Bank Jack Medium" panose="02000503040000020004" pitchFamily="2" charset="77"/>
          </a:endParaRPr>
        </a:p>
      </dgm:t>
    </dgm:pt>
    <dgm:pt modelId="{740D613A-0FC2-6C45-B835-98043377358A}" type="sibTrans" cxnId="{49B20774-D3A0-C742-B585-A43E7BE08E24}">
      <dgm:prSet/>
      <dgm:spPr/>
      <dgm:t>
        <a:bodyPr/>
        <a:lstStyle/>
        <a:p>
          <a:endParaRPr lang="en-GB" sz="2000" b="0" i="0">
            <a:solidFill>
              <a:schemeClr val="accent1"/>
            </a:solidFill>
            <a:latin typeface="Lloyds Bank Jack Medium" panose="02000503040000020004" pitchFamily="2" charset="77"/>
          </a:endParaRPr>
        </a:p>
      </dgm:t>
    </dgm:pt>
    <dgm:pt modelId="{7D7E1C6D-F9A3-4C4E-BD1E-19B27CEC8652}" type="pres">
      <dgm:prSet presAssocID="{FDC0D03A-B3C3-411A-A67C-9999AD233BAE}" presName="root" presStyleCnt="0">
        <dgm:presLayoutVars>
          <dgm:dir/>
          <dgm:resizeHandles val="exact"/>
        </dgm:presLayoutVars>
      </dgm:prSet>
      <dgm:spPr/>
    </dgm:pt>
    <dgm:pt modelId="{3FFC2796-D410-458E-AF36-BE285760565C}" type="pres">
      <dgm:prSet presAssocID="{192AFF5D-12D7-446B-B2CF-DD1907A08830}" presName="compNode" presStyleCnt="0"/>
      <dgm:spPr/>
    </dgm:pt>
    <dgm:pt modelId="{CEDA32EC-2B25-4877-A68A-F61F25B8EF19}" type="pres">
      <dgm:prSet presAssocID="{192AFF5D-12D7-446B-B2CF-DD1907A08830}"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5B44FBFD-01D6-46C9-9997-244D9AEE564C}" type="pres">
      <dgm:prSet presAssocID="{192AFF5D-12D7-446B-B2CF-DD1907A08830}" presName="spaceRect" presStyleCnt="0"/>
      <dgm:spPr/>
    </dgm:pt>
    <dgm:pt modelId="{B1AB48D9-79DB-4DFF-8B10-C5F76960971B}" type="pres">
      <dgm:prSet presAssocID="{192AFF5D-12D7-446B-B2CF-DD1907A08830}" presName="textRect" presStyleLbl="revTx" presStyleIdx="0" presStyleCnt="4">
        <dgm:presLayoutVars>
          <dgm:chMax val="1"/>
          <dgm:chPref val="1"/>
        </dgm:presLayoutVars>
      </dgm:prSet>
      <dgm:spPr/>
    </dgm:pt>
    <dgm:pt modelId="{5C636E94-B21A-47C8-924C-88C9904092F0}" type="pres">
      <dgm:prSet presAssocID="{9F276463-4FC4-483C-AF47-8ADA579A3977}" presName="sibTrans" presStyleCnt="0"/>
      <dgm:spPr/>
    </dgm:pt>
    <dgm:pt modelId="{D9B040D2-3CEA-D940-AF59-8A37CC37583F}" type="pres">
      <dgm:prSet presAssocID="{0723E091-3691-B343-AC81-CB6BE1B5D9B4}" presName="compNode" presStyleCnt="0"/>
      <dgm:spPr/>
    </dgm:pt>
    <dgm:pt modelId="{8A2B7983-6AB0-6E4D-8E2B-0F17FD795C35}" type="pres">
      <dgm:prSet presAssocID="{0723E091-3691-B343-AC81-CB6BE1B5D9B4}"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32A58D92-21C9-4E44-80BF-8E3772089339}" type="pres">
      <dgm:prSet presAssocID="{0723E091-3691-B343-AC81-CB6BE1B5D9B4}" presName="spaceRect" presStyleCnt="0"/>
      <dgm:spPr/>
    </dgm:pt>
    <dgm:pt modelId="{BE1EBBAD-E104-8D42-A17B-DE08F908B8F4}" type="pres">
      <dgm:prSet presAssocID="{0723E091-3691-B343-AC81-CB6BE1B5D9B4}" presName="textRect" presStyleLbl="revTx" presStyleIdx="1" presStyleCnt="4">
        <dgm:presLayoutVars>
          <dgm:chMax val="1"/>
          <dgm:chPref val="1"/>
        </dgm:presLayoutVars>
      </dgm:prSet>
      <dgm:spPr/>
    </dgm:pt>
    <dgm:pt modelId="{5646906B-1301-2745-B0B4-FA9EE15CCEA9}" type="pres">
      <dgm:prSet presAssocID="{D8A39A69-157E-BE4D-A81F-910D39D57E0E}" presName="sibTrans" presStyleCnt="0"/>
      <dgm:spPr/>
    </dgm:pt>
    <dgm:pt modelId="{8C2A7D24-ACD0-F146-8DED-90FD6C21E255}" type="pres">
      <dgm:prSet presAssocID="{784144B7-5C71-464E-9EE0-59E4226DDE68}" presName="compNode" presStyleCnt="0"/>
      <dgm:spPr/>
    </dgm:pt>
    <dgm:pt modelId="{3BAFE3B6-D1AE-D945-B0A3-39E469A33770}" type="pres">
      <dgm:prSet presAssocID="{784144B7-5C71-464E-9EE0-59E4226DDE68}"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16195939-D410-1749-9EE4-3DE470B540B2}" type="pres">
      <dgm:prSet presAssocID="{784144B7-5C71-464E-9EE0-59E4226DDE68}" presName="spaceRect" presStyleCnt="0"/>
      <dgm:spPr/>
    </dgm:pt>
    <dgm:pt modelId="{F0A2D085-C3A9-E643-B36A-DEAEB0CEC051}" type="pres">
      <dgm:prSet presAssocID="{784144B7-5C71-464E-9EE0-59E4226DDE68}" presName="textRect" presStyleLbl="revTx" presStyleIdx="2" presStyleCnt="4">
        <dgm:presLayoutVars>
          <dgm:chMax val="1"/>
          <dgm:chPref val="1"/>
        </dgm:presLayoutVars>
      </dgm:prSet>
      <dgm:spPr/>
    </dgm:pt>
    <dgm:pt modelId="{45224388-4068-1E49-80A0-8BD757F3E335}" type="pres">
      <dgm:prSet presAssocID="{2F9A849B-88CD-F043-8E8A-66B4C1767AE8}" presName="sibTrans" presStyleCnt="0"/>
      <dgm:spPr/>
    </dgm:pt>
    <dgm:pt modelId="{3804A899-7C74-684C-8C40-52FAB1D8BF34}" type="pres">
      <dgm:prSet presAssocID="{A4AB4997-2E8D-6448-98CB-0028F4B4E3F2}" presName="compNode" presStyleCnt="0"/>
      <dgm:spPr/>
    </dgm:pt>
    <dgm:pt modelId="{CAD41951-C01B-4548-980B-40F836B7BB44}" type="pres">
      <dgm:prSet presAssocID="{A4AB4997-2E8D-6448-98CB-0028F4B4E3F2}"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CFCBC1A9-2FF5-DB46-A49E-8B2E5EB54D1D}" type="pres">
      <dgm:prSet presAssocID="{A4AB4997-2E8D-6448-98CB-0028F4B4E3F2}" presName="spaceRect" presStyleCnt="0"/>
      <dgm:spPr/>
    </dgm:pt>
    <dgm:pt modelId="{BB9D23A6-E096-7B48-A27F-B7CB91C69CE8}" type="pres">
      <dgm:prSet presAssocID="{A4AB4997-2E8D-6448-98CB-0028F4B4E3F2}" presName="textRect" presStyleLbl="revTx" presStyleIdx="3" presStyleCnt="4">
        <dgm:presLayoutVars>
          <dgm:chMax val="1"/>
          <dgm:chPref val="1"/>
        </dgm:presLayoutVars>
      </dgm:prSet>
      <dgm:spPr/>
    </dgm:pt>
  </dgm:ptLst>
  <dgm:cxnLst>
    <dgm:cxn modelId="{880F2501-1ED9-1F40-B7BE-FB19DA5037B5}" type="presOf" srcId="{0723E091-3691-B343-AC81-CB6BE1B5D9B4}" destId="{BE1EBBAD-E104-8D42-A17B-DE08F908B8F4}" srcOrd="0" destOrd="0" presId="urn:microsoft.com/office/officeart/2018/2/layout/IconLabelList"/>
    <dgm:cxn modelId="{8976F931-512B-4352-A66E-256B372785B0}" srcId="{FDC0D03A-B3C3-411A-A67C-9999AD233BAE}" destId="{192AFF5D-12D7-446B-B2CF-DD1907A08830}" srcOrd="0" destOrd="0" parTransId="{D8884614-1A11-4AF9-ADC8-7365BD996CF6}" sibTransId="{9F276463-4FC4-483C-AF47-8ADA579A3977}"/>
    <dgm:cxn modelId="{763A533E-6D16-F743-91BF-B2B682342FF6}" type="presOf" srcId="{A4AB4997-2E8D-6448-98CB-0028F4B4E3F2}" destId="{BB9D23A6-E096-7B48-A27F-B7CB91C69CE8}" srcOrd="0" destOrd="0" presId="urn:microsoft.com/office/officeart/2018/2/layout/IconLabelList"/>
    <dgm:cxn modelId="{CF87833F-D362-D644-94B8-367BA4B1FDC5}" srcId="{FDC0D03A-B3C3-411A-A67C-9999AD233BAE}" destId="{0723E091-3691-B343-AC81-CB6BE1B5D9B4}" srcOrd="1" destOrd="0" parTransId="{4C5F143A-E46A-0F44-971A-DCA03C5499BD}" sibTransId="{D8A39A69-157E-BE4D-A81F-910D39D57E0E}"/>
    <dgm:cxn modelId="{A251A83F-0304-0343-81C4-E7C8EDB964C7}" srcId="{FDC0D03A-B3C3-411A-A67C-9999AD233BAE}" destId="{784144B7-5C71-464E-9EE0-59E4226DDE68}" srcOrd="2" destOrd="0" parTransId="{E66A64DF-2E00-2140-91B9-9D590BFC4311}" sibTransId="{2F9A849B-88CD-F043-8E8A-66B4C1767AE8}"/>
    <dgm:cxn modelId="{6B193E70-B64B-4372-804E-31B4BF2494C0}" type="presOf" srcId="{FDC0D03A-B3C3-411A-A67C-9999AD233BAE}" destId="{7D7E1C6D-F9A3-4C4E-BD1E-19B27CEC8652}" srcOrd="0" destOrd="0" presId="urn:microsoft.com/office/officeart/2018/2/layout/IconLabelList"/>
    <dgm:cxn modelId="{49B20774-D3A0-C742-B585-A43E7BE08E24}" srcId="{FDC0D03A-B3C3-411A-A67C-9999AD233BAE}" destId="{A4AB4997-2E8D-6448-98CB-0028F4B4E3F2}" srcOrd="3" destOrd="0" parTransId="{31B0CC70-247C-004D-94F4-827BF4E4804A}" sibTransId="{740D613A-0FC2-6C45-B835-98043377358A}"/>
    <dgm:cxn modelId="{2D365985-2D8E-4942-98D2-EBEC55CF2CCE}" type="presOf" srcId="{192AFF5D-12D7-446B-B2CF-DD1907A08830}" destId="{B1AB48D9-79DB-4DFF-8B10-C5F76960971B}" srcOrd="0" destOrd="0" presId="urn:microsoft.com/office/officeart/2018/2/layout/IconLabelList"/>
    <dgm:cxn modelId="{CB17B5B2-BE57-7842-AFE2-028A7D33C323}" type="presOf" srcId="{784144B7-5C71-464E-9EE0-59E4226DDE68}" destId="{F0A2D085-C3A9-E643-B36A-DEAEB0CEC051}" srcOrd="0" destOrd="0" presId="urn:microsoft.com/office/officeart/2018/2/layout/IconLabelList"/>
    <dgm:cxn modelId="{36599C5D-D0A3-4F9F-A15F-87B39E029AC9}" type="presParOf" srcId="{7D7E1C6D-F9A3-4C4E-BD1E-19B27CEC8652}" destId="{3FFC2796-D410-458E-AF36-BE285760565C}" srcOrd="0" destOrd="0" presId="urn:microsoft.com/office/officeart/2018/2/layout/IconLabelList"/>
    <dgm:cxn modelId="{77D5DD78-A01F-4622-A1E9-61F6AA9162AA}" type="presParOf" srcId="{3FFC2796-D410-458E-AF36-BE285760565C}" destId="{CEDA32EC-2B25-4877-A68A-F61F25B8EF19}" srcOrd="0" destOrd="0" presId="urn:microsoft.com/office/officeart/2018/2/layout/IconLabelList"/>
    <dgm:cxn modelId="{C1C285F5-9CC6-49C7-8D0E-C067C305F629}" type="presParOf" srcId="{3FFC2796-D410-458E-AF36-BE285760565C}" destId="{5B44FBFD-01D6-46C9-9997-244D9AEE564C}" srcOrd="1" destOrd="0" presId="urn:microsoft.com/office/officeart/2018/2/layout/IconLabelList"/>
    <dgm:cxn modelId="{B34330CC-F8D2-4203-B5DA-4D7FC15CE62F}" type="presParOf" srcId="{3FFC2796-D410-458E-AF36-BE285760565C}" destId="{B1AB48D9-79DB-4DFF-8B10-C5F76960971B}" srcOrd="2" destOrd="0" presId="urn:microsoft.com/office/officeart/2018/2/layout/IconLabelList"/>
    <dgm:cxn modelId="{8EE9B751-CDF1-471D-91A0-212EE043019D}" type="presParOf" srcId="{7D7E1C6D-F9A3-4C4E-BD1E-19B27CEC8652}" destId="{5C636E94-B21A-47C8-924C-88C9904092F0}" srcOrd="1" destOrd="0" presId="urn:microsoft.com/office/officeart/2018/2/layout/IconLabelList"/>
    <dgm:cxn modelId="{E4BAE7EC-2EB6-5846-9389-C2C88980E4ED}" type="presParOf" srcId="{7D7E1C6D-F9A3-4C4E-BD1E-19B27CEC8652}" destId="{D9B040D2-3CEA-D940-AF59-8A37CC37583F}" srcOrd="2" destOrd="0" presId="urn:microsoft.com/office/officeart/2018/2/layout/IconLabelList"/>
    <dgm:cxn modelId="{44D1531D-8779-0041-A745-CDB521989263}" type="presParOf" srcId="{D9B040D2-3CEA-D940-AF59-8A37CC37583F}" destId="{8A2B7983-6AB0-6E4D-8E2B-0F17FD795C35}" srcOrd="0" destOrd="0" presId="urn:microsoft.com/office/officeart/2018/2/layout/IconLabelList"/>
    <dgm:cxn modelId="{12A8DD8B-23C0-8F4B-8779-FFB1209BEFE7}" type="presParOf" srcId="{D9B040D2-3CEA-D940-AF59-8A37CC37583F}" destId="{32A58D92-21C9-4E44-80BF-8E3772089339}" srcOrd="1" destOrd="0" presId="urn:microsoft.com/office/officeart/2018/2/layout/IconLabelList"/>
    <dgm:cxn modelId="{FE901CAF-BE29-C843-9E28-A3E55366FFE9}" type="presParOf" srcId="{D9B040D2-3CEA-D940-AF59-8A37CC37583F}" destId="{BE1EBBAD-E104-8D42-A17B-DE08F908B8F4}" srcOrd="2" destOrd="0" presId="urn:microsoft.com/office/officeart/2018/2/layout/IconLabelList"/>
    <dgm:cxn modelId="{CC5270B3-6F30-754E-9947-6BA39919A0BB}" type="presParOf" srcId="{7D7E1C6D-F9A3-4C4E-BD1E-19B27CEC8652}" destId="{5646906B-1301-2745-B0B4-FA9EE15CCEA9}" srcOrd="3" destOrd="0" presId="urn:microsoft.com/office/officeart/2018/2/layout/IconLabelList"/>
    <dgm:cxn modelId="{4D40570E-04A4-9D48-ADB5-C90A47E68873}" type="presParOf" srcId="{7D7E1C6D-F9A3-4C4E-BD1E-19B27CEC8652}" destId="{8C2A7D24-ACD0-F146-8DED-90FD6C21E255}" srcOrd="4" destOrd="0" presId="urn:microsoft.com/office/officeart/2018/2/layout/IconLabelList"/>
    <dgm:cxn modelId="{25559225-0BDD-B043-924B-F0D2FE1098A7}" type="presParOf" srcId="{8C2A7D24-ACD0-F146-8DED-90FD6C21E255}" destId="{3BAFE3B6-D1AE-D945-B0A3-39E469A33770}" srcOrd="0" destOrd="0" presId="urn:microsoft.com/office/officeart/2018/2/layout/IconLabelList"/>
    <dgm:cxn modelId="{635898B0-E5D2-894A-B090-05C6D9B10885}" type="presParOf" srcId="{8C2A7D24-ACD0-F146-8DED-90FD6C21E255}" destId="{16195939-D410-1749-9EE4-3DE470B540B2}" srcOrd="1" destOrd="0" presId="urn:microsoft.com/office/officeart/2018/2/layout/IconLabelList"/>
    <dgm:cxn modelId="{0BE8EB83-53DB-8D4D-812F-A3A9A34C1CE0}" type="presParOf" srcId="{8C2A7D24-ACD0-F146-8DED-90FD6C21E255}" destId="{F0A2D085-C3A9-E643-B36A-DEAEB0CEC051}" srcOrd="2" destOrd="0" presId="urn:microsoft.com/office/officeart/2018/2/layout/IconLabelList"/>
    <dgm:cxn modelId="{C3313FC3-C9D8-9E45-A443-6B95FC02140A}" type="presParOf" srcId="{7D7E1C6D-F9A3-4C4E-BD1E-19B27CEC8652}" destId="{45224388-4068-1E49-80A0-8BD757F3E335}" srcOrd="5" destOrd="0" presId="urn:microsoft.com/office/officeart/2018/2/layout/IconLabelList"/>
    <dgm:cxn modelId="{2F881291-6C86-EB49-9550-B98C115E52CA}" type="presParOf" srcId="{7D7E1C6D-F9A3-4C4E-BD1E-19B27CEC8652}" destId="{3804A899-7C74-684C-8C40-52FAB1D8BF34}" srcOrd="6" destOrd="0" presId="urn:microsoft.com/office/officeart/2018/2/layout/IconLabelList"/>
    <dgm:cxn modelId="{8D22BF75-BB5F-3545-8D80-90C47CCE4534}" type="presParOf" srcId="{3804A899-7C74-684C-8C40-52FAB1D8BF34}" destId="{CAD41951-C01B-4548-980B-40F836B7BB44}" srcOrd="0" destOrd="0" presId="urn:microsoft.com/office/officeart/2018/2/layout/IconLabelList"/>
    <dgm:cxn modelId="{C1D3CB96-86E8-1E46-93FB-941AEBDBC95F}" type="presParOf" srcId="{3804A899-7C74-684C-8C40-52FAB1D8BF34}" destId="{CFCBC1A9-2FF5-DB46-A49E-8B2E5EB54D1D}" srcOrd="1" destOrd="0" presId="urn:microsoft.com/office/officeart/2018/2/layout/IconLabelList"/>
    <dgm:cxn modelId="{14CE9A60-621B-1F4B-8EF4-5DE5C339AF87}" type="presParOf" srcId="{3804A899-7C74-684C-8C40-52FAB1D8BF34}" destId="{BB9D23A6-E096-7B48-A27F-B7CB91C69CE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A32EC-2B25-4877-A68A-F61F25B8EF19}">
      <dsp:nvSpPr>
        <dsp:cNvPr id="0" name=""/>
        <dsp:cNvSpPr/>
      </dsp:nvSpPr>
      <dsp:spPr>
        <a:xfrm>
          <a:off x="670139" y="912776"/>
          <a:ext cx="1060550" cy="10605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AB48D9-79DB-4DFF-8B10-C5F76960971B}">
      <dsp:nvSpPr>
        <dsp:cNvPr id="0" name=""/>
        <dsp:cNvSpPr/>
      </dsp:nvSpPr>
      <dsp:spPr>
        <a:xfrm>
          <a:off x="22025"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chemeClr val="accent1"/>
              </a:solidFill>
              <a:latin typeface="Source Sans Pro SemiBold" panose="020B0503030403020204" pitchFamily="34" charset="0"/>
            </a:rPr>
            <a:t>Find or decide where you’re going</a:t>
          </a:r>
          <a:endParaRPr lang="en-US" sz="2000" b="1" i="0" kern="1200" dirty="0">
            <a:solidFill>
              <a:schemeClr val="accent1"/>
            </a:solidFill>
            <a:latin typeface="Source Sans Pro SemiBold" panose="020B0503030403020204" pitchFamily="34" charset="0"/>
          </a:endParaRPr>
        </a:p>
      </dsp:txBody>
      <dsp:txXfrm>
        <a:off x="22025" y="2287568"/>
        <a:ext cx="2356779" cy="720000"/>
      </dsp:txXfrm>
    </dsp:sp>
    <dsp:sp modelId="{8A2B7983-6AB0-6E4D-8E2B-0F17FD795C35}">
      <dsp:nvSpPr>
        <dsp:cNvPr id="0" name=""/>
        <dsp:cNvSpPr/>
      </dsp:nvSpPr>
      <dsp:spPr>
        <a:xfrm>
          <a:off x="3439356" y="912776"/>
          <a:ext cx="1060550" cy="106055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EBBAD-E104-8D42-A17B-DE08F908B8F4}">
      <dsp:nvSpPr>
        <dsp:cNvPr id="0" name=""/>
        <dsp:cNvSpPr/>
      </dsp:nvSpPr>
      <dsp:spPr>
        <a:xfrm>
          <a:off x="2791241"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chemeClr val="accent1"/>
              </a:solidFill>
              <a:latin typeface="Source Sans Pro SemiBold" panose="020B0503030403020204" pitchFamily="34" charset="0"/>
            </a:rPr>
            <a:t>Check your travel options</a:t>
          </a:r>
        </a:p>
      </dsp:txBody>
      <dsp:txXfrm>
        <a:off x="2791241" y="2287568"/>
        <a:ext cx="2356779" cy="720000"/>
      </dsp:txXfrm>
    </dsp:sp>
    <dsp:sp modelId="{3BAFE3B6-D1AE-D945-B0A3-39E469A33770}">
      <dsp:nvSpPr>
        <dsp:cNvPr id="0" name=""/>
        <dsp:cNvSpPr/>
      </dsp:nvSpPr>
      <dsp:spPr>
        <a:xfrm>
          <a:off x="6208572" y="912776"/>
          <a:ext cx="1060550" cy="10605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A2D085-C3A9-E643-B36A-DEAEB0CEC051}">
      <dsp:nvSpPr>
        <dsp:cNvPr id="0" name=""/>
        <dsp:cNvSpPr/>
      </dsp:nvSpPr>
      <dsp:spPr>
        <a:xfrm>
          <a:off x="5560458"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chemeClr val="accent1"/>
              </a:solidFill>
              <a:latin typeface="Source Sans Pro SemiBold" panose="020B0503030403020204" pitchFamily="34" charset="0"/>
            </a:rPr>
            <a:t>Book tickets</a:t>
          </a:r>
        </a:p>
      </dsp:txBody>
      <dsp:txXfrm>
        <a:off x="5560458" y="2287568"/>
        <a:ext cx="2356779" cy="720000"/>
      </dsp:txXfrm>
    </dsp:sp>
    <dsp:sp modelId="{CAD41951-C01B-4548-980B-40F836B7BB44}">
      <dsp:nvSpPr>
        <dsp:cNvPr id="0" name=""/>
        <dsp:cNvSpPr/>
      </dsp:nvSpPr>
      <dsp:spPr>
        <a:xfrm>
          <a:off x="8977789" y="912776"/>
          <a:ext cx="1060550" cy="106055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9D23A6-E096-7B48-A27F-B7CB91C69CE8}">
      <dsp:nvSpPr>
        <dsp:cNvPr id="0" name=""/>
        <dsp:cNvSpPr/>
      </dsp:nvSpPr>
      <dsp:spPr>
        <a:xfrm>
          <a:off x="8329674" y="2287568"/>
          <a:ext cx="23567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b="1" i="0" kern="1200" dirty="0">
              <a:solidFill>
                <a:schemeClr val="accent1"/>
              </a:solidFill>
              <a:latin typeface="Source Sans Pro SemiBold" panose="020B0503030403020204" pitchFamily="34" charset="0"/>
            </a:rPr>
            <a:t>Get travel alerts and tips</a:t>
          </a:r>
        </a:p>
      </dsp:txBody>
      <dsp:txXfrm>
        <a:off x="8329674" y="2287568"/>
        <a:ext cx="2356779"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ource Sans Pro" panose="020B0503030403020204" pitchFamily="34" charset="0"/>
        <a:ea typeface="Source Sans Pro" panose="020B0503030403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com/maps" TargetMode="External"/><Relationship Id="rId7" Type="http://schemas.openxmlformats.org/officeDocument/2006/relationships/hyperlink" Target="https://what3words.com/"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mapmywalk.com/" TargetMode="External"/><Relationship Id="rId5" Type="http://schemas.openxmlformats.org/officeDocument/2006/relationships/hyperlink" Target="https://www.plotaroute.com/" TargetMode="External"/><Relationship Id="rId4" Type="http://schemas.openxmlformats.org/officeDocument/2006/relationships/hyperlink" Target="https://citymapper.co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loydsbankacademy.co.uk/learn-for-life-new/get-started-online/introduction-to-online-servic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citymapper.com/" TargetMode="External"/><Relationship Id="rId4" Type="http://schemas.openxmlformats.org/officeDocument/2006/relationships/hyperlink" Target="https://www.google.com/map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ripadvisor.co.uk/" TargetMode="External"/><Relationship Id="rId7" Type="http://schemas.openxmlformats.org/officeDocument/2006/relationships/hyperlink" Target="https://www.kayak.co.uk/"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kyscanner.net/" TargetMode="External"/><Relationship Id="rId5" Type="http://schemas.openxmlformats.org/officeDocument/2006/relationships/hyperlink" Target="https://maps.google.com/" TargetMode="External"/><Relationship Id="rId4" Type="http://schemas.openxmlformats.org/officeDocument/2006/relationships/hyperlink" Target="https://www.trivago.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kyscanner.net/"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thetrainline.com/" TargetMode="External"/><Relationship Id="rId4" Type="http://schemas.openxmlformats.org/officeDocument/2006/relationships/hyperlink" Target="https://www.kayak.co.uk/"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traveline.info/" TargetMode="External"/><Relationship Id="rId13" Type="http://schemas.openxmlformats.org/officeDocument/2006/relationships/hyperlink" Target="https://www.google.com/maps" TargetMode="External"/><Relationship Id="rId18" Type="http://schemas.openxmlformats.org/officeDocument/2006/relationships/hyperlink" Target="https://www.paybyphone.co.uk/" TargetMode="External"/><Relationship Id="rId3" Type="http://schemas.openxmlformats.org/officeDocument/2006/relationships/hyperlink" Target="https://citymapper.com/" TargetMode="External"/><Relationship Id="rId21" Type="http://schemas.openxmlformats.org/officeDocument/2006/relationships/hyperlink" Target="https://maps.google.com/" TargetMode="External"/><Relationship Id="rId7" Type="http://schemas.openxmlformats.org/officeDocument/2006/relationships/hyperlink" Target="https://www.nationalexpress.com/en" TargetMode="External"/><Relationship Id="rId12" Type="http://schemas.openxmlformats.org/officeDocument/2006/relationships/hyperlink" Target="https://bolt.eu/" TargetMode="External"/><Relationship Id="rId17" Type="http://schemas.openxmlformats.org/officeDocument/2006/relationships/hyperlink" Target="https://ringgo.co.uk/" TargetMode="External"/><Relationship Id="rId2" Type="http://schemas.openxmlformats.org/officeDocument/2006/relationships/slide" Target="../slides/slide9.xml"/><Relationship Id="rId16" Type="http://schemas.openxmlformats.org/officeDocument/2006/relationships/hyperlink" Target="https://what3words.com/" TargetMode="External"/><Relationship Id="rId20" Type="http://schemas.openxmlformats.org/officeDocument/2006/relationships/hyperlink" Target="https://www.yourparkingspace.co.uk/" TargetMode="External"/><Relationship Id="rId1" Type="http://schemas.openxmlformats.org/officeDocument/2006/relationships/notesMaster" Target="../notesMasters/notesMaster1.xml"/><Relationship Id="rId6" Type="http://schemas.openxmlformats.org/officeDocument/2006/relationships/hyperlink" Target="https://www.nationalrail.co.uk/" TargetMode="External"/><Relationship Id="rId11" Type="http://schemas.openxmlformats.org/officeDocument/2006/relationships/hyperlink" Target="https://www.uber.com/" TargetMode="External"/><Relationship Id="rId5" Type="http://schemas.openxmlformats.org/officeDocument/2006/relationships/hyperlink" Target="https://nationalhighways.co.uk/" TargetMode="External"/><Relationship Id="rId15" Type="http://schemas.openxmlformats.org/officeDocument/2006/relationships/hyperlink" Target="https://www.mapmywalk.com/" TargetMode="External"/><Relationship Id="rId10" Type="http://schemas.openxmlformats.org/officeDocument/2006/relationships/hyperlink" Target="https://tfgm.com/" TargetMode="External"/><Relationship Id="rId19" Type="http://schemas.openxmlformats.org/officeDocument/2006/relationships/hyperlink" Target="https://www.justpark.com/uk/" TargetMode="External"/><Relationship Id="rId4" Type="http://schemas.openxmlformats.org/officeDocument/2006/relationships/hyperlink" Target="https://www.tomtom.com/" TargetMode="External"/><Relationship Id="rId9" Type="http://schemas.openxmlformats.org/officeDocument/2006/relationships/hyperlink" Target="https://tfl.gov.uk/" TargetMode="External"/><Relationship Id="rId14" Type="http://schemas.openxmlformats.org/officeDocument/2006/relationships/hyperlink" Target="https://www.apple.com/uk/map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Check what Wi-Fi network is available, its name and any password required; write up / make available to the learners</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Welcome people into the room</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Introduce yourself</a:t>
            </a:r>
          </a:p>
          <a:p>
            <a:pPr marL="342900" lvl="0" indent="-342900">
              <a:lnSpc>
                <a:spcPct val="120000"/>
              </a:lnSpc>
              <a:spcAft>
                <a:spcPts val="1200"/>
              </a:spcAft>
              <a:buFont typeface="Symbol" pitchFamily="2" charset="2"/>
              <a:buChar char=""/>
            </a:pPr>
            <a:r>
              <a:rPr lang="en-GB" sz="1800" dirty="0">
                <a:solidFill>
                  <a:srgbClr val="313233"/>
                </a:solidFill>
                <a:effectLst/>
                <a:cs typeface="Arial" panose="020B0604020202020204" pitchFamily="34" charset="0"/>
              </a:rPr>
              <a:t>Make sure everyone is comfortable</a:t>
            </a:r>
          </a:p>
          <a:p>
            <a:pPr marL="342900" lvl="0" indent="-342900">
              <a:lnSpc>
                <a:spcPct val="120000"/>
              </a:lnSpc>
              <a:spcAft>
                <a:spcPts val="1200"/>
              </a:spcAft>
              <a:buFont typeface="Symbol" pitchFamily="2" charset="2"/>
              <a:buChar char=""/>
            </a:pPr>
            <a:r>
              <a:rPr lang="en-GB" sz="1800" dirty="0">
                <a:solidFill>
                  <a:srgbClr val="313233"/>
                </a:solidFill>
                <a:effectLst/>
                <a:cs typeface="Arial" panose="020B0604020202020204" pitchFamily="34" charset="0"/>
              </a:rPr>
              <a:t>Go to the next slide when you’re ready to start the lesson</a:t>
            </a:r>
            <a:r>
              <a:rPr lang="en-GB" dirty="0">
                <a:effectLst/>
              </a:rPr>
              <a:t> </a:t>
            </a:r>
            <a:endParaRPr lang="en-GB" sz="1200" dirty="0">
              <a:solidFill>
                <a:srgbClr val="313233"/>
              </a:solidFill>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1</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9277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20000"/>
              </a:lnSpc>
              <a:spcBef>
                <a:spcPts val="0"/>
              </a:spcBef>
              <a:spcAft>
                <a:spcPts val="1200"/>
              </a:spcAft>
              <a:buClrTx/>
              <a:buSzTx/>
              <a:buFont typeface="Symbol" pitchFamily="2" charset="2"/>
              <a:buChar char=""/>
              <a:tabLst>
                <a:tab pos="457200" algn="l"/>
              </a:tabLst>
              <a:defRPr/>
            </a:pPr>
            <a:r>
              <a:rPr lang="en-GB" sz="1200" i="1" u="none" dirty="0">
                <a:solidFill>
                  <a:srgbClr val="313233"/>
                </a:solidFill>
                <a:effectLst/>
                <a:cs typeface="Arial" panose="020B0604020202020204" pitchFamily="34" charset="0"/>
              </a:rPr>
              <a:t>Now that we've talked about some apps that can help you while you're on the move, let's dive a bit deeper into one example – the navigation app. One popular app for this purpose is </a:t>
            </a:r>
            <a:r>
              <a:rPr lang="en-GB" sz="1200" i="1" u="none" dirty="0">
                <a:solidFill>
                  <a:srgbClr val="313233"/>
                </a:solidFill>
                <a:effectLst/>
                <a:cs typeface="Arial" panose="020B0604020202020204" pitchFamily="34" charset="0"/>
                <a:hlinkClick r:id="rId3"/>
              </a:rPr>
              <a:t>Google Maps</a:t>
            </a:r>
            <a:r>
              <a:rPr lang="en-GB" sz="1200" i="1" u="none" dirty="0">
                <a:solidFill>
                  <a:srgbClr val="313233"/>
                </a:solidFill>
                <a:effectLst/>
                <a:cs typeface="Arial" panose="020B0604020202020204" pitchFamily="34" charset="0"/>
              </a:rPr>
              <a:t>. </a:t>
            </a:r>
            <a:r>
              <a:rPr lang="en-GB" sz="1800" i="1" u="none" dirty="0">
                <a:solidFill>
                  <a:srgbClr val="313233"/>
                </a:solidFill>
                <a:effectLst/>
                <a:cs typeface="Arial" panose="020B0604020202020204" pitchFamily="34" charset="0"/>
              </a:rPr>
              <a:t>There are other apps like </a:t>
            </a:r>
            <a:r>
              <a:rPr lang="en-GB" sz="1800" i="1" u="sng" dirty="0" err="1">
                <a:solidFill>
                  <a:srgbClr val="0000FF"/>
                </a:solidFill>
                <a:effectLst/>
                <a:cs typeface="Arial" panose="020B0604020202020204" pitchFamily="34" charset="0"/>
                <a:hlinkClick r:id="rId4"/>
              </a:rPr>
              <a:t>Citymapper</a:t>
            </a:r>
            <a:r>
              <a:rPr lang="en-GB" sz="1800" i="1" dirty="0">
                <a:solidFill>
                  <a:srgbClr val="313233"/>
                </a:solidFill>
                <a:effectLst/>
                <a:cs typeface="Arial" panose="020B0604020202020204" pitchFamily="34" charset="0"/>
              </a:rPr>
              <a:t> (for all modes of transport) and walking-related examples like </a:t>
            </a:r>
            <a:r>
              <a:rPr lang="en-GB" sz="1800" i="1" u="sng" dirty="0" err="1">
                <a:solidFill>
                  <a:srgbClr val="0000FF"/>
                </a:solidFill>
                <a:effectLst/>
                <a:cs typeface="Arial" panose="020B0604020202020204" pitchFamily="34" charset="0"/>
                <a:hlinkClick r:id="rId5"/>
              </a:rPr>
              <a:t>Plotaroute</a:t>
            </a:r>
            <a:r>
              <a:rPr lang="en-GB" sz="1800" i="1" dirty="0">
                <a:solidFill>
                  <a:srgbClr val="313233"/>
                </a:solidFill>
                <a:effectLst/>
                <a:cs typeface="Arial" panose="020B0604020202020204" pitchFamily="34" charset="0"/>
              </a:rPr>
              <a:t> /</a:t>
            </a:r>
            <a:r>
              <a:rPr lang="en-GB" sz="1800" i="1" u="sng" dirty="0">
                <a:solidFill>
                  <a:srgbClr val="0000FF"/>
                </a:solidFill>
                <a:effectLst/>
                <a:cs typeface="Arial" panose="020B0604020202020204" pitchFamily="34" charset="0"/>
                <a:hlinkClick r:id="rId6"/>
              </a:rPr>
              <a:t>MapMyWalk</a:t>
            </a:r>
            <a:r>
              <a:rPr lang="en-GB" sz="1800" i="1" dirty="0">
                <a:solidFill>
                  <a:srgbClr val="313233"/>
                </a:solidFill>
                <a:effectLst/>
                <a:cs typeface="Arial" panose="020B0604020202020204" pitchFamily="34" charset="0"/>
              </a:rPr>
              <a:t>, you could use too</a:t>
            </a:r>
            <a:endParaRPr lang="en-GB" sz="1800" i="1" dirty="0">
              <a:solidFill>
                <a:srgbClr val="313233"/>
              </a:solidFill>
              <a:effectLst/>
              <a:latin typeface="Times New Roman" panose="02020603050405020304" pitchFamily="18" charset="0"/>
              <a:ea typeface="Times New Roman" panose="02020603050405020304" pitchFamily="18" charset="0"/>
            </a:endParaRPr>
          </a:p>
          <a:p>
            <a:pPr marL="0" lvl="0" indent="0">
              <a:lnSpc>
                <a:spcPct val="120000"/>
              </a:lnSpc>
              <a:spcAft>
                <a:spcPts val="1200"/>
              </a:spcAft>
              <a:buFont typeface="Symbol" pitchFamily="2" charset="2"/>
              <a:buNone/>
              <a:tabLst>
                <a:tab pos="457200" algn="l"/>
              </a:tabLst>
            </a:pPr>
            <a:endParaRPr lang="en-GB" sz="1100" u="none" dirty="0">
              <a:solidFill>
                <a:srgbClr val="313233"/>
              </a:solidFill>
              <a:effectLst/>
              <a:cs typeface="Arial" panose="020B0604020202020204" pitchFamily="34" charset="0"/>
            </a:endParaRPr>
          </a:p>
          <a:p>
            <a:pPr marL="158750" indent="0">
              <a:lnSpc>
                <a:spcPct val="107000"/>
              </a:lnSpc>
              <a:spcAft>
                <a:spcPts val="800"/>
              </a:spcAft>
              <a:buNone/>
            </a:pPr>
            <a:r>
              <a:rPr lang="en-GB" sz="1200" u="none" dirty="0">
                <a:solidFill>
                  <a:srgbClr val="313233"/>
                </a:solidFill>
                <a:effectLst/>
                <a:cs typeface="Arial" panose="020B0604020202020204" pitchFamily="34" charset="0"/>
              </a:rPr>
              <a:t> </a:t>
            </a:r>
            <a:endParaRPr lang="en-GB" sz="1400" u="none" dirty="0">
              <a:solidFill>
                <a:srgbClr val="313233"/>
              </a:solidFill>
              <a:effectLst/>
              <a:cs typeface="Arial" panose="020B0604020202020204" pitchFamily="34" charset="0"/>
            </a:endParaRPr>
          </a:p>
          <a:p>
            <a:pPr marL="158750" indent="0">
              <a:lnSpc>
                <a:spcPct val="107000"/>
              </a:lnSpc>
              <a:spcAft>
                <a:spcPts val="800"/>
              </a:spcAft>
              <a:buNone/>
            </a:pPr>
            <a:r>
              <a:rPr lang="en-GB" sz="1200" u="none" dirty="0">
                <a:solidFill>
                  <a:srgbClr val="313233"/>
                </a:solidFill>
                <a:effectLst/>
                <a:cs typeface="Arial" panose="020B0604020202020204" pitchFamily="34" charset="0"/>
              </a:rPr>
              <a:t>TRAINER NOTES – </a:t>
            </a:r>
            <a:endParaRPr lang="en-GB" sz="1400" u="none" dirty="0">
              <a:solidFill>
                <a:srgbClr val="313233"/>
              </a:solidFill>
              <a:effectLst/>
              <a:cs typeface="Arial" panose="020B0604020202020204" pitchFamily="34" charset="0"/>
            </a:endParaRPr>
          </a:p>
          <a:p>
            <a:pPr marL="342900" lvl="0" indent="-342900">
              <a:lnSpc>
                <a:spcPct val="120000"/>
              </a:lnSpc>
              <a:buFont typeface="Symbol" pitchFamily="2" charset="2"/>
              <a:buChar char=""/>
              <a:tabLst>
                <a:tab pos="457200" algn="l"/>
              </a:tabLst>
            </a:pPr>
            <a:r>
              <a:rPr lang="en-GB" sz="1200" u="none" dirty="0">
                <a:solidFill>
                  <a:srgbClr val="313233"/>
                </a:solidFill>
                <a:effectLst/>
                <a:cs typeface="Arial" panose="020B0604020202020204" pitchFamily="34" charset="0"/>
              </a:rPr>
              <a:t>Load </a:t>
            </a:r>
            <a:r>
              <a:rPr lang="en-GB" sz="1200" u="none" dirty="0">
                <a:solidFill>
                  <a:srgbClr val="313233"/>
                </a:solidFill>
                <a:effectLst/>
                <a:cs typeface="Arial" panose="020B0604020202020204" pitchFamily="34" charset="0"/>
                <a:hlinkClick r:id="rId3"/>
              </a:rPr>
              <a:t>Google Maps</a:t>
            </a:r>
            <a:r>
              <a:rPr lang="en-GB" sz="1200" u="none" dirty="0">
                <a:solidFill>
                  <a:srgbClr val="313233"/>
                </a:solidFill>
                <a:effectLst/>
                <a:cs typeface="Arial" panose="020B0604020202020204" pitchFamily="34" charset="0"/>
              </a:rPr>
              <a:t> (and encourage participants to open </a:t>
            </a:r>
            <a:r>
              <a:rPr lang="en-GB" sz="1200" u="none" dirty="0">
                <a:solidFill>
                  <a:srgbClr val="313233"/>
                </a:solidFill>
                <a:effectLst/>
                <a:cs typeface="Arial" panose="020B0604020202020204" pitchFamily="34" charset="0"/>
                <a:hlinkClick r:id="rId3"/>
              </a:rPr>
              <a:t>Google Maps</a:t>
            </a:r>
            <a:r>
              <a:rPr lang="en-GB" sz="1200" u="none" dirty="0">
                <a:solidFill>
                  <a:srgbClr val="313233"/>
                </a:solidFill>
                <a:effectLst/>
                <a:cs typeface="Arial" panose="020B0604020202020204" pitchFamily="34" charset="0"/>
              </a:rPr>
              <a:t> on their devices)</a:t>
            </a:r>
            <a:endParaRPr lang="en-GB" sz="1100" u="none" dirty="0">
              <a:solidFill>
                <a:srgbClr val="313233"/>
              </a:solidFill>
              <a:effectLst/>
              <a:cs typeface="Arial" panose="020B0604020202020204" pitchFamily="34" charset="0"/>
            </a:endParaRPr>
          </a:p>
          <a:p>
            <a:pPr marL="342900" lvl="0" indent="-342900">
              <a:lnSpc>
                <a:spcPct val="120000"/>
              </a:lnSpc>
              <a:buFont typeface="Symbol" pitchFamily="2" charset="2"/>
              <a:buChar char=""/>
              <a:tabLst>
                <a:tab pos="457200" algn="l"/>
              </a:tabLst>
            </a:pPr>
            <a:r>
              <a:rPr lang="en-GB" sz="1200" u="none" dirty="0">
                <a:solidFill>
                  <a:srgbClr val="313233"/>
                </a:solidFill>
                <a:effectLst/>
                <a:cs typeface="Arial" panose="020B0604020202020204" pitchFamily="34" charset="0"/>
              </a:rPr>
              <a:t>Ask if anyone has used a navigation app before and if they have specific questions</a:t>
            </a:r>
            <a:endParaRPr lang="en-GB" sz="1100" u="none" dirty="0">
              <a:solidFill>
                <a:srgbClr val="313233"/>
              </a:solidFill>
              <a:effectLst/>
              <a:cs typeface="Arial" panose="020B0604020202020204" pitchFamily="34" charset="0"/>
            </a:endParaRPr>
          </a:p>
          <a:p>
            <a:pPr marL="342900" lvl="0" indent="-342900">
              <a:lnSpc>
                <a:spcPct val="120000"/>
              </a:lnSpc>
              <a:buFont typeface="Symbol" pitchFamily="2" charset="2"/>
              <a:buChar char=""/>
              <a:tabLst>
                <a:tab pos="457200" algn="l"/>
              </a:tabLst>
            </a:pPr>
            <a:r>
              <a:rPr lang="en-GB" sz="1200" u="none" dirty="0">
                <a:solidFill>
                  <a:srgbClr val="313233"/>
                </a:solidFill>
                <a:effectLst/>
                <a:cs typeface="Arial" panose="020B0604020202020204" pitchFamily="34" charset="0"/>
              </a:rPr>
              <a:t>Mention real-life situations where these tools really help – such as meeting friends in a café you haven't been to before, finding alternative routes due to traffic issues or road closures, etc.</a:t>
            </a:r>
            <a:r>
              <a:rPr lang="en-US" sz="800"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100" u="none" dirty="0">
              <a:solidFill>
                <a:srgbClr val="313233"/>
              </a:solidFill>
              <a:effectLst/>
              <a:cs typeface="Arial" panose="020B0604020202020204" pitchFamily="34" charset="0"/>
            </a:endParaRPr>
          </a:p>
          <a:p>
            <a:pPr marL="158750" indent="0">
              <a:lnSpc>
                <a:spcPct val="107000"/>
              </a:lnSpc>
              <a:spcAft>
                <a:spcPts val="800"/>
              </a:spcAft>
              <a:buNone/>
            </a:pPr>
            <a:r>
              <a:rPr lang="en-GB" sz="1200" u="none" dirty="0">
                <a:solidFill>
                  <a:srgbClr val="313233"/>
                </a:solidFill>
                <a:effectLst/>
                <a:cs typeface="Arial" panose="020B0604020202020204" pitchFamily="34" charset="0"/>
              </a:rPr>
              <a:t>  </a:t>
            </a:r>
            <a:endParaRPr lang="en-GB" sz="1400" u="none" dirty="0">
              <a:solidFill>
                <a:srgbClr val="313233"/>
              </a:solidFill>
              <a:effectLst/>
              <a:cs typeface="Arial" panose="020B0604020202020204" pitchFamily="34" charset="0"/>
            </a:endParaRPr>
          </a:p>
          <a:p>
            <a:pPr marL="171450" lvl="0" indent="-171450">
              <a:lnSpc>
                <a:spcPct val="120000"/>
              </a:lnSpc>
              <a:buFont typeface="Arial" panose="020B0604020202020204" pitchFamily="34" charset="0"/>
              <a:buChar char="•"/>
              <a:tabLst>
                <a:tab pos="457200" algn="l"/>
              </a:tabLst>
            </a:pPr>
            <a:r>
              <a:rPr lang="en-GB" sz="1200" i="1" u="none" dirty="0">
                <a:solidFill>
                  <a:srgbClr val="313233"/>
                </a:solidFill>
                <a:effectLst/>
                <a:cs typeface="Arial" panose="020B0604020202020204" pitchFamily="34" charset="0"/>
              </a:rPr>
              <a:t>Now, let's get hands-on with Google Maps. Here's how you can plan a journey:</a:t>
            </a:r>
          </a:p>
          <a:p>
            <a:pPr marL="342900" marR="0" lvl="0" indent="-342900" algn="l" defTabSz="914400" rtl="0" eaLnBrk="1" fontAlgn="auto" latinLnBrk="0" hangingPunct="1">
              <a:lnSpc>
                <a:spcPct val="120000"/>
              </a:lnSpc>
              <a:spcBef>
                <a:spcPts val="0"/>
              </a:spcBef>
              <a:spcAft>
                <a:spcPts val="0"/>
              </a:spcAft>
              <a:buClrTx/>
              <a:buSzTx/>
              <a:buFont typeface="Symbol" pitchFamily="2" charset="2"/>
              <a:buChar char=""/>
              <a:tabLst>
                <a:tab pos="457200" algn="l"/>
              </a:tabLst>
              <a:defRPr/>
            </a:pPr>
            <a:endParaRPr lang="en-GB" sz="1200" u="none" dirty="0">
              <a:solidFill>
                <a:srgbClr val="313233"/>
              </a:solidFill>
              <a:effectLst/>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 typeface="Symbol" pitchFamily="2" charset="2"/>
              <a:buNone/>
              <a:tabLst>
                <a:tab pos="457200" algn="l"/>
              </a:tabLst>
              <a:defRPr/>
            </a:pPr>
            <a:r>
              <a:rPr lang="en-GB" sz="1200" u="none" dirty="0">
                <a:solidFill>
                  <a:srgbClr val="313233"/>
                </a:solidFill>
                <a:effectLst/>
                <a:cs typeface="Arial" panose="020B0604020202020204" pitchFamily="34" charset="0"/>
              </a:rPr>
              <a:t>TRAINER NOTE – Show how to enter a destination</a:t>
            </a:r>
            <a:endParaRPr lang="en-GB" sz="1400" u="none" dirty="0">
              <a:solidFill>
                <a:srgbClr val="313233"/>
              </a:solidFill>
              <a:effectLst/>
              <a:cs typeface="Arial" panose="020B0604020202020204" pitchFamily="34" charset="0"/>
            </a:endParaRPr>
          </a:p>
          <a:p>
            <a:pPr marL="342900" lvl="0" indent="-342900">
              <a:lnSpc>
                <a:spcPct val="120000"/>
              </a:lnSpc>
              <a:buFont typeface="Symbol" pitchFamily="2" charset="2"/>
              <a:buChar char=""/>
              <a:tabLst>
                <a:tab pos="457200" algn="l"/>
              </a:tabLst>
            </a:pPr>
            <a:endParaRPr lang="en-GB" sz="1100" u="none" dirty="0">
              <a:solidFill>
                <a:srgbClr val="313233"/>
              </a:solidFill>
              <a:effectLst/>
              <a:cs typeface="Arial" panose="020B0604020202020204" pitchFamily="34" charset="0"/>
            </a:endParaRPr>
          </a:p>
          <a:p>
            <a:pPr marL="342900" lvl="0" indent="-342900">
              <a:lnSpc>
                <a:spcPct val="120000"/>
              </a:lnSpc>
              <a:buFont typeface="Arial" panose="020B0604020202020204" pitchFamily="34" charset="0"/>
              <a:buChar char="•"/>
            </a:pPr>
            <a:r>
              <a:rPr lang="en-GB" sz="1200" i="1" u="none" dirty="0">
                <a:solidFill>
                  <a:srgbClr val="313233"/>
                </a:solidFill>
                <a:effectLst/>
                <a:cs typeface="Arial" panose="020B0604020202020204" pitchFamily="34" charset="0"/>
              </a:rPr>
              <a:t>Search for a place</a:t>
            </a:r>
            <a:endParaRPr lang="en-GB" sz="1100" i="1" u="none" dirty="0">
              <a:solidFill>
                <a:srgbClr val="313233"/>
              </a:solidFill>
              <a:effectLst/>
              <a:cs typeface="Arial" panose="020B0604020202020204" pitchFamily="34" charset="0"/>
            </a:endParaRPr>
          </a:p>
          <a:p>
            <a:pPr marL="742950" lvl="1" indent="-285750">
              <a:lnSpc>
                <a:spcPct val="120000"/>
              </a:lnSpc>
              <a:buFont typeface="Courier New" panose="02070309020205020404" pitchFamily="49" charset="0"/>
              <a:buChar char="o"/>
            </a:pPr>
            <a:r>
              <a:rPr lang="en-GB" sz="12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On your device, open </a:t>
            </a:r>
            <a:r>
              <a:rPr lang="en-GB" sz="12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hlinkClick r:id="rId3"/>
              </a:rPr>
              <a:t>Google Maps</a:t>
            </a:r>
            <a:endParaRPr lang="en-GB" sz="11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Tap the search bar at the top</a:t>
            </a:r>
            <a:endParaRPr lang="en-GB" sz="11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Type in the place you want to go</a:t>
            </a:r>
            <a:endParaRPr lang="en-GB" sz="1100" i="1" u="none"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endParaRPr>
          </a:p>
          <a:p>
            <a:pPr marL="342900" lvl="0" indent="-342900">
              <a:lnSpc>
                <a:spcPct val="120000"/>
              </a:lnSpc>
              <a:buFont typeface="Arial" panose="020B0604020202020204" pitchFamily="34" charset="0"/>
              <a:buChar char="•"/>
            </a:pPr>
            <a:r>
              <a:rPr lang="en-GB" sz="1200" i="1" u="none" dirty="0">
                <a:solidFill>
                  <a:srgbClr val="313233"/>
                </a:solidFill>
                <a:effectLst/>
                <a:cs typeface="Arial" panose="020B0604020202020204" pitchFamily="34" charset="0"/>
              </a:rPr>
              <a:t>Tap directions</a:t>
            </a:r>
            <a:endParaRPr lang="en-GB" sz="1100" i="1" u="none" dirty="0">
              <a:solidFill>
                <a:srgbClr val="313233"/>
              </a:solidFill>
              <a:effectLst/>
              <a:cs typeface="Arial" panose="020B0604020202020204" pitchFamily="34" charset="0"/>
            </a:endParaRPr>
          </a:p>
          <a:p>
            <a:pPr marL="342900" lvl="0" indent="-342900">
              <a:lnSpc>
                <a:spcPct val="120000"/>
              </a:lnSpc>
              <a:buFont typeface="Arial" panose="020B0604020202020204" pitchFamily="34" charset="0"/>
              <a:buChar char="•"/>
            </a:pPr>
            <a:r>
              <a:rPr lang="en-GB" sz="1200" i="1" u="none" dirty="0">
                <a:solidFill>
                  <a:srgbClr val="313233"/>
                </a:solidFill>
                <a:effectLst/>
                <a:cs typeface="Arial" panose="020B0604020202020204" pitchFamily="34" charset="0"/>
              </a:rPr>
              <a:t>Choose your mode of transport</a:t>
            </a:r>
            <a:endParaRPr lang="en-GB" sz="1100" i="1" u="none" dirty="0">
              <a:solidFill>
                <a:srgbClr val="313233"/>
              </a:solidFill>
              <a:effectLst/>
              <a:cs typeface="Arial" panose="020B0604020202020204" pitchFamily="34" charset="0"/>
            </a:endParaRPr>
          </a:p>
          <a:p>
            <a:pPr marL="342900" lvl="0" indent="-342900">
              <a:lnSpc>
                <a:spcPct val="120000"/>
              </a:lnSpc>
              <a:spcAft>
                <a:spcPts val="1200"/>
              </a:spcAft>
              <a:buFont typeface="Arial" panose="020B0604020202020204" pitchFamily="34" charset="0"/>
              <a:buChar char="•"/>
            </a:pPr>
            <a:r>
              <a:rPr lang="en-GB" sz="1200" i="1" u="none" dirty="0">
                <a:solidFill>
                  <a:srgbClr val="313233"/>
                </a:solidFill>
                <a:effectLst/>
                <a:cs typeface="Arial" panose="020B0604020202020204" pitchFamily="34" charset="0"/>
              </a:rPr>
              <a:t>Look at the map. It shows you various routes. Explore your route options. Want to see more options? Swipe through them</a:t>
            </a:r>
            <a:endParaRPr lang="en-GB" sz="1100" i="1" u="none" dirty="0">
              <a:solidFill>
                <a:srgbClr val="313233"/>
              </a:solidFill>
              <a:effectLst/>
              <a:cs typeface="Arial" panose="020B0604020202020204" pitchFamily="34" charset="0"/>
            </a:endParaRPr>
          </a:p>
          <a:p>
            <a:pPr marL="158750" indent="0">
              <a:lnSpc>
                <a:spcPct val="107000"/>
              </a:lnSpc>
              <a:spcAft>
                <a:spcPts val="800"/>
              </a:spcAft>
              <a:buNone/>
            </a:pPr>
            <a:r>
              <a:rPr lang="en-GB" sz="1200" u="none" dirty="0">
                <a:solidFill>
                  <a:srgbClr val="313233"/>
                </a:solidFill>
                <a:effectLst/>
                <a:cs typeface="Arial" panose="020B0604020202020204" pitchFamily="34" charset="0"/>
              </a:rPr>
              <a:t> </a:t>
            </a:r>
            <a:endParaRPr lang="en-GB" sz="1400" u="none" dirty="0">
              <a:solidFill>
                <a:srgbClr val="313233"/>
              </a:solidFill>
              <a:effectLst/>
              <a:cs typeface="Arial" panose="020B0604020202020204" pitchFamily="34" charset="0"/>
            </a:endParaRPr>
          </a:p>
          <a:p>
            <a:pPr marL="158750" indent="0">
              <a:lnSpc>
                <a:spcPct val="107000"/>
              </a:lnSpc>
              <a:spcAft>
                <a:spcPts val="800"/>
              </a:spcAft>
              <a:buNone/>
            </a:pPr>
            <a:r>
              <a:rPr lang="en-GB" sz="1800" dirty="0">
                <a:solidFill>
                  <a:srgbClr val="313233"/>
                </a:solidFill>
                <a:effectLst/>
                <a:cs typeface="Arial" panose="020B0604020202020204" pitchFamily="34" charset="0"/>
              </a:rPr>
              <a:t>TRAINER NOTES –</a:t>
            </a:r>
          </a:p>
          <a:p>
            <a:pPr marL="342900" lvl="0" indent="-342900">
              <a:lnSpc>
                <a:spcPct val="120000"/>
              </a:lnSpc>
              <a:buFont typeface="Symbol" panose="05050102010706020507" pitchFamily="18" charset="2"/>
              <a:buChar char=""/>
              <a:tabLst>
                <a:tab pos="457200" algn="l"/>
              </a:tabLst>
            </a:pPr>
            <a:r>
              <a:rPr lang="en-GB" sz="1800" dirty="0">
                <a:solidFill>
                  <a:srgbClr val="313233"/>
                </a:solidFill>
                <a:effectLst/>
                <a:cs typeface="Arial" panose="020B0604020202020204" pitchFamily="34" charset="0"/>
              </a:rPr>
              <a:t>Demonstrate the different route options available</a:t>
            </a:r>
          </a:p>
          <a:p>
            <a:pPr marL="342900" lvl="0" indent="-342900">
              <a:lnSpc>
                <a:spcPct val="120000"/>
              </a:lnSpc>
              <a:spcAft>
                <a:spcPts val="1200"/>
              </a:spcAft>
              <a:buFont typeface="Symbol" panose="05050102010706020507" pitchFamily="18" charset="2"/>
              <a:buChar char=""/>
              <a:tabLst>
                <a:tab pos="457200" algn="l"/>
              </a:tabLst>
            </a:pPr>
            <a:r>
              <a:rPr lang="en-GB" sz="1800" dirty="0">
                <a:solidFill>
                  <a:srgbClr val="313233"/>
                </a:solidFill>
                <a:effectLst/>
                <a:cs typeface="Arial" panose="020B0604020202020204" pitchFamily="34" charset="0"/>
              </a:rPr>
              <a:t>Explain how to start turn-by-turn navigation</a:t>
            </a:r>
          </a:p>
          <a:p>
            <a:pPr marL="158750" indent="0">
              <a:lnSpc>
                <a:spcPct val="107000"/>
              </a:lnSpc>
              <a:spcAft>
                <a:spcPts val="800"/>
              </a:spcAft>
              <a:buNone/>
            </a:pPr>
            <a:r>
              <a:rPr lang="en-GB" sz="1800" dirty="0">
                <a:solidFill>
                  <a:srgbClr val="313233"/>
                </a:solidFill>
                <a:effectLst/>
                <a:cs typeface="Arial" panose="020B0604020202020204" pitchFamily="34" charset="0"/>
              </a:rPr>
              <a:t> </a:t>
            </a:r>
          </a:p>
          <a:p>
            <a:pPr marL="342900" lvl="0" indent="-342900">
              <a:lnSpc>
                <a:spcPct val="120000"/>
              </a:lnSpc>
              <a:buFont typeface="+mj-lt"/>
              <a:buAutoNum type="arabicPeriod"/>
            </a:pPr>
            <a:r>
              <a:rPr lang="en-GB" sz="1800" i="1" dirty="0">
                <a:solidFill>
                  <a:srgbClr val="313233"/>
                </a:solidFill>
                <a:effectLst/>
                <a:cs typeface="Arial" panose="020B0604020202020204" pitchFamily="34" charset="0"/>
              </a:rPr>
              <a:t>See a route you like? Tap ‘start’ As you travel, Google Maps gives you turn-by-turn directions</a:t>
            </a:r>
          </a:p>
          <a:p>
            <a:pPr marL="342900" lvl="0" indent="-342900">
              <a:lnSpc>
                <a:spcPct val="120000"/>
              </a:lnSpc>
              <a:spcAft>
                <a:spcPts val="1200"/>
              </a:spcAft>
              <a:buFont typeface="+mj-lt"/>
              <a:buAutoNum type="arabicPeriod"/>
            </a:pPr>
            <a:r>
              <a:rPr lang="en-GB" sz="1800" i="1" dirty="0">
                <a:solidFill>
                  <a:srgbClr val="313233"/>
                </a:solidFill>
                <a:effectLst/>
                <a:cs typeface="Arial" panose="020B0604020202020204" pitchFamily="34" charset="0"/>
              </a:rPr>
              <a:t>Follow the on-screen instructions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dirty="0">
              <a:solidFill>
                <a:srgbClr val="313233"/>
              </a:solidFill>
              <a:effectLst/>
              <a:cs typeface="Arial" panose="020B0604020202020204" pitchFamily="34" charset="0"/>
            </a:endParaRPr>
          </a:p>
          <a:p>
            <a:pPr marL="342900" lvl="0" indent="-342900">
              <a:lnSpc>
                <a:spcPct val="120000"/>
              </a:lnSpc>
              <a:spcAft>
                <a:spcPts val="1200"/>
              </a:spcAft>
              <a:buFont typeface="Symbol" panose="05050102010706020507" pitchFamily="18" charset="2"/>
              <a:buChar char=""/>
            </a:pPr>
            <a:r>
              <a:rPr lang="en-GB" sz="1800" i="1" dirty="0">
                <a:solidFill>
                  <a:srgbClr val="313233"/>
                </a:solidFill>
                <a:effectLst/>
                <a:cs typeface="Arial" panose="020B0604020202020204" pitchFamily="34" charset="0"/>
              </a:rPr>
              <a:t>There’s lots of times where these apps can help. Like when you need to get to a job interview tomorrow at 9am  in a part of town you don’t know. You’ll need to know not just how to get there but when to leave and how long it will take. Maybe you’re visiting family in an area you’ve not been to before. Taking your friend to a hospital appointment. Looking for a car park close to the beach. Or you just want to find somewhere local to eat – maybe a restaurant that you can walk back from.</a:t>
            </a:r>
          </a:p>
          <a:p>
            <a:pPr marL="342900" lvl="0" indent="-342900">
              <a:lnSpc>
                <a:spcPct val="120000"/>
              </a:lnSpc>
              <a:spcAft>
                <a:spcPts val="1200"/>
              </a:spcAft>
              <a:buFont typeface="Symbol" panose="05050102010706020507" pitchFamily="18" charset="2"/>
              <a:buChar char=""/>
            </a:pPr>
            <a:r>
              <a:rPr lang="en-GB" sz="1800" i="1" u="none" dirty="0">
                <a:solidFill>
                  <a:srgbClr val="313233"/>
                </a:solidFill>
                <a:effectLst/>
                <a:cs typeface="Arial" panose="020B0604020202020204" pitchFamily="34" charset="0"/>
              </a:rPr>
              <a:t>Imagine you're planning a trip using public transport. Tools like </a:t>
            </a:r>
            <a:r>
              <a:rPr lang="en-GB" sz="1800" i="1" u="sng" dirty="0" err="1">
                <a:solidFill>
                  <a:srgbClr val="0000FF"/>
                </a:solidFill>
                <a:effectLst/>
                <a:cs typeface="Arial" panose="020B0604020202020204" pitchFamily="34" charset="0"/>
                <a:hlinkClick r:id="rId4"/>
              </a:rPr>
              <a:t>Citymapper</a:t>
            </a:r>
            <a:r>
              <a:rPr lang="en-GB" sz="1800" i="1" dirty="0">
                <a:solidFill>
                  <a:srgbClr val="313233"/>
                </a:solidFill>
                <a:effectLst/>
                <a:cs typeface="Arial" panose="020B0604020202020204" pitchFamily="34" charset="0"/>
              </a:rPr>
              <a:t> and </a:t>
            </a:r>
            <a:r>
              <a:rPr lang="en-GB" sz="1800" i="1" u="sng" dirty="0">
                <a:solidFill>
                  <a:srgbClr val="0000FF"/>
                </a:solidFill>
                <a:effectLst/>
                <a:cs typeface="Arial" panose="020B0604020202020204" pitchFamily="34" charset="0"/>
                <a:hlinkClick r:id="rId3"/>
              </a:rPr>
              <a:t>Google Maps</a:t>
            </a:r>
            <a:r>
              <a:rPr lang="en-GB" sz="1800" i="1" dirty="0">
                <a:solidFill>
                  <a:srgbClr val="313233"/>
                </a:solidFill>
                <a:effectLst/>
                <a:cs typeface="Arial" panose="020B0604020202020204" pitchFamily="34" charset="0"/>
              </a:rPr>
              <a:t> can guide you through the entire journey, including which bus or train to catch and where to get off. It's like having a personal navigator in your pocket</a:t>
            </a:r>
          </a:p>
          <a:p>
            <a:pPr marL="158750" indent="0">
              <a:buNone/>
            </a:pPr>
            <a:r>
              <a:rPr lang="en-US" sz="1800" dirty="0">
                <a:solidFill>
                  <a:srgbClr val="313233"/>
                </a:solidFill>
                <a:effectLst/>
                <a:latin typeface="Times New Roman" panose="02020603050405020304" pitchFamily="18" charset="0"/>
                <a:ea typeface="Times New Roman" panose="02020603050405020304" pitchFamily="18" charset="0"/>
              </a:rPr>
              <a:t> </a:t>
            </a:r>
            <a:r>
              <a:rPr lang="en-GB" sz="1800" dirty="0">
                <a:solidFill>
                  <a:srgbClr val="313233"/>
                </a:solidFill>
                <a:effectLst/>
                <a:cs typeface="Arial" panose="020B0604020202020204" pitchFamily="34" charset="0"/>
              </a:rPr>
              <a:t> </a:t>
            </a:r>
          </a:p>
          <a:p>
            <a:pPr marL="158750" indent="0">
              <a:lnSpc>
                <a:spcPct val="107000"/>
              </a:lnSpc>
              <a:spcAft>
                <a:spcPts val="800"/>
              </a:spcAft>
              <a:buNone/>
            </a:pPr>
            <a:r>
              <a:rPr lang="en-GB" sz="1800" u="sng" dirty="0">
                <a:solidFill>
                  <a:srgbClr val="313233"/>
                </a:solidFill>
                <a:effectLst/>
                <a:cs typeface="Arial" panose="020B0604020202020204" pitchFamily="34" charset="0"/>
              </a:rPr>
              <a:t>TRAINER NOTE</a:t>
            </a:r>
            <a:r>
              <a:rPr lang="en-GB" sz="1800" dirty="0">
                <a:solidFill>
                  <a:srgbClr val="313233"/>
                </a:solidFill>
                <a:effectLst/>
                <a:cs typeface="Arial" panose="020B0604020202020204" pitchFamily="34" charset="0"/>
              </a:rPr>
              <a:t> –  If there is time and interest from the group, demo apps like </a:t>
            </a:r>
            <a:r>
              <a:rPr lang="en-GB" sz="1800" u="sng" dirty="0">
                <a:solidFill>
                  <a:srgbClr val="313233"/>
                </a:solidFill>
                <a:effectLst/>
                <a:cs typeface="Arial" panose="020B0604020202020204" pitchFamily="34" charset="0"/>
                <a:hlinkClick r:id="rId7"/>
              </a:rPr>
              <a:t>What3Words</a:t>
            </a:r>
            <a:r>
              <a:rPr lang="en-GB" sz="1800" dirty="0">
                <a:solidFill>
                  <a:srgbClr val="313233"/>
                </a:solidFill>
                <a:effectLst/>
                <a:cs typeface="Arial" panose="020B0604020202020204" pitchFamily="34" charset="0"/>
              </a:rPr>
              <a:t> or </a:t>
            </a:r>
            <a:r>
              <a:rPr lang="en-GB" sz="1800" u="sng" dirty="0" err="1">
                <a:solidFill>
                  <a:srgbClr val="313233"/>
                </a:solidFill>
                <a:effectLst/>
                <a:cs typeface="Arial" panose="020B0604020202020204" pitchFamily="34" charset="0"/>
                <a:hlinkClick r:id="rId4"/>
              </a:rPr>
              <a:t>Citymapper</a:t>
            </a:r>
            <a:r>
              <a:rPr lang="en-GB" sz="1800" u="sng" dirty="0">
                <a:solidFill>
                  <a:srgbClr val="0000FF"/>
                </a:solidFill>
                <a:effectLst/>
                <a:cs typeface="Arial" panose="020B0604020202020204" pitchFamily="34" charset="0"/>
              </a:rPr>
              <a:t> </a:t>
            </a:r>
            <a:r>
              <a:rPr lang="en-GB" sz="1800" dirty="0">
                <a:solidFill>
                  <a:srgbClr val="313233"/>
                </a:solidFill>
                <a:effectLst/>
                <a:cs typeface="Arial" panose="020B0604020202020204" pitchFamily="34" charset="0"/>
              </a:rPr>
              <a:t>and encourage learners to follow along</a:t>
            </a:r>
            <a:r>
              <a:rPr lang="en-US" sz="1800"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dirty="0">
              <a:solidFill>
                <a:srgbClr val="313233"/>
              </a:solidFill>
              <a:effectLst/>
              <a:cs typeface="Arial" panose="020B0604020202020204" pitchFamily="34" charset="0"/>
            </a:endParaRPr>
          </a:p>
          <a:p>
            <a:pPr marL="158750" indent="0">
              <a:lnSpc>
                <a:spcPct val="107000"/>
              </a:lnSpc>
              <a:spcAft>
                <a:spcPts val="800"/>
              </a:spcAft>
              <a:buNone/>
            </a:pPr>
            <a:endParaRPr lang="en-GB" sz="1800" dirty="0">
              <a:solidFill>
                <a:srgbClr val="313233"/>
              </a:solidFill>
              <a:effectLst/>
              <a:cs typeface="Arial" panose="020B0604020202020204" pitchFamily="34" charset="0"/>
            </a:endParaRPr>
          </a:p>
          <a:p>
            <a:pPr marL="158750" indent="0">
              <a:lnSpc>
                <a:spcPct val="107000"/>
              </a:lnSpc>
              <a:spcAft>
                <a:spcPts val="800"/>
              </a:spcAft>
              <a:buNone/>
            </a:pPr>
            <a:r>
              <a:rPr lang="en-GB" sz="1800" i="1" dirty="0">
                <a:solidFill>
                  <a:srgbClr val="313233"/>
                </a:solidFill>
                <a:effectLst/>
                <a:cs typeface="Arial" panose="020B0604020202020204" pitchFamily="34" charset="0"/>
              </a:rPr>
              <a:t>Feel free to try this out on your own device. If you encounter any bumps along the way or have questions, let us know</a:t>
            </a:r>
            <a:r>
              <a:rPr lang="en-GB" i="1" dirty="0">
                <a:effectLst/>
              </a:rPr>
              <a:t> </a:t>
            </a:r>
            <a:r>
              <a:rPr lang="en-US" sz="1800" i="1" dirty="0">
                <a:solidFill>
                  <a:srgbClr val="313233"/>
                </a:solidFill>
                <a:effectLst/>
                <a:latin typeface="Times New Roman" panose="02020603050405020304" pitchFamily="18" charset="0"/>
                <a:ea typeface="Times New Roman" panose="02020603050405020304" pitchFamily="18" charset="0"/>
              </a:rPr>
              <a:t> </a:t>
            </a:r>
            <a:endParaRPr lang="en-GB" sz="1800" i="1" dirty="0">
              <a:solidFill>
                <a:srgbClr val="3132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10</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34282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spcAft>
                <a:spcPts val="1200"/>
              </a:spcAft>
              <a:buFont typeface="Symbol" pitchFamily="2" charset="2"/>
              <a:buChar char=""/>
            </a:pPr>
            <a:r>
              <a:rPr lang="en-GB" sz="1800" i="1" u="none" dirty="0">
                <a:solidFill>
                  <a:srgbClr val="313233"/>
                </a:solidFill>
                <a:effectLst/>
                <a:cs typeface="Arial" panose="020B0604020202020204" pitchFamily="34" charset="0"/>
              </a:rPr>
              <a:t>Fantastic! We've covered a lot today. Let's take a moment to reflect on today’s journey</a:t>
            </a:r>
            <a:r>
              <a:rPr lang="en-US" sz="1800" i="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i="1" u="none" dirty="0">
              <a:solidFill>
                <a:srgbClr val="313233"/>
              </a:solidFill>
              <a:effectLst/>
              <a:cs typeface="Arial" panose="020B0604020202020204" pitchFamily="34" charset="0"/>
            </a:endParaRPr>
          </a:p>
          <a:p>
            <a:pPr marL="342900" lvl="0" indent="-342900">
              <a:lnSpc>
                <a:spcPct val="120000"/>
              </a:lnSpc>
              <a:buFont typeface="Symbol" pitchFamily="2" charset="2"/>
              <a:buChar char=""/>
            </a:pPr>
            <a:r>
              <a:rPr lang="en-GB" sz="1800" i="1" u="none" dirty="0">
                <a:solidFill>
                  <a:srgbClr val="313233"/>
                </a:solidFill>
                <a:effectLst/>
                <a:cs typeface="Arial" panose="020B0604020202020204" pitchFamily="34" charset="0"/>
              </a:rPr>
              <a:t>You've gained skills to plan and manage your travels online</a:t>
            </a:r>
          </a:p>
          <a:p>
            <a:pPr marL="342900" lvl="0" indent="-342900">
              <a:lnSpc>
                <a:spcPct val="120000"/>
              </a:lnSpc>
              <a:spcAft>
                <a:spcPts val="1200"/>
              </a:spcAft>
              <a:buFont typeface="Symbol" pitchFamily="2" charset="2"/>
              <a:buChar char=""/>
            </a:pPr>
            <a:r>
              <a:rPr lang="en-GB" sz="1800" i="1" u="none" dirty="0">
                <a:solidFill>
                  <a:srgbClr val="313233"/>
                </a:solidFill>
                <a:effectLst/>
                <a:cs typeface="Arial" panose="020B0604020202020204" pitchFamily="34" charset="0"/>
              </a:rPr>
              <a:t>Whether it's booking transportation (trains, buses, etc.) or using travel apps, you now know how </a:t>
            </a:r>
          </a:p>
          <a:p>
            <a:pPr marL="342900" lvl="0" indent="-342900">
              <a:lnSpc>
                <a:spcPct val="120000"/>
              </a:lnSpc>
              <a:spcAft>
                <a:spcPts val="1200"/>
              </a:spcAft>
              <a:buFont typeface="Symbol" pitchFamily="2" charset="2"/>
              <a:buChar char=""/>
              <a:tabLst>
                <a:tab pos="685800" algn="l"/>
              </a:tabLst>
            </a:pPr>
            <a:r>
              <a:rPr lang="en-GB" sz="1800" i="1" u="none" dirty="0">
                <a:solidFill>
                  <a:srgbClr val="313233"/>
                </a:solidFill>
                <a:effectLst/>
                <a:cs typeface="Arial" panose="020B0604020202020204" pitchFamily="34" charset="0"/>
              </a:rPr>
              <a:t>Time to put your skills into action. Try what you've learned, and remember, we're here for any questions or feedback. If you want to explore more, our Academy site has a range of resources. Specifically, check out our ‘</a:t>
            </a:r>
            <a:r>
              <a:rPr lang="en-GB" sz="1800" i="1" u="none" dirty="0">
                <a:solidFill>
                  <a:srgbClr val="313233"/>
                </a:solidFill>
                <a:effectLst/>
                <a:cs typeface="Arial" panose="020B0604020202020204" pitchFamily="34" charset="0"/>
                <a:hlinkClick r:id="rId3"/>
              </a:rPr>
              <a:t>Introduction to online services</a:t>
            </a:r>
            <a:r>
              <a:rPr lang="en-GB" sz="1800" i="1" u="none" dirty="0">
                <a:solidFill>
                  <a:srgbClr val="313233"/>
                </a:solidFill>
                <a:effectLst/>
                <a:cs typeface="Arial" panose="020B0604020202020204" pitchFamily="34" charset="0"/>
              </a:rPr>
              <a:t>' lesson. Dive in and keep mastering your digital skills!</a:t>
            </a:r>
          </a:p>
          <a:p>
            <a:pPr>
              <a:lnSpc>
                <a:spcPct val="107000"/>
              </a:lnSpc>
              <a:spcAft>
                <a:spcPts val="800"/>
              </a:spcAft>
            </a:pPr>
            <a:endParaRPr lang="en-GB" sz="1800" u="none" dirty="0">
              <a:solidFill>
                <a:srgbClr val="313233"/>
              </a:solidFill>
              <a:effectLst/>
              <a:cs typeface="Arial" panose="020B0604020202020204" pitchFamily="34" charset="0"/>
            </a:endParaRPr>
          </a:p>
          <a:p>
            <a:pPr marL="158750" indent="0">
              <a:lnSpc>
                <a:spcPct val="107000"/>
              </a:lnSpc>
              <a:spcAft>
                <a:spcPts val="800"/>
              </a:spcAft>
              <a:buNone/>
            </a:pPr>
            <a:r>
              <a:rPr lang="en-GB" sz="1800" u="none" dirty="0">
                <a:solidFill>
                  <a:srgbClr val="313233"/>
                </a:solidFill>
                <a:effectLst/>
                <a:cs typeface="Arial" panose="020B0604020202020204" pitchFamily="34" charset="0"/>
              </a:rPr>
              <a:t>TRAINER NOTE – Remind them of the practicality of applying these skills to their upcoming travels (getting home or to work after this lesson)</a:t>
            </a:r>
          </a:p>
          <a:p>
            <a:pPr marL="158750" indent="0">
              <a:lnSpc>
                <a:spcPct val="107000"/>
              </a:lnSpc>
              <a:spcAft>
                <a:spcPts val="800"/>
              </a:spcAft>
              <a:buNone/>
            </a:pPr>
            <a:r>
              <a:rPr lang="en-GB" sz="1800" u="none" dirty="0">
                <a:solidFill>
                  <a:srgbClr val="313233"/>
                </a:solidFill>
                <a:effectLst/>
                <a:cs typeface="Arial" panose="020B0604020202020204" pitchFamily="34" charset="0"/>
              </a:rPr>
              <a:t> </a:t>
            </a:r>
          </a:p>
          <a:p>
            <a:pPr marL="342900" lvl="0" indent="-342900">
              <a:lnSpc>
                <a:spcPct val="120000"/>
              </a:lnSpc>
              <a:spcAft>
                <a:spcPts val="1200"/>
              </a:spcAft>
              <a:buFont typeface="Symbol" pitchFamily="2" charset="2"/>
              <a:buChar char=""/>
            </a:pPr>
            <a:r>
              <a:rPr lang="en-GB" sz="1800" i="1" dirty="0">
                <a:solidFill>
                  <a:srgbClr val="313233"/>
                </a:solidFill>
                <a:effectLst/>
                <a:cs typeface="Arial" panose="020B0604020202020204" pitchFamily="34" charset="0"/>
              </a:rPr>
              <a:t>Now try it for real - see what </a:t>
            </a:r>
            <a:r>
              <a:rPr lang="en-GB" sz="1800" i="1" u="sng" dirty="0">
                <a:solidFill>
                  <a:srgbClr val="313233"/>
                </a:solidFill>
                <a:effectLst/>
                <a:cs typeface="Arial" panose="020B0604020202020204" pitchFamily="34" charset="0"/>
                <a:hlinkClick r:id="rId4"/>
              </a:rPr>
              <a:t>Google Maps</a:t>
            </a:r>
            <a:r>
              <a:rPr lang="en-GB" sz="1800" i="1" dirty="0">
                <a:solidFill>
                  <a:srgbClr val="313233"/>
                </a:solidFill>
                <a:effectLst/>
                <a:cs typeface="Arial" panose="020B0604020202020204" pitchFamily="34" charset="0"/>
              </a:rPr>
              <a:t> or </a:t>
            </a:r>
            <a:r>
              <a:rPr lang="en-GB" sz="1800" i="1" u="sng" dirty="0" err="1">
                <a:solidFill>
                  <a:srgbClr val="313233"/>
                </a:solidFill>
                <a:effectLst/>
                <a:cs typeface="Arial" panose="020B0604020202020204" pitchFamily="34" charset="0"/>
                <a:hlinkClick r:id="rId5"/>
              </a:rPr>
              <a:t>CityMapper</a:t>
            </a:r>
            <a:r>
              <a:rPr lang="en-GB" sz="1800" i="1" dirty="0">
                <a:solidFill>
                  <a:srgbClr val="313233"/>
                </a:solidFill>
                <a:effectLst/>
                <a:cs typeface="Arial" panose="020B0604020202020204" pitchFamily="34" charset="0"/>
              </a:rPr>
              <a:t> say about how to get back home from here – how long it will take, and what options are available to you</a:t>
            </a:r>
          </a:p>
          <a:p>
            <a:pPr marL="158750" indent="0">
              <a:lnSpc>
                <a:spcPct val="107000"/>
              </a:lnSpc>
              <a:spcAft>
                <a:spcPts val="800"/>
              </a:spcAft>
              <a:buNone/>
            </a:pPr>
            <a:r>
              <a:rPr lang="en-GB" sz="1800" u="none" dirty="0">
                <a:solidFill>
                  <a:srgbClr val="313233"/>
                </a:solidFill>
                <a:effectLst/>
                <a:cs typeface="Arial" panose="020B0604020202020204" pitchFamily="34" charset="0"/>
              </a:rPr>
              <a:t> </a:t>
            </a:r>
          </a:p>
          <a:p>
            <a:pPr marL="158750" indent="0">
              <a:lnSpc>
                <a:spcPct val="107000"/>
              </a:lnSpc>
              <a:spcAft>
                <a:spcPts val="800"/>
              </a:spcAft>
              <a:buNone/>
            </a:pPr>
            <a:r>
              <a:rPr lang="en-GB" sz="1800" u="none" dirty="0">
                <a:solidFill>
                  <a:srgbClr val="313233"/>
                </a:solidFill>
                <a:effectLst/>
                <a:cs typeface="Arial" panose="020B0604020202020204" pitchFamily="34" charset="0"/>
              </a:rPr>
              <a:t>MODERATOR NOTE – Share in chat: https://</a:t>
            </a:r>
            <a:r>
              <a:rPr lang="en-GB" sz="1800" u="none" dirty="0" err="1">
                <a:solidFill>
                  <a:srgbClr val="313233"/>
                </a:solidFill>
                <a:effectLst/>
                <a:cs typeface="Arial" panose="020B0604020202020204" pitchFamily="34" charset="0"/>
              </a:rPr>
              <a:t>www.learnwithhalifax.co.uk</a:t>
            </a:r>
            <a:r>
              <a:rPr lang="en-GB" sz="1800" u="none" dirty="0">
                <a:solidFill>
                  <a:srgbClr val="313233"/>
                </a:solidFill>
                <a:effectLst/>
                <a:cs typeface="Arial" panose="020B0604020202020204" pitchFamily="34" charset="0"/>
              </a:rPr>
              <a:t>/digital/</a:t>
            </a:r>
            <a:r>
              <a:rPr lang="en-GB" sz="1800" u="none" dirty="0" err="1">
                <a:solidFill>
                  <a:srgbClr val="313233"/>
                </a:solidFill>
                <a:effectLst/>
                <a:cs typeface="Arial" panose="020B0604020202020204" pitchFamily="34" charset="0"/>
              </a:rPr>
              <a:t>i</a:t>
            </a:r>
            <a:r>
              <a:rPr lang="en-GB" sz="1800" u="none" dirty="0">
                <a:solidFill>
                  <a:srgbClr val="313233"/>
                </a:solidFill>
                <a:effectLst/>
                <a:cs typeface="Arial" panose="020B0604020202020204" pitchFamily="34" charset="0"/>
              </a:rPr>
              <a:t>-want-to-use-the-internet-to-help-with-my-day-to-day/introduction-to-online-services</a:t>
            </a: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11</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0931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13233"/>
                </a:solidFill>
                <a:effectLst/>
                <a:cs typeface="Arial" panose="020B0604020202020204" pitchFamily="34" charset="0"/>
              </a:rPr>
              <a:t>TRAINER NOTE – Ask if they have any questions, comments or feedback that you can help with. You could consider this as an opportunity to check level of confidence in doing these in future, ask what they found most useful, anything they’d like to know more about (or to go through again before the lesson ends) and where they think they’ll need more practice.</a:t>
            </a:r>
            <a:endParaRPr lang="en-GB" dirty="0"/>
          </a:p>
          <a:p>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12</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008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u="none" strike="noStrike" dirty="0">
                <a:solidFill>
                  <a:srgbClr val="000000"/>
                </a:solidFill>
                <a:effectLst/>
                <a:latin typeface="Calibri" panose="020F0502020204030204" pitchFamily="34" charset="0"/>
              </a:rPr>
              <a:t>Encourage learners to scan the QR code here and complete our short post-session survey around levels of confidence now they have completed the training, plus any other comments or feedback about the session</a:t>
            </a:r>
            <a:endParaRPr lang="en-GB" dirty="0"/>
          </a:p>
        </p:txBody>
      </p:sp>
    </p:spTree>
    <p:extLst>
      <p:ext uri="{BB962C8B-B14F-4D97-AF65-F5344CB8AC3E}">
        <p14:creationId xmlns:p14="http://schemas.microsoft.com/office/powerpoint/2010/main" val="1489478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0"/>
              </a:spcAft>
              <a:buNone/>
            </a:pPr>
            <a:r>
              <a:rPr lang="en-ZA" sz="1100" u="none" strike="noStrike" dirty="0">
                <a:solidFill>
                  <a:srgbClr val="313233"/>
                </a:solidFill>
                <a:effectLst/>
              </a:rPr>
              <a:t>TRAINER NOTES</a:t>
            </a:r>
            <a:endParaRPr lang="en-ZA" dirty="0">
              <a:effectLst/>
            </a:endParaRPr>
          </a:p>
          <a:p>
            <a:pPr rtl="0" fontAlgn="base">
              <a:spcBef>
                <a:spcPts val="0"/>
              </a:spcBef>
              <a:spcAft>
                <a:spcPts val="0"/>
              </a:spcAft>
              <a:buFont typeface="Arial" panose="020B0604020202020204" pitchFamily="34" charset="0"/>
              <a:buChar char="•"/>
            </a:pPr>
            <a:r>
              <a:rPr lang="en-ZA" sz="1100" u="none" strike="noStrike" dirty="0">
                <a:solidFill>
                  <a:srgbClr val="313233"/>
                </a:solidFill>
                <a:effectLst/>
              </a:rPr>
              <a:t>Signpost related content on the Academy website </a:t>
            </a:r>
            <a:r>
              <a:rPr lang="en-ZA" sz="1100" u="sng" strike="noStrike" dirty="0">
                <a:solidFill>
                  <a:srgbClr val="313233"/>
                </a:solidFill>
                <a:effectLst/>
              </a:rPr>
              <a:t>https://</a:t>
            </a:r>
            <a:r>
              <a:rPr lang="en-ZA" sz="1100" u="sng" strike="noStrike" dirty="0" err="1">
                <a:solidFill>
                  <a:srgbClr val="313233"/>
                </a:solidFill>
                <a:effectLst/>
              </a:rPr>
              <a:t>www.learnwithhalifax.co.uk</a:t>
            </a:r>
            <a:r>
              <a:rPr lang="en-ZA" sz="1100" u="sng" strike="noStrike" dirty="0">
                <a:solidFill>
                  <a:srgbClr val="313233"/>
                </a:solidFill>
                <a:effectLst/>
              </a:rPr>
              <a:t>/</a:t>
            </a:r>
          </a:p>
          <a:p>
            <a:pPr rtl="0" fontAlgn="base">
              <a:spcBef>
                <a:spcPts val="0"/>
              </a:spcBef>
              <a:spcAft>
                <a:spcPts val="0"/>
              </a:spcAft>
              <a:buFont typeface="Arial" panose="020B0604020202020204" pitchFamily="34" charset="0"/>
              <a:buChar char="•"/>
            </a:pPr>
            <a:r>
              <a:rPr lang="en-ZA" sz="1100" u="none" strike="noStrike" dirty="0">
                <a:solidFill>
                  <a:srgbClr val="313233"/>
                </a:solidFill>
                <a:effectLst/>
              </a:rPr>
              <a:t>Alternatively, they could use their phone cameras to scan the QR code here. </a:t>
            </a:r>
            <a:endParaRPr lang="en-ZA" sz="1100" u="none" strike="noStrike" dirty="0">
              <a:solidFill>
                <a:srgbClr val="313233"/>
              </a:solidFill>
              <a:effectLst/>
              <a:latin typeface="Noto Sans Symbols"/>
            </a:endParaRPr>
          </a:p>
          <a:p>
            <a:pPr rtl="0" fontAlgn="base">
              <a:spcBef>
                <a:spcPts val="0"/>
              </a:spcBef>
              <a:spcAft>
                <a:spcPts val="0"/>
              </a:spcAft>
              <a:buFont typeface="Arial" panose="020B0604020202020204" pitchFamily="34" charset="0"/>
              <a:buChar char="•"/>
            </a:pPr>
            <a:r>
              <a:rPr lang="en-ZA" sz="1100" u="none" strike="noStrike" dirty="0">
                <a:solidFill>
                  <a:srgbClr val="313233"/>
                </a:solidFill>
                <a:effectLst/>
              </a:rPr>
              <a:t>If they don’t feel comfortable using this yet, then suggest they take our other lessons: “Connecting to the internet” and “ Stay safe online”, if you don’t know the next dates for these or how to help them sign up then speak to the Academy team before your session.</a:t>
            </a:r>
            <a:endParaRPr lang="en-ZA" sz="1100" u="none" strike="noStrike" dirty="0">
              <a:solidFill>
                <a:srgbClr val="313233"/>
              </a:solidFill>
              <a:effectLst/>
              <a:latin typeface="Noto Sans Symbols"/>
            </a:endParaRPr>
          </a:p>
          <a:p>
            <a:pPr rtl="0" fontAlgn="base">
              <a:spcBef>
                <a:spcPts val="1200"/>
              </a:spcBef>
              <a:spcAft>
                <a:spcPts val="0"/>
              </a:spcAft>
              <a:buFont typeface="Arial" panose="020B0604020202020204" pitchFamily="34" charset="0"/>
              <a:buChar char="•"/>
            </a:pPr>
            <a:r>
              <a:rPr lang="en-ZA" sz="1100" u="none" strike="noStrike" dirty="0">
                <a:solidFill>
                  <a:srgbClr val="313233"/>
                </a:solidFill>
                <a:effectLst/>
              </a:rPr>
              <a:t>If part of a programme, share the date and topic of the next session</a:t>
            </a:r>
            <a:endParaRPr lang="en-ZA" sz="1100" u="none" strike="noStrike" dirty="0">
              <a:solidFill>
                <a:srgbClr val="313233"/>
              </a:solidFill>
              <a:effectLst/>
              <a:latin typeface="Noto Sans Symbols"/>
            </a:endParaRPr>
          </a:p>
          <a:p>
            <a:endParaRPr lang="en-US" dirty="0"/>
          </a:p>
        </p:txBody>
      </p:sp>
    </p:spTree>
    <p:extLst>
      <p:ext uri="{BB962C8B-B14F-4D97-AF65-F5344CB8AC3E}">
        <p14:creationId xmlns:p14="http://schemas.microsoft.com/office/powerpoint/2010/main" val="180081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dirty="0">
                <a:solidFill>
                  <a:srgbClr val="000000"/>
                </a:solidFill>
                <a:effectLst/>
                <a:latin typeface="Calibri" panose="020F0502020204030204" pitchFamily="34" charset="0"/>
              </a:rPr>
              <a:t>Encourage learners to scan the QR code here and complete our short pre-session survey around levels of confidence in the session’s topics today, plus what they would like to get out of the session</a:t>
            </a:r>
            <a:endParaRPr lang="en-GB" dirty="0"/>
          </a:p>
        </p:txBody>
      </p:sp>
    </p:spTree>
    <p:extLst>
      <p:ext uri="{BB962C8B-B14F-4D97-AF65-F5344CB8AC3E}">
        <p14:creationId xmlns:p14="http://schemas.microsoft.com/office/powerpoint/2010/main" val="16768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lnSpc>
                <a:spcPct val="120000"/>
              </a:lnSpc>
              <a:buNone/>
            </a:pPr>
            <a:r>
              <a:rPr lang="en-GB" sz="1800" dirty="0">
                <a:solidFill>
                  <a:srgbClr val="313233"/>
                </a:solidFill>
                <a:effectLst/>
                <a:cs typeface="Arial" panose="020B0604020202020204" pitchFamily="34" charset="0"/>
              </a:rPr>
              <a:t>TRAINER NOTES – </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If this lesson marks the start of a programme, welcome people to the programme</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If it is not, then welcome people to the lesson</a:t>
            </a:r>
          </a:p>
          <a:p>
            <a:pPr marL="228600" indent="0">
              <a:lnSpc>
                <a:spcPct val="120000"/>
              </a:lnSpc>
              <a:buNone/>
            </a:pPr>
            <a:r>
              <a:rPr lang="en-GB" sz="1800" dirty="0">
                <a:solidFill>
                  <a:srgbClr val="313233"/>
                </a:solidFill>
                <a:effectLst/>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Welcome to today's lesson on planning your travel online</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I'm [Your Name], and I'm here to guide you through planning your travel online</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We're thrilled to explore how you can use online tools to make your travel experiences smoother and more efficient</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Today, we want to make the learning practical, relatable, and, most importantly, helpful to you</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In the virtual room, we also have [Any Co-Presenter's Name] here to assist you during this session</a:t>
            </a:r>
          </a:p>
          <a:p>
            <a:pPr marL="228600" indent="0">
              <a:lnSpc>
                <a:spcPct val="120000"/>
              </a:lnSpc>
              <a:buNone/>
            </a:pPr>
            <a:r>
              <a:rPr lang="en-GB" sz="1800" i="1" dirty="0">
                <a:solidFill>
                  <a:srgbClr val="313233"/>
                </a:solidFill>
                <a:effectLst/>
                <a:cs typeface="Arial" panose="020B0604020202020204" pitchFamily="34" charset="0"/>
              </a:rPr>
              <a:t> </a:t>
            </a:r>
          </a:p>
          <a:p>
            <a:pPr marL="228600" indent="0">
              <a:lnSpc>
                <a:spcPct val="120000"/>
              </a:lnSpc>
              <a:buNone/>
            </a:pPr>
            <a:r>
              <a:rPr lang="en-GB" sz="1800" dirty="0">
                <a:solidFill>
                  <a:srgbClr val="313233"/>
                </a:solidFill>
                <a:effectLst/>
                <a:cs typeface="Arial" panose="020B0604020202020204" pitchFamily="34" charset="0"/>
              </a:rPr>
              <a:t>TRAINER NOTE – For small groups / virtual sessions, learners could introduce themselves at this point</a:t>
            </a:r>
          </a:p>
          <a:p>
            <a:pPr marL="228600" indent="0">
              <a:lnSpc>
                <a:spcPct val="120000"/>
              </a:lnSpc>
              <a:buNone/>
            </a:pPr>
            <a:r>
              <a:rPr lang="en-GB" sz="1800" dirty="0">
                <a:solidFill>
                  <a:srgbClr val="313233"/>
                </a:solidFill>
                <a:effectLst/>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Throughout this session, we'll explore various aspects of online travel planning, from finding information to using helpful apps</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If you have your device with you, fantastic! We'll guide you through the steps. If not, no worries; you can still learn valuable tips for your next trip</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Feel free to ask questions and let us know if you need anything, we’ll go at your pace as much as possible</a:t>
            </a:r>
          </a:p>
          <a:p>
            <a:pPr marL="342900" lvl="0" indent="-342900">
              <a:lnSpc>
                <a:spcPct val="120000"/>
              </a:lnSpc>
              <a:buFont typeface="Symbol" pitchFamily="2" charset="2"/>
              <a:buChar char=""/>
            </a:pPr>
            <a:r>
              <a:rPr lang="en-GB" sz="1800" i="1" dirty="0">
                <a:solidFill>
                  <a:srgbClr val="313233"/>
                </a:solidFill>
                <a:effectLst/>
                <a:cs typeface="Arial" panose="020B0604020202020204" pitchFamily="34" charset="0"/>
              </a:rPr>
              <a:t>If there's anything we can't cover today, rest assured we'll help you find the information you need</a:t>
            </a:r>
          </a:p>
          <a:p>
            <a:pPr marL="342900" lvl="0" indent="-342900">
              <a:lnSpc>
                <a:spcPct val="120000"/>
              </a:lnSpc>
              <a:spcAft>
                <a:spcPts val="1200"/>
              </a:spcAft>
              <a:buFont typeface="Symbol" pitchFamily="2" charset="2"/>
              <a:buChar char=""/>
            </a:pPr>
            <a:r>
              <a:rPr lang="en-GB" sz="1800" i="1" dirty="0">
                <a:solidFill>
                  <a:srgbClr val="313233"/>
                </a:solidFill>
                <a:effectLst/>
                <a:cs typeface="Arial" panose="020B0604020202020204" pitchFamily="34" charset="0"/>
              </a:rPr>
              <a:t>Let us know if we're going too fast, too slow, or if you need a break. Your learning experience is our priority</a:t>
            </a: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3</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94130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tabLst>
                <a:tab pos="457200" algn="l"/>
              </a:tabLst>
            </a:pPr>
            <a:r>
              <a:rPr lang="en-GB" sz="1200" i="1" dirty="0">
                <a:solidFill>
                  <a:srgbClr val="313233"/>
                </a:solidFill>
                <a:effectLst/>
                <a:cs typeface="Arial" panose="020B0604020202020204" pitchFamily="34" charset="0"/>
              </a:rPr>
              <a:t>Today, our goal is to help you:</a:t>
            </a:r>
            <a:endParaRPr lang="en-GB" sz="1400" i="1" dirty="0">
              <a:solidFill>
                <a:srgbClr val="313233"/>
              </a:solidFill>
              <a:effectLst/>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Use online tools to plan your journey</a:t>
            </a: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Book (travel) tickets online</a:t>
            </a: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rPr>
              <a:t>Use mobile apps and tools to help when you're out and about</a:t>
            </a:r>
            <a:endParaRPr lang="en-GB" sz="1400" i="1" dirty="0">
              <a:solidFill>
                <a:srgbClr val="313233"/>
              </a:solidFill>
              <a:effectLst/>
              <a:latin typeface="Source Sans Pro" panose="020B0503030403020204" pitchFamily="34" charset="0"/>
              <a:ea typeface="Source Sans Pro" panose="020B0503030403020204" pitchFamily="34" charset="0"/>
              <a:cs typeface="Arial" panose="020B0604020202020204" pitchFamily="34" charset="0"/>
            </a:endParaRPr>
          </a:p>
          <a:p>
            <a:pPr marL="342900" lvl="0" indent="-342900">
              <a:lnSpc>
                <a:spcPct val="120000"/>
              </a:lnSpc>
              <a:buFont typeface="Symbol" pitchFamily="2" charset="2"/>
              <a:buChar char=""/>
              <a:tabLst>
                <a:tab pos="457200" algn="l"/>
              </a:tabLst>
            </a:pPr>
            <a:r>
              <a:rPr lang="en-GB" sz="1200" i="1" dirty="0">
                <a:solidFill>
                  <a:srgbClr val="313233"/>
                </a:solidFill>
                <a:effectLst/>
                <a:cs typeface="Arial" panose="020B0604020202020204" pitchFamily="34" charset="0"/>
              </a:rPr>
              <a:t>Keep in mind that every device is slightly different, so we'll share general steps, tips, and what to look for</a:t>
            </a:r>
            <a:endParaRPr lang="en-GB" sz="1400" i="1" dirty="0">
              <a:solidFill>
                <a:srgbClr val="313233"/>
              </a:solidFill>
              <a:effectLst/>
              <a:cs typeface="Arial" panose="020B0604020202020204" pitchFamily="34" charset="0"/>
            </a:endParaRPr>
          </a:p>
          <a:p>
            <a:pPr marL="342900" lvl="0" indent="-342900">
              <a:lnSpc>
                <a:spcPct val="120000"/>
              </a:lnSpc>
              <a:spcAft>
                <a:spcPts val="1200"/>
              </a:spcAft>
              <a:buFont typeface="Symbol" pitchFamily="2" charset="2"/>
              <a:buChar char=""/>
              <a:tabLst>
                <a:tab pos="457200" algn="l"/>
              </a:tabLst>
            </a:pPr>
            <a:r>
              <a:rPr lang="en-GB" sz="1200" i="1" dirty="0">
                <a:solidFill>
                  <a:srgbClr val="313233"/>
                </a:solidFill>
                <a:effectLst/>
                <a:cs typeface="Arial" panose="020B0604020202020204" pitchFamily="34" charset="0"/>
              </a:rPr>
              <a:t>If you need more guidance on specific steps for your device, just let us know during the session</a:t>
            </a:r>
            <a:endParaRPr lang="en-GB" sz="1400" i="1" dirty="0">
              <a:solidFill>
                <a:srgbClr val="313233"/>
              </a:solidFill>
              <a:effectLst/>
              <a:cs typeface="Arial" panose="020B0604020202020204" pitchFamily="34" charset="0"/>
            </a:endParaRPr>
          </a:p>
          <a:p>
            <a:pPr lvl="0">
              <a:lnSpc>
                <a:spcPct val="120000"/>
              </a:lnSpc>
              <a:spcAft>
                <a:spcPts val="1200"/>
              </a:spcAft>
              <a:tabLst>
                <a:tab pos="457200" algn="l"/>
              </a:tabLst>
            </a:pPr>
            <a:endParaRPr lang="en-GB" dirty="0">
              <a:cs typeface="Calibri"/>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4</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1216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i="1" dirty="0">
                <a:solidFill>
                  <a:srgbClr val="313233"/>
                </a:solidFill>
                <a:effectLst/>
                <a:cs typeface="Arial" panose="020B0604020202020204" pitchFamily="34" charset="0"/>
              </a:rPr>
              <a:t>Let's have a chat – </a:t>
            </a:r>
            <a:r>
              <a:rPr lang="en-GB" sz="2800" i="1" dirty="0">
                <a:solidFill>
                  <a:srgbClr val="252626"/>
                </a:solidFill>
                <a:effectLst/>
                <a:latin typeface="Helvetica Neue" panose="02000503000000020004" pitchFamily="2" charset="0"/>
              </a:rPr>
              <a:t>what tools can help our travels?</a:t>
            </a:r>
          </a:p>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Feel free to share your ideas and experiences</a:t>
            </a:r>
          </a:p>
          <a:p>
            <a:pPr marL="228600" indent="0">
              <a:lnSpc>
                <a:spcPct val="120000"/>
              </a:lnSpc>
              <a:buNone/>
            </a:pPr>
            <a:r>
              <a:rPr lang="en-GB" sz="1800" dirty="0">
                <a:solidFill>
                  <a:srgbClr val="313233"/>
                </a:solidFill>
                <a:effectLst/>
                <a:cs typeface="Arial" panose="020B0604020202020204" pitchFamily="34" charset="0"/>
              </a:rPr>
              <a:t> </a:t>
            </a:r>
          </a:p>
          <a:p>
            <a:pPr marL="228600" indent="0">
              <a:lnSpc>
                <a:spcPct val="120000"/>
              </a:lnSpc>
              <a:buNone/>
            </a:pPr>
            <a:r>
              <a:rPr lang="en-GB" sz="1800" dirty="0">
                <a:solidFill>
                  <a:srgbClr val="313233"/>
                </a:solidFill>
                <a:effectLst/>
                <a:cs typeface="Arial" panose="020B0604020202020204" pitchFamily="34" charset="0"/>
              </a:rPr>
              <a:t>TRAINER NOTE – Run a short discussion/chat-based activity. Allow participants to share their thoughts. Encourage participation and acknowledge responses positively. Examples:</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Online maps (e.g., Google Maps, Waze, AA)</a:t>
            </a:r>
          </a:p>
          <a:p>
            <a:pPr marL="342900" lvl="0" indent="-342900">
              <a:lnSpc>
                <a:spcPct val="120000"/>
              </a:lnSpc>
              <a:buFont typeface="Symbol" pitchFamily="2" charset="2"/>
              <a:buChar char=""/>
            </a:pPr>
            <a:r>
              <a:rPr lang="en-GB" sz="1800" dirty="0">
                <a:solidFill>
                  <a:srgbClr val="313233"/>
                </a:solidFill>
                <a:effectLst/>
                <a:cs typeface="Arial" panose="020B0604020202020204" pitchFamily="34" charset="0"/>
              </a:rPr>
              <a:t>Ticket booking (e.g., National Rail Enquiries, Trainline, etc.)</a:t>
            </a:r>
          </a:p>
          <a:p>
            <a:pPr marL="342900" lvl="0" indent="-342900">
              <a:lnSpc>
                <a:spcPct val="120000"/>
              </a:lnSpc>
              <a:spcAft>
                <a:spcPts val="1200"/>
              </a:spcAft>
              <a:buFont typeface="Symbol" pitchFamily="2" charset="2"/>
              <a:buChar char=""/>
            </a:pPr>
            <a:r>
              <a:rPr lang="en-GB" sz="1800" dirty="0">
                <a:solidFill>
                  <a:srgbClr val="313233"/>
                </a:solidFill>
                <a:effectLst/>
                <a:cs typeface="Arial" panose="020B0604020202020204" pitchFamily="34" charset="0"/>
              </a:rPr>
              <a:t>Bus apps</a:t>
            </a:r>
          </a:p>
          <a:p>
            <a:pPr marL="457200" indent="-228600">
              <a:lnSpc>
                <a:spcPct val="120000"/>
              </a:lnSpc>
              <a:spcAft>
                <a:spcPts val="1200"/>
              </a:spcAft>
            </a:pPr>
            <a:endParaRPr lang="en-GB" sz="1800" dirty="0">
              <a:solidFill>
                <a:srgbClr val="313233"/>
              </a:solidFill>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5</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2482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Let's explore some examples of travel-related services you can access online. Remember, the world of online travel planning offers a variety of tools and services. Here are some examples:</a:t>
            </a:r>
          </a:p>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Book and manage your flights, check itineraries, and receive e-tickets through airline websites or travel platforms</a:t>
            </a:r>
          </a:p>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You could use bus, train, and tram apps, on the go, to check the time of the next train/bus, find out where the nearest stop is (for the bus you want to take), check for any cancellations or disruptions to service, or look up alternative options.</a:t>
            </a:r>
          </a:p>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You can buy passes or tickets for public transport through their website and apps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i="1" dirty="0">
              <a:solidFill>
                <a:srgbClr val="313233"/>
              </a:solidFill>
              <a:effectLst/>
              <a:cs typeface="Arial" panose="020B0604020202020204" pitchFamily="34" charset="0"/>
            </a:endParaRPr>
          </a:p>
          <a:p>
            <a:pPr marL="342900" lvl="0" indent="-342900">
              <a:lnSpc>
                <a:spcPct val="120000"/>
              </a:lnSpc>
              <a:buFont typeface="Symbol" pitchFamily="2" charset="2"/>
              <a:buChar char=""/>
              <a:tabLst>
                <a:tab pos="457200" algn="l"/>
              </a:tabLst>
            </a:pPr>
            <a:r>
              <a:rPr lang="en-GB" sz="1800" i="1" dirty="0">
                <a:solidFill>
                  <a:srgbClr val="313233"/>
                </a:solidFill>
                <a:effectLst/>
                <a:cs typeface="Arial" panose="020B0604020202020204" pitchFamily="34" charset="0"/>
              </a:rPr>
              <a:t>Explore and buy travel insurance online to ensure a worry-free journey</a:t>
            </a:r>
          </a:p>
          <a:p>
            <a:pPr marL="342900" lvl="0" indent="-342900">
              <a:lnSpc>
                <a:spcPct val="120000"/>
              </a:lnSpc>
              <a:spcAft>
                <a:spcPts val="1200"/>
              </a:spcAft>
              <a:buFont typeface="Symbol" pitchFamily="2" charset="2"/>
              <a:buChar char=""/>
              <a:tabLst>
                <a:tab pos="457200" algn="l"/>
              </a:tabLst>
            </a:pPr>
            <a:r>
              <a:rPr lang="en-GB" sz="1800" i="1" dirty="0">
                <a:solidFill>
                  <a:srgbClr val="313233"/>
                </a:solidFill>
                <a:effectLst/>
                <a:cs typeface="Arial" panose="020B0604020202020204" pitchFamily="34" charset="0"/>
              </a:rPr>
              <a:t>Use online maps and navigation apps to plan your routes, look up attractions and find your way around unfamiliar places</a:t>
            </a:r>
          </a:p>
          <a:p>
            <a:pPr marL="342900" lvl="0" indent="-342900">
              <a:lnSpc>
                <a:spcPct val="120000"/>
              </a:lnSpc>
              <a:spcAft>
                <a:spcPts val="1200"/>
              </a:spcAft>
              <a:buFont typeface="Symbol" pitchFamily="2" charset="2"/>
              <a:buChar char=""/>
              <a:tabLst>
                <a:tab pos="457200" algn="l"/>
              </a:tabLst>
            </a:pPr>
            <a:r>
              <a:rPr lang="en-GB" sz="1800" i="1" dirty="0">
                <a:solidFill>
                  <a:srgbClr val="313233"/>
                </a:solidFill>
                <a:effectLst/>
                <a:cs typeface="Arial" panose="020B0604020202020204" pitchFamily="34" charset="0"/>
              </a:rPr>
              <a:t>Having parking apps on your phone means you never need  to look  for the right change or a working pay and display machine again. You can even pre-book your parking space with some of these</a:t>
            </a:r>
          </a:p>
          <a:p>
            <a:pPr marL="342900" lvl="0" indent="-342900">
              <a:lnSpc>
                <a:spcPct val="120000"/>
              </a:lnSpc>
              <a:spcAft>
                <a:spcPts val="1200"/>
              </a:spcAft>
              <a:buFont typeface="Symbol" pitchFamily="2" charset="2"/>
              <a:buChar char=""/>
              <a:tabLst>
                <a:tab pos="457200" algn="l"/>
              </a:tabLst>
            </a:pPr>
            <a:endParaRPr lang="en-GB" sz="1800" dirty="0">
              <a:solidFill>
                <a:srgbClr val="313233"/>
              </a:solidFill>
              <a:effectLst/>
              <a:cs typeface="Arial" panose="020B0604020202020204" pitchFamily="34" charset="0"/>
            </a:endParaRPr>
          </a:p>
          <a:p>
            <a:pPr marL="228600" indent="0">
              <a:lnSpc>
                <a:spcPct val="120000"/>
              </a:lnSpc>
              <a:buNone/>
            </a:pPr>
            <a:r>
              <a:rPr lang="en-GB" sz="1200" dirty="0">
                <a:solidFill>
                  <a:srgbClr val="313233"/>
                </a:solidFill>
                <a:effectLst/>
                <a:cs typeface="Arial" panose="020B0604020202020204" pitchFamily="34" charset="0"/>
              </a:rPr>
              <a:t> </a:t>
            </a:r>
          </a:p>
          <a:p>
            <a:pPr marL="228600" indent="0">
              <a:lnSpc>
                <a:spcPct val="120000"/>
              </a:lnSpc>
              <a:buNone/>
            </a:pPr>
            <a:r>
              <a:rPr lang="en-GB" sz="1200" dirty="0">
                <a:solidFill>
                  <a:srgbClr val="313233"/>
                </a:solidFill>
                <a:effectLst/>
                <a:cs typeface="Arial" panose="020B0604020202020204" pitchFamily="34" charset="0"/>
              </a:rPr>
              <a:t>TRAINER NOTES – </a:t>
            </a:r>
          </a:p>
          <a:p>
            <a:pPr marL="342900" lvl="0" indent="-342900">
              <a:lnSpc>
                <a:spcPct val="120000"/>
              </a:lnSpc>
              <a:buFont typeface="Symbol" pitchFamily="2" charset="2"/>
              <a:buChar char=""/>
              <a:tabLst>
                <a:tab pos="457200" algn="l"/>
              </a:tabLst>
            </a:pPr>
            <a:r>
              <a:rPr lang="en-GB" sz="1200" dirty="0">
                <a:solidFill>
                  <a:srgbClr val="313233"/>
                </a:solidFill>
                <a:effectLst/>
                <a:cs typeface="Arial" panose="020B0604020202020204" pitchFamily="34" charset="0"/>
              </a:rPr>
              <a:t>Ask learners which of these travel-related services they'd like to access online, using their answers to illustrate the range of possibilities</a:t>
            </a:r>
          </a:p>
          <a:p>
            <a:pPr marL="342900" lvl="0" indent="-342900">
              <a:lnSpc>
                <a:spcPct val="120000"/>
              </a:lnSpc>
              <a:spcAft>
                <a:spcPts val="1200"/>
              </a:spcAft>
              <a:buFont typeface="Symbol" pitchFamily="2" charset="2"/>
              <a:buChar char=""/>
              <a:tabLst>
                <a:tab pos="457200" algn="l"/>
              </a:tabLst>
            </a:pPr>
            <a:r>
              <a:rPr lang="en-GB" sz="1200" dirty="0">
                <a:solidFill>
                  <a:srgbClr val="313233"/>
                </a:solidFill>
                <a:effectLst/>
                <a:cs typeface="Arial" panose="020B0604020202020204" pitchFamily="34" charset="0"/>
              </a:rPr>
              <a:t>Note that later in the lesson, we'll explain how to access these services online</a:t>
            </a:r>
          </a:p>
          <a:p>
            <a:pPr marL="342900" lvl="0" indent="-342900">
              <a:lnSpc>
                <a:spcPct val="120000"/>
              </a:lnSpc>
              <a:spcAft>
                <a:spcPts val="1200"/>
              </a:spcAft>
              <a:buFont typeface="Symbol" pitchFamily="2" charset="2"/>
              <a:buChar char=""/>
              <a:tabLst>
                <a:tab pos="457200" algn="l"/>
              </a:tabLst>
            </a:pPr>
            <a:r>
              <a:rPr lang="en-GB" sz="1200" dirty="0">
                <a:solidFill>
                  <a:srgbClr val="313233"/>
                </a:solidFill>
                <a:effectLst/>
                <a:cs typeface="Arial" panose="020B0604020202020204" pitchFamily="34" charset="0"/>
              </a:rPr>
              <a:t>Encourage participants to ask questions if they have specific things or certain travel-related services</a:t>
            </a:r>
            <a:r>
              <a:rPr lang="en-GB" dirty="0">
                <a:effectLst/>
              </a:rPr>
              <a:t> </a:t>
            </a:r>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6</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41108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rtl="0">
              <a:lnSpc>
                <a:spcPct val="120000"/>
              </a:lnSpc>
              <a:spcAft>
                <a:spcPts val="1200"/>
              </a:spcAft>
              <a:buFont typeface="Symbol" panose="05050102010706020507" pitchFamily="18" charset="2"/>
              <a:buChar char=""/>
            </a:pPr>
            <a:r>
              <a:rPr lang="en-GB" sz="1800" i="1" dirty="0">
                <a:solidFill>
                  <a:srgbClr val="313233"/>
                </a:solidFill>
                <a:effectLst/>
                <a:cs typeface="Arial" panose="020B0604020202020204" pitchFamily="34" charset="0"/>
              </a:rPr>
              <a:t>Now, let's look at how to go about using these tools to plan your travel</a:t>
            </a:r>
          </a:p>
          <a:p>
            <a:pPr marL="228600" indent="0">
              <a:lnSpc>
                <a:spcPct val="120000"/>
              </a:lnSpc>
              <a:buNone/>
            </a:pPr>
            <a:r>
              <a:rPr lang="en-GB" sz="1200" i="1" dirty="0">
                <a:solidFill>
                  <a:srgbClr val="313233"/>
                </a:solidFill>
                <a:effectLst/>
                <a:cs typeface="Arial" panose="020B0604020202020204" pitchFamily="34" charset="0"/>
              </a:rPr>
              <a:t> </a:t>
            </a:r>
          </a:p>
          <a:p>
            <a:pPr marL="342900" indent="-342900">
              <a:lnSpc>
                <a:spcPct val="120000"/>
              </a:lnSpc>
              <a:buFont typeface="+mj-lt"/>
              <a:buAutoNum type="arabicPeriod"/>
            </a:pPr>
            <a:r>
              <a:rPr lang="en-GB" sz="1200" i="1" dirty="0">
                <a:solidFill>
                  <a:srgbClr val="313233"/>
                </a:solidFill>
                <a:effectLst/>
                <a:cs typeface="Arial" panose="020B0604020202020204" pitchFamily="34" charset="0"/>
              </a:rPr>
              <a:t> </a:t>
            </a:r>
            <a:r>
              <a:rPr lang="en-GB" sz="1800" i="1" dirty="0">
                <a:solidFill>
                  <a:srgbClr val="313233"/>
                </a:solidFill>
                <a:effectLst/>
                <a:cs typeface="Arial" panose="020B0604020202020204" pitchFamily="34" charset="0"/>
              </a:rPr>
              <a:t>Find or decide where (and when) you’re going – Websites and apps can show you information based on where you want to go. Use sites like </a:t>
            </a:r>
            <a:r>
              <a:rPr lang="en-GB" sz="1800" i="1" u="sng" dirty="0">
                <a:solidFill>
                  <a:srgbClr val="313233"/>
                </a:solidFill>
                <a:effectLst/>
                <a:cs typeface="Arial" panose="020B0604020202020204" pitchFamily="34" charset="0"/>
                <a:hlinkClick r:id="rId3"/>
              </a:rPr>
              <a:t>TripAdvisor</a:t>
            </a:r>
            <a:r>
              <a:rPr lang="en-GB" sz="1800" i="1" u="sng" dirty="0">
                <a:solidFill>
                  <a:srgbClr val="0000FF"/>
                </a:solidFill>
                <a:effectLst/>
                <a:cs typeface="Arial" panose="020B0604020202020204" pitchFamily="34" charset="0"/>
              </a:rPr>
              <a:t>,</a:t>
            </a:r>
            <a:r>
              <a:rPr lang="en-GB" sz="1800" i="1" dirty="0">
                <a:solidFill>
                  <a:srgbClr val="313233"/>
                </a:solidFill>
                <a:effectLst/>
                <a:cs typeface="Arial" panose="020B0604020202020204" pitchFamily="34" charset="0"/>
              </a:rPr>
              <a:t> </a:t>
            </a:r>
            <a:r>
              <a:rPr lang="en-GB" sz="1800" i="1" u="sng" dirty="0">
                <a:solidFill>
                  <a:srgbClr val="313233"/>
                </a:solidFill>
                <a:effectLst/>
                <a:cs typeface="Arial" panose="020B0604020202020204" pitchFamily="34" charset="0"/>
                <a:hlinkClick r:id="rId4"/>
              </a:rPr>
              <a:t>Trivago</a:t>
            </a:r>
            <a:r>
              <a:rPr lang="en-GB" sz="1800" i="1" dirty="0">
                <a:solidFill>
                  <a:srgbClr val="313233"/>
                </a:solidFill>
                <a:effectLst/>
                <a:cs typeface="Arial" panose="020B0604020202020204" pitchFamily="34" charset="0"/>
              </a:rPr>
              <a:t> or Google for researching accommodation, restaurants, and attractions. All these give reviews and ratings from others, so you can start to get an idea of where to go. They also sometimes give you useful tips.</a:t>
            </a:r>
            <a:r>
              <a:rPr lang="en-GB" sz="1800" i="1" dirty="0">
                <a:solidFill>
                  <a:srgbClr val="313233"/>
                </a:solidFill>
                <a:cs typeface="Arial" panose="020B0604020202020204" pitchFamily="34" charset="0"/>
              </a:rPr>
              <a:t> </a:t>
            </a:r>
            <a:r>
              <a:rPr lang="en-GB" sz="1800" i="1" dirty="0">
                <a:solidFill>
                  <a:srgbClr val="313233"/>
                </a:solidFill>
                <a:effectLst/>
                <a:cs typeface="Arial" panose="020B0604020202020204" pitchFamily="34" charset="0"/>
              </a:rPr>
              <a:t> </a:t>
            </a:r>
            <a:r>
              <a:rPr lang="en-GB" sz="1800" i="1" u="sng" dirty="0">
                <a:solidFill>
                  <a:srgbClr val="313233"/>
                </a:solidFill>
                <a:effectLst/>
                <a:cs typeface="Arial" panose="020B0604020202020204" pitchFamily="34" charset="0"/>
                <a:hlinkClick r:id="rId5"/>
              </a:rPr>
              <a:t>Google Maps</a:t>
            </a:r>
            <a:r>
              <a:rPr lang="en-GB" sz="1800" i="1" dirty="0">
                <a:solidFill>
                  <a:srgbClr val="313233"/>
                </a:solidFill>
                <a:effectLst/>
                <a:cs typeface="Arial" panose="020B0604020202020204" pitchFamily="34" charset="0"/>
              </a:rPr>
              <a:t> has a useful ‘street view’ option which can show you the area and helps you spot useful landmarks that might come in handy when trying to find your destination.</a:t>
            </a:r>
          </a:p>
          <a:p>
            <a:pPr marL="342900" indent="-342900">
              <a:lnSpc>
                <a:spcPct val="120000"/>
              </a:lnSpc>
              <a:buFont typeface="+mj-lt"/>
              <a:buAutoNum type="arabicPeriod"/>
            </a:pPr>
            <a:r>
              <a:rPr lang="en-GB" sz="1800" i="1" dirty="0">
                <a:solidFill>
                  <a:srgbClr val="313233"/>
                </a:solidFill>
                <a:effectLst/>
                <a:cs typeface="Arial" panose="020B0604020202020204" pitchFamily="34" charset="0"/>
              </a:rPr>
              <a:t>Check your travel options – Use the platform to explore various travel options, including routes and modes of transport. Sites like National Highways</a:t>
            </a:r>
            <a:r>
              <a:rPr lang="en-GB" sz="1800" i="1" dirty="0">
                <a:solidFill>
                  <a:srgbClr val="313233"/>
                </a:solidFill>
                <a:cs typeface="Arial" panose="020B0604020202020204" pitchFamily="34" charset="0"/>
              </a:rPr>
              <a:t> </a:t>
            </a:r>
            <a:r>
              <a:rPr lang="en-GB" sz="1800" i="1" dirty="0">
                <a:solidFill>
                  <a:srgbClr val="313233"/>
                </a:solidFill>
                <a:effectLst/>
                <a:cs typeface="Arial" panose="020B0604020202020204" pitchFamily="34" charset="0"/>
              </a:rPr>
              <a:t> and route planning apps like </a:t>
            </a:r>
            <a:r>
              <a:rPr lang="en-GB" sz="1800" i="1" dirty="0" err="1">
                <a:solidFill>
                  <a:srgbClr val="313233"/>
                </a:solidFill>
                <a:effectLst/>
                <a:cs typeface="Arial" panose="020B0604020202020204" pitchFamily="34" charset="0"/>
              </a:rPr>
              <a:t>CityMapper</a:t>
            </a:r>
            <a:r>
              <a:rPr lang="en-GB" sz="1800" i="1" dirty="0">
                <a:solidFill>
                  <a:srgbClr val="313233"/>
                </a:solidFill>
                <a:effectLst/>
                <a:cs typeface="Arial" panose="020B0604020202020204" pitchFamily="34" charset="0"/>
              </a:rPr>
              <a:t> help you decide your best travel options. National Highways (they have Highways England, Highways Scotland and Highways Wales pages) can show planned roadworks on key roads as well as expected congestion areas and real-time Matrix signs. </a:t>
            </a:r>
            <a:r>
              <a:rPr lang="en-GB" sz="1800" i="1" dirty="0" err="1">
                <a:solidFill>
                  <a:srgbClr val="313233"/>
                </a:solidFill>
                <a:effectLst/>
                <a:cs typeface="Arial" panose="020B0604020202020204" pitchFamily="34" charset="0"/>
              </a:rPr>
              <a:t>CityMapper</a:t>
            </a:r>
            <a:r>
              <a:rPr lang="en-GB" sz="1800" i="1" dirty="0">
                <a:solidFill>
                  <a:srgbClr val="313233"/>
                </a:solidFill>
                <a:effectLst/>
                <a:cs typeface="Arial" panose="020B0604020202020204" pitchFamily="34" charset="0"/>
              </a:rPr>
              <a:t> can show you at-a-glance the costs and timings for alternative transport options so you can compare a shorter taxi or train journey with a longer but cheaper bus route – and see if it’s quicker to walk! Trainline will show you options for a particular route as well as highlighting the cheapest option. If you’re planning bigger journeys, both </a:t>
            </a:r>
            <a:r>
              <a:rPr lang="en-GB" sz="1800" i="1" u="sng" dirty="0">
                <a:solidFill>
                  <a:srgbClr val="313233"/>
                </a:solidFill>
                <a:effectLst/>
                <a:cs typeface="Arial" panose="020B0604020202020204" pitchFamily="34" charset="0"/>
                <a:hlinkClick r:id="rId6"/>
              </a:rPr>
              <a:t>Skyscanner</a:t>
            </a:r>
            <a:r>
              <a:rPr lang="en-GB" sz="1800" i="1" u="sng" dirty="0">
                <a:solidFill>
                  <a:srgbClr val="0000FF"/>
                </a:solidFill>
                <a:effectLst/>
                <a:cs typeface="Arial" panose="020B0604020202020204" pitchFamily="34" charset="0"/>
              </a:rPr>
              <a:t> and </a:t>
            </a:r>
            <a:r>
              <a:rPr lang="en-GB" sz="1800" i="1" u="sng" dirty="0">
                <a:solidFill>
                  <a:srgbClr val="313233"/>
                </a:solidFill>
                <a:effectLst/>
                <a:cs typeface="Arial" panose="020B0604020202020204" pitchFamily="34" charset="0"/>
                <a:hlinkClick r:id="rId7"/>
              </a:rPr>
              <a:t>Kayak</a:t>
            </a:r>
            <a:r>
              <a:rPr lang="en-GB" sz="1800" i="1" u="sng" dirty="0">
                <a:solidFill>
                  <a:srgbClr val="0000FF"/>
                </a:solidFill>
                <a:effectLst/>
                <a:cs typeface="Arial" panose="020B0604020202020204" pitchFamily="34" charset="0"/>
              </a:rPr>
              <a:t> are useful tools to help you compare flights, hotels and car rentals</a:t>
            </a:r>
            <a:endParaRPr lang="en-GB" sz="1800" i="1" dirty="0">
              <a:solidFill>
                <a:srgbClr val="313233"/>
              </a:solidFill>
              <a:effectLst/>
              <a:cs typeface="Arial" panose="020B0604020202020204" pitchFamily="34" charset="0"/>
            </a:endParaRPr>
          </a:p>
          <a:p>
            <a:pPr marL="342900" indent="-342900">
              <a:lnSpc>
                <a:spcPct val="120000"/>
              </a:lnSpc>
              <a:buFont typeface="+mj-lt"/>
              <a:buAutoNum type="arabicPeriod"/>
            </a:pPr>
            <a:r>
              <a:rPr lang="en-GB" sz="1800" i="1" dirty="0">
                <a:solidFill>
                  <a:srgbClr val="313233"/>
                </a:solidFill>
                <a:effectLst/>
                <a:cs typeface="Arial" panose="020B0604020202020204" pitchFamily="34" charset="0"/>
              </a:rPr>
              <a:t>Book tickets Many airlines, bus and train companies have sites or apps where you can book tickets in advance. You may be able to book specific options like quiet carriages or a window seat. You may be able to save money by booking tickets or season passes in advance. Some of the travel comparison sites also link to sites where you can book tickets, too.</a:t>
            </a:r>
            <a:r>
              <a:rPr lang="en-GB" sz="1800" i="1" dirty="0">
                <a:solidFill>
                  <a:srgbClr val="313233"/>
                </a:solidFill>
                <a:cs typeface="Arial" panose="020B0604020202020204" pitchFamily="34" charset="0"/>
              </a:rPr>
              <a:t> </a:t>
            </a:r>
            <a:endParaRPr lang="en-GB" sz="1800" i="1" dirty="0">
              <a:solidFill>
                <a:srgbClr val="313233"/>
              </a:solidFill>
              <a:effectLst/>
              <a:cs typeface="Arial" panose="020B0604020202020204" pitchFamily="34" charset="0"/>
            </a:endParaRPr>
          </a:p>
          <a:p>
            <a:pPr marL="342900" indent="-342900">
              <a:lnSpc>
                <a:spcPct val="120000"/>
              </a:lnSpc>
              <a:spcAft>
                <a:spcPts val="1200"/>
              </a:spcAft>
              <a:buFont typeface="+mj-lt"/>
              <a:buAutoNum type="arabicPeriod"/>
            </a:pPr>
            <a:r>
              <a:rPr lang="en-GB" sz="1800" i="1" dirty="0">
                <a:solidFill>
                  <a:srgbClr val="313233"/>
                </a:solidFill>
                <a:effectLst/>
                <a:cs typeface="Arial" panose="020B0604020202020204" pitchFamily="34" charset="0"/>
              </a:rPr>
              <a:t>Check travel alerts and tips – You can get useful travel alerts from public transport and road user sites – </a:t>
            </a:r>
            <a:r>
              <a:rPr lang="en-GB" sz="1800" i="1" dirty="0">
                <a:solidFill>
                  <a:srgbClr val="313233"/>
                </a:solidFill>
                <a:cs typeface="Arial" panose="020B0604020202020204" pitchFamily="34" charset="0"/>
              </a:rPr>
              <a:t>like Transport </a:t>
            </a:r>
            <a:r>
              <a:rPr lang="en-GB" sz="1800" i="1" dirty="0">
                <a:solidFill>
                  <a:srgbClr val="313233"/>
                </a:solidFill>
                <a:effectLst/>
                <a:cs typeface="Arial" panose="020B0604020202020204" pitchFamily="34" charset="0"/>
              </a:rPr>
              <a:t>for London (or your own local public transport hub), National Highways, the AA etc. Many </a:t>
            </a:r>
            <a:r>
              <a:rPr lang="en-GB" sz="1800" i="1" dirty="0" err="1">
                <a:solidFill>
                  <a:srgbClr val="313233"/>
                </a:solidFill>
                <a:effectLst/>
                <a:cs typeface="Arial" panose="020B0604020202020204" pitchFamily="34" charset="0"/>
              </a:rPr>
              <a:t>SatNav</a:t>
            </a:r>
            <a:r>
              <a:rPr lang="en-GB" sz="1800" i="1" dirty="0">
                <a:solidFill>
                  <a:srgbClr val="313233"/>
                </a:solidFill>
                <a:effectLst/>
                <a:cs typeface="Arial" panose="020B0604020202020204" pitchFamily="34" charset="0"/>
              </a:rPr>
              <a:t> apps do this too – like Waze and TomTom. Using these before you set off could save you time and stress.</a:t>
            </a:r>
            <a:r>
              <a:rPr lang="en-GB" sz="1800" i="1" dirty="0">
                <a:solidFill>
                  <a:srgbClr val="313233"/>
                </a:solidFill>
                <a:cs typeface="Arial" panose="020B0604020202020204" pitchFamily="34" charset="0"/>
              </a:rPr>
              <a:t> </a:t>
            </a:r>
            <a:endParaRPr lang="en-GB" sz="1800" i="1" dirty="0">
              <a:solidFill>
                <a:srgbClr val="313233"/>
              </a:solidFill>
              <a:effectLst/>
              <a:cs typeface="Arial" panose="020B0604020202020204" pitchFamily="34" charset="0"/>
            </a:endParaRPr>
          </a:p>
          <a:p>
            <a:endParaRPr lang="en-GB" sz="1200" dirty="0">
              <a:solidFill>
                <a:srgbClr val="313233"/>
              </a:solidFill>
              <a:effectLst/>
              <a:cs typeface="Arial" panose="020B0604020202020204" pitchFamily="34" charset="0"/>
            </a:endParaRPr>
          </a:p>
          <a:p>
            <a:pPr marL="158750" indent="0">
              <a:buNone/>
            </a:pPr>
            <a:r>
              <a:rPr lang="en-GB" sz="1200" dirty="0">
                <a:solidFill>
                  <a:srgbClr val="313233"/>
                </a:solidFill>
                <a:effectLst/>
                <a:cs typeface="Arial" panose="020B0604020202020204" pitchFamily="34" charset="0"/>
              </a:rPr>
              <a:t>TRAINER NOTE – Encourage participants to apply these steps when using any travel planning website or app</a:t>
            </a:r>
            <a:r>
              <a:rPr lang="en-GB" dirty="0"/>
              <a:t> </a:t>
            </a:r>
            <a:endParaRPr lang="en-GB" dirty="0">
              <a:cs typeface="Calibri"/>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7</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36769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07000"/>
              </a:lnSpc>
              <a:spcAft>
                <a:spcPts val="800"/>
              </a:spcAft>
              <a:buNone/>
            </a:pPr>
            <a:r>
              <a:rPr lang="en-GB" sz="1800" u="none" dirty="0">
                <a:solidFill>
                  <a:srgbClr val="313233"/>
                </a:solidFill>
                <a:effectLst/>
                <a:cs typeface="Arial" panose="020B0604020202020204" pitchFamily="34" charset="0"/>
              </a:rPr>
              <a:t>TRAINER NOTES – </a:t>
            </a:r>
          </a:p>
          <a:p>
            <a:pPr marL="342900" lvl="0" indent="-342900">
              <a:lnSpc>
                <a:spcPct val="120000"/>
              </a:lnSpc>
              <a:buFont typeface="Symbol" pitchFamily="2" charset="2"/>
              <a:buChar char=""/>
            </a:pPr>
            <a:r>
              <a:rPr lang="en-GB" sz="1800" u="none" dirty="0">
                <a:solidFill>
                  <a:srgbClr val="313233"/>
                </a:solidFill>
                <a:effectLst/>
                <a:cs typeface="Arial" panose="020B0604020202020204" pitchFamily="34" charset="0"/>
              </a:rPr>
              <a:t>Guide participants through each step, ensuring they understand the process of booking travel online</a:t>
            </a:r>
          </a:p>
          <a:p>
            <a:pPr marL="158750" indent="0">
              <a:lnSpc>
                <a:spcPct val="107000"/>
              </a:lnSpc>
              <a:spcAft>
                <a:spcPts val="800"/>
              </a:spcAft>
              <a:buNone/>
            </a:pPr>
            <a:r>
              <a:rPr lang="en-GB" sz="1800" u="none" dirty="0">
                <a:solidFill>
                  <a:srgbClr val="313233"/>
                </a:solidFill>
                <a:effectLst/>
                <a:cs typeface="Arial" panose="020B0604020202020204" pitchFamily="34" charset="0"/>
              </a:rPr>
              <a:t> </a:t>
            </a:r>
          </a:p>
          <a:p>
            <a:pPr marL="342900" lvl="0" indent="-342900">
              <a:lnSpc>
                <a:spcPct val="120000"/>
              </a:lnSpc>
              <a:buFont typeface="Symbol" pitchFamily="2" charset="2"/>
              <a:buChar char=""/>
            </a:pPr>
            <a:r>
              <a:rPr lang="en-GB" sz="1800" i="1" u="none" dirty="0">
                <a:solidFill>
                  <a:srgbClr val="313233"/>
                </a:solidFill>
                <a:effectLst/>
                <a:cs typeface="Arial" panose="020B0604020202020204" pitchFamily="34" charset="0"/>
              </a:rPr>
              <a:t>Now, let's look at how you go about booking your travel online. These steps apply whether you're booking flights, trains, coaches, ferries, buses, or trams. Online travel platforms aim to simplify the process for all your travel needs</a:t>
            </a:r>
          </a:p>
          <a:p>
            <a:pPr marL="342900" lvl="0" indent="-342900">
              <a:lnSpc>
                <a:spcPct val="120000"/>
              </a:lnSpc>
              <a:buFont typeface="+mj-lt"/>
              <a:buAutoNum type="arabicPeriod"/>
            </a:pPr>
            <a:r>
              <a:rPr lang="en-GB" sz="1800" i="1" u="none" dirty="0">
                <a:solidFill>
                  <a:srgbClr val="313233"/>
                </a:solidFill>
                <a:effectLst/>
                <a:cs typeface="Arial" panose="020B0604020202020204" pitchFamily="34" charset="0"/>
              </a:rPr>
              <a:t>Search – Start by using a travel planning tool (like </a:t>
            </a:r>
            <a:r>
              <a:rPr lang="en-GB" sz="1800" i="1" u="none" dirty="0">
                <a:solidFill>
                  <a:srgbClr val="313233"/>
                </a:solidFill>
                <a:effectLst/>
                <a:cs typeface="Arial" panose="020B0604020202020204" pitchFamily="34" charset="0"/>
                <a:hlinkClick r:id="rId3"/>
              </a:rPr>
              <a:t>Skyscanner</a:t>
            </a:r>
            <a:r>
              <a:rPr lang="en-GB" sz="1800" i="1" u="none" dirty="0">
                <a:solidFill>
                  <a:srgbClr val="313233"/>
                </a:solidFill>
                <a:effectLst/>
                <a:cs typeface="Arial" panose="020B0604020202020204" pitchFamily="34" charset="0"/>
              </a:rPr>
              <a:t>, </a:t>
            </a:r>
            <a:r>
              <a:rPr lang="en-GB" sz="1800" i="1" u="none" dirty="0">
                <a:solidFill>
                  <a:srgbClr val="313233"/>
                </a:solidFill>
                <a:effectLst/>
                <a:cs typeface="Arial" panose="020B0604020202020204" pitchFamily="34" charset="0"/>
                <a:hlinkClick r:id="rId4"/>
              </a:rPr>
              <a:t>Kayak</a:t>
            </a:r>
            <a:r>
              <a:rPr lang="en-GB" sz="1800" i="1" u="none" dirty="0">
                <a:solidFill>
                  <a:srgbClr val="313233"/>
                </a:solidFill>
                <a:effectLst/>
                <a:cs typeface="Arial" panose="020B0604020202020204" pitchFamily="34" charset="0"/>
              </a:rPr>
              <a:t> or </a:t>
            </a:r>
            <a:r>
              <a:rPr lang="en-GB" sz="1800" i="1" u="none" dirty="0">
                <a:solidFill>
                  <a:srgbClr val="313233"/>
                </a:solidFill>
                <a:effectLst/>
                <a:cs typeface="Arial" panose="020B0604020202020204" pitchFamily="34" charset="0"/>
                <a:hlinkClick r:id="rId5"/>
              </a:rPr>
              <a:t>Trainline</a:t>
            </a:r>
            <a:r>
              <a:rPr lang="en-GB" sz="1800" i="1" u="none" dirty="0">
                <a:solidFill>
                  <a:srgbClr val="313233"/>
                </a:solidFill>
                <a:effectLst/>
                <a:cs typeface="Arial" panose="020B0604020202020204" pitchFamily="34" charset="0"/>
              </a:rPr>
              <a:t>)  to look for flights, trains, coaches, ferries or other transport options. This gives you a broader choice of how you travel</a:t>
            </a:r>
            <a:r>
              <a:rPr lang="en-US" sz="1800" i="1" u="none" dirty="0">
                <a:solidFill>
                  <a:srgbClr val="313233"/>
                </a:solidFill>
                <a:effectLst/>
                <a:latin typeface="Times New Roman" panose="02020603050405020304" pitchFamily="18" charset="0"/>
                <a:cs typeface="Arial" panose="020B0604020202020204" pitchFamily="34" charset="0"/>
              </a:rPr>
              <a:t>. Maybe you know how you’re going to travel – for example, you’re taking a train. If that’s the case, what you’ll be searching for here is what trains are available on the day you want to travel</a:t>
            </a:r>
          </a:p>
          <a:p>
            <a:pPr marL="342900" lvl="0" indent="-342900">
              <a:lnSpc>
                <a:spcPct val="120000"/>
              </a:lnSpc>
              <a:buFont typeface="+mj-lt"/>
              <a:buAutoNum type="arabicPeriod"/>
            </a:pPr>
            <a:r>
              <a:rPr lang="en-GB" sz="1800" i="1" u="none" dirty="0">
                <a:solidFill>
                  <a:srgbClr val="313233"/>
                </a:solidFill>
                <a:effectLst/>
                <a:cs typeface="Arial" panose="020B0604020202020204" pitchFamily="34" charset="0"/>
              </a:rPr>
              <a:t>Compare – Next, look at what’s available, thinking about things like costs, times, availability and what’s included. Most platforms allow you to filter and compare results</a:t>
            </a:r>
            <a:r>
              <a:rPr lang="en-US" sz="1800" i="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GB" sz="1800" i="1" u="none" dirty="0">
                <a:solidFill>
                  <a:srgbClr val="313233"/>
                </a:solidFill>
                <a:effectLst/>
                <a:cs typeface="Arial" panose="020B0604020202020204" pitchFamily="34" charset="0"/>
              </a:rPr>
              <a:t>, whether it’s different providers or various routes and times (e.g., direct train might be faster but one with changes or at an earlier / later time might be cheaper)</a:t>
            </a:r>
          </a:p>
          <a:p>
            <a:pPr marL="342900" lvl="0" indent="-342900">
              <a:lnSpc>
                <a:spcPct val="120000"/>
              </a:lnSpc>
              <a:buFont typeface="+mj-lt"/>
              <a:buAutoNum type="arabicPeriod"/>
            </a:pPr>
            <a:r>
              <a:rPr lang="en-GB" sz="1800" i="1" u="none" dirty="0">
                <a:solidFill>
                  <a:srgbClr val="313233"/>
                </a:solidFill>
                <a:effectLst/>
                <a:cs typeface="Arial" panose="020B0604020202020204" pitchFamily="34" charset="0"/>
              </a:rPr>
              <a:t>Select – </a:t>
            </a:r>
            <a:r>
              <a:rPr lang="en-GB" sz="1800" i="1" dirty="0">
                <a:solidFill>
                  <a:srgbClr val="313233"/>
                </a:solidFill>
                <a:effectLst/>
                <a:cs typeface="Arial" panose="020B0604020202020204" pitchFamily="34" charset="0"/>
              </a:rPr>
              <a:t>You may be starting at this step – like if you know how you’re going to travel and the operator you’ll be using. Pick the option that works best for you. You might even be able to choose a specific seat or other preferences like a quiet carriage or window seat</a:t>
            </a:r>
            <a:r>
              <a:rPr lang="en-US" sz="1800" i="1" u="none"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GB" sz="1800" i="1" u="none" dirty="0">
              <a:solidFill>
                <a:srgbClr val="313233"/>
              </a:solidFill>
              <a:effectLst/>
              <a:cs typeface="Arial" panose="020B0604020202020204" pitchFamily="34" charset="0"/>
            </a:endParaRPr>
          </a:p>
          <a:p>
            <a:pPr marL="342900" lvl="0" indent="-342900">
              <a:lnSpc>
                <a:spcPct val="120000"/>
              </a:lnSpc>
              <a:buFont typeface="+mj-lt"/>
              <a:buAutoNum type="arabicPeriod"/>
            </a:pPr>
            <a:r>
              <a:rPr lang="en-GB" sz="1800" i="1" u="none" dirty="0">
                <a:solidFill>
                  <a:srgbClr val="313233"/>
                </a:solidFill>
                <a:effectLst/>
                <a:cs typeface="Arial" panose="020B0604020202020204" pitchFamily="34" charset="0"/>
              </a:rPr>
              <a:t>Details and payment – Provide the necessary details for booking, including passenger information and payment details. Make sure the platform's security features are in place</a:t>
            </a:r>
          </a:p>
          <a:p>
            <a:pPr marL="342900" lvl="0" indent="-342900">
              <a:lnSpc>
                <a:spcPct val="120000"/>
              </a:lnSpc>
              <a:buFont typeface="+mj-lt"/>
              <a:buAutoNum type="arabicPeriod"/>
            </a:pPr>
            <a:r>
              <a:rPr lang="en-GB" sz="1800" i="1" u="none" dirty="0">
                <a:solidFill>
                  <a:srgbClr val="313233"/>
                </a:solidFill>
                <a:effectLst/>
                <a:cs typeface="Arial" panose="020B0604020202020204" pitchFamily="34" charset="0"/>
              </a:rPr>
              <a:t>Confirmation – After payment, you'll receive a confirmation email with details of your booking, whether it's a ticket for a train, flight, or other mode of transport</a:t>
            </a:r>
          </a:p>
          <a:p>
            <a:pPr marL="342900" lvl="0" indent="-342900">
              <a:lnSpc>
                <a:spcPct val="120000"/>
              </a:lnSpc>
              <a:spcAft>
                <a:spcPts val="1200"/>
              </a:spcAft>
              <a:buFont typeface="+mj-lt"/>
              <a:buAutoNum type="arabicPeriod"/>
            </a:pPr>
            <a:r>
              <a:rPr lang="en-GB" sz="1800" i="1" u="none" dirty="0">
                <a:solidFill>
                  <a:srgbClr val="313233"/>
                </a:solidFill>
                <a:effectLst/>
                <a:cs typeface="Arial" panose="020B0604020202020204" pitchFamily="34" charset="0"/>
              </a:rPr>
              <a:t>Manage bookings – Many platforms offer tools to manage your bookings. This includes checking in for flights, accessing digital tickets for trains or buses, and modifying reservations. It's all about the convenience of having everything at your fingertips</a:t>
            </a:r>
          </a:p>
          <a:p>
            <a:pPr marL="342900" lvl="0" indent="-342900">
              <a:lnSpc>
                <a:spcPct val="120000"/>
              </a:lnSpc>
              <a:spcAft>
                <a:spcPts val="1200"/>
              </a:spcAft>
              <a:buFont typeface="Arial" panose="020B0604020202020204" pitchFamily="34" charset="0"/>
              <a:buChar char="•"/>
            </a:pPr>
            <a:r>
              <a:rPr lang="en-GB" sz="1800" i="1" dirty="0">
                <a:solidFill>
                  <a:srgbClr val="313233"/>
                </a:solidFill>
                <a:effectLst/>
                <a:cs typeface="Arial" panose="020B0604020202020204" pitchFamily="34" charset="0"/>
              </a:rPr>
              <a:t>Booking your travel online is about making choices that fit your preferences and budget, and these simple steps ensure you're in control of your journey</a:t>
            </a:r>
            <a:r>
              <a:rPr lang="en-GB" sz="2800" i="1" dirty="0">
                <a:effectLst/>
              </a:rPr>
              <a:t> </a:t>
            </a:r>
            <a:endParaRPr lang="en-GB" sz="1800" i="1" u="none" dirty="0">
              <a:solidFill>
                <a:srgbClr val="313233"/>
              </a:solidFill>
              <a:effectLst/>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8</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484766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07000"/>
              </a:lnSpc>
              <a:spcAft>
                <a:spcPts val="800"/>
              </a:spcAft>
              <a:buNone/>
            </a:pPr>
            <a:r>
              <a:rPr lang="en-GB" sz="1800" dirty="0">
                <a:solidFill>
                  <a:srgbClr val="313233"/>
                </a:solidFill>
                <a:effectLst/>
                <a:cs typeface="Arial" panose="020B0604020202020204" pitchFamily="34" charset="0"/>
              </a:rPr>
              <a:t>TRAINER NOTE – Check if the area you are training in is covered by the apps you’re discussing. As you talk through the relevant type of tool, you might want to show learners what these apps look like. On the next slide, there’s a more in-depth demo</a:t>
            </a:r>
          </a:p>
          <a:p>
            <a:pPr marL="158750" indent="0">
              <a:lnSpc>
                <a:spcPct val="107000"/>
              </a:lnSpc>
              <a:spcAft>
                <a:spcPts val="800"/>
              </a:spcAft>
              <a:buNone/>
            </a:pPr>
            <a:r>
              <a:rPr lang="en-GB" sz="1800" dirty="0">
                <a:solidFill>
                  <a:srgbClr val="313233"/>
                </a:solidFill>
                <a:effectLst/>
                <a:cs typeface="Arial" panose="020B0604020202020204" pitchFamily="34" charset="0"/>
              </a:rPr>
              <a:t> </a:t>
            </a:r>
          </a:p>
          <a:p>
            <a:pPr marL="342900" lvl="0" indent="-342900">
              <a:lnSpc>
                <a:spcPct val="120000"/>
              </a:lnSpc>
              <a:spcAft>
                <a:spcPts val="1200"/>
              </a:spcAft>
              <a:buFont typeface="Symbol" panose="05050102010706020507" pitchFamily="18" charset="2"/>
              <a:buChar char=""/>
            </a:pPr>
            <a:r>
              <a:rPr lang="en-GB" sz="1800" i="1" dirty="0">
                <a:solidFill>
                  <a:srgbClr val="313233"/>
                </a:solidFill>
                <a:effectLst/>
                <a:cs typeface="Arial" panose="020B0604020202020204" pitchFamily="34" charset="0"/>
              </a:rPr>
              <a:t>Using online tools when you’re on the move can help to get you to where you need to go, provide live updates on public transport, and up-to-date information and help while you're travelling </a:t>
            </a:r>
          </a:p>
          <a:p>
            <a:pPr marL="228600">
              <a:lnSpc>
                <a:spcPct val="107000"/>
              </a:lnSpc>
              <a:spcAft>
                <a:spcPts val="800"/>
              </a:spcAft>
            </a:pPr>
            <a:r>
              <a:rPr lang="en-GB" sz="1800" i="1" dirty="0">
                <a:solidFill>
                  <a:srgbClr val="313233"/>
                </a:solidFill>
                <a:effectLst/>
                <a:cs typeface="Arial" panose="020B0604020202020204" pitchFamily="34" charset="0"/>
              </a:rPr>
              <a:t> Examples include:</a:t>
            </a:r>
          </a:p>
          <a:p>
            <a:pPr marL="342900" lvl="0" indent="-342900">
              <a:lnSpc>
                <a:spcPct val="120000"/>
              </a:lnSpc>
              <a:buFont typeface="Symbol" panose="05050102010706020507" pitchFamily="18" charset="2"/>
              <a:buChar char=""/>
              <a:tabLst>
                <a:tab pos="457200" algn="l"/>
              </a:tabLst>
            </a:pPr>
            <a:r>
              <a:rPr lang="en-GB" sz="1800" i="1" dirty="0">
                <a:solidFill>
                  <a:srgbClr val="313233"/>
                </a:solidFill>
                <a:effectLst/>
                <a:cs typeface="Arial" panose="020B0604020202020204" pitchFamily="34" charset="0"/>
              </a:rPr>
              <a:t>Journey planning and navigation – Apps like </a:t>
            </a:r>
            <a:r>
              <a:rPr lang="en-GB" sz="1800" i="1" u="sng" dirty="0" err="1">
                <a:solidFill>
                  <a:srgbClr val="313233"/>
                </a:solidFill>
                <a:effectLst/>
                <a:cs typeface="Arial" panose="020B0604020202020204" pitchFamily="34" charset="0"/>
                <a:hlinkClick r:id="rId3"/>
              </a:rPr>
              <a:t>Citymapper</a:t>
            </a:r>
            <a:r>
              <a:rPr lang="en-GB" sz="1800" i="1" dirty="0">
                <a:solidFill>
                  <a:srgbClr val="313233"/>
                </a:solidFill>
                <a:effectLst/>
                <a:cs typeface="Arial" panose="020B0604020202020204" pitchFamily="34" charset="0"/>
              </a:rPr>
              <a:t>,  give real-time public transport info, including the least busy coaches on the trains and walking time to the nearest bus stop. Other route planning / navigation tools include the satnav apps </a:t>
            </a:r>
            <a:r>
              <a:rPr lang="en-GB" sz="1800" i="1" u="sng" dirty="0">
                <a:solidFill>
                  <a:srgbClr val="313233"/>
                </a:solidFill>
                <a:effectLst/>
                <a:cs typeface="Arial" panose="020B0604020202020204" pitchFamily="34" charset="0"/>
                <a:hlinkClick r:id="rId4"/>
              </a:rPr>
              <a:t>TomTom</a:t>
            </a:r>
            <a:r>
              <a:rPr lang="en-GB" sz="1800" i="1" u="sng" dirty="0">
                <a:solidFill>
                  <a:srgbClr val="0000FF"/>
                </a:solidFill>
                <a:effectLst/>
                <a:cs typeface="Arial" panose="020B0604020202020204" pitchFamily="34" charset="0"/>
              </a:rPr>
              <a:t> and  Waze</a:t>
            </a:r>
            <a:r>
              <a:rPr lang="en-GB" sz="1800" i="1" dirty="0">
                <a:solidFill>
                  <a:srgbClr val="313233"/>
                </a:solidFill>
                <a:effectLst/>
                <a:cs typeface="Arial" panose="020B0604020202020204" pitchFamily="34" charset="0"/>
              </a:rPr>
              <a:t> . Check out the </a:t>
            </a:r>
            <a:r>
              <a:rPr lang="en-GB" sz="1800" i="1" u="sng" dirty="0">
                <a:solidFill>
                  <a:srgbClr val="313233"/>
                </a:solidFill>
                <a:effectLst/>
                <a:cs typeface="Arial" panose="020B0604020202020204" pitchFamily="34" charset="0"/>
                <a:hlinkClick r:id="rId5"/>
              </a:rPr>
              <a:t>National Highways</a:t>
            </a:r>
            <a:r>
              <a:rPr lang="en-GB" sz="1800" i="1" dirty="0">
                <a:solidFill>
                  <a:srgbClr val="313233"/>
                </a:solidFill>
                <a:effectLst/>
                <a:cs typeface="Arial" panose="020B0604020202020204" pitchFamily="34" charset="0"/>
              </a:rPr>
              <a:t> site (search for ‘Traffic England’ / ‘Traffic Scotland’ or ‘Traffic </a:t>
            </a:r>
            <a:r>
              <a:rPr lang="en-GB" sz="1800" i="1" dirty="0" err="1">
                <a:solidFill>
                  <a:srgbClr val="313233"/>
                </a:solidFill>
                <a:effectLst/>
                <a:cs typeface="Arial" panose="020B0604020202020204" pitchFamily="34" charset="0"/>
              </a:rPr>
              <a:t>Wales’</a:t>
            </a:r>
            <a:r>
              <a:rPr lang="en-GB" sz="1800" i="1" dirty="0">
                <a:solidFill>
                  <a:srgbClr val="313233"/>
                </a:solidFill>
                <a:effectLst/>
                <a:cs typeface="Arial" panose="020B0604020202020204" pitchFamily="34" charset="0"/>
              </a:rPr>
              <a:t>) to see live traffic info on motorways and A-roads, current and planned roadworks, closures etc – it even shows you what’s on the motorway matrix signs!</a:t>
            </a:r>
          </a:p>
          <a:p>
            <a:pPr marL="342900" lvl="0" indent="-342900">
              <a:lnSpc>
                <a:spcPct val="120000"/>
              </a:lnSpc>
              <a:buFont typeface="Symbol" panose="05050102010706020507" pitchFamily="18" charset="2"/>
              <a:buChar char=""/>
              <a:tabLst>
                <a:tab pos="457200" algn="l"/>
              </a:tabLst>
            </a:pPr>
            <a:r>
              <a:rPr lang="en-GB" sz="1800" i="1" dirty="0">
                <a:solidFill>
                  <a:srgbClr val="313233"/>
                </a:solidFill>
                <a:effectLst/>
                <a:cs typeface="Arial" panose="020B0604020202020204" pitchFamily="34" charset="0"/>
              </a:rPr>
              <a:t>Public transport sites are great for on-the-move as well as when you’re planning and pre-booking your travel. Most let</a:t>
            </a:r>
            <a:r>
              <a:rPr lang="en-GB" sz="1800" i="1" u="sng" dirty="0">
                <a:solidFill>
                  <a:srgbClr val="313233"/>
                </a:solidFill>
                <a:effectLst/>
                <a:cs typeface="Arial" panose="020B0604020202020204" pitchFamily="34" charset="0"/>
              </a:rPr>
              <a:t> you check live departure times, and receive travel alerts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i="1" dirty="0">
                <a:solidFill>
                  <a:srgbClr val="313233"/>
                </a:solidFill>
                <a:effectLst/>
                <a:cs typeface="Arial" panose="020B0604020202020204" pitchFamily="34" charset="0"/>
              </a:rPr>
              <a:t> </a:t>
            </a:r>
            <a:r>
              <a:rPr lang="en-GB" sz="1800" i="1" dirty="0">
                <a:solidFill>
                  <a:srgbClr val="313233"/>
                </a:solidFill>
                <a:effectLst/>
                <a:cs typeface="Arial" panose="020B0604020202020204" pitchFamily="34" charset="0"/>
              </a:rPr>
              <a:t>about changes that might affect your journey. Examples include: </a:t>
            </a:r>
            <a:r>
              <a:rPr lang="en-GB" sz="1800" i="1" u="sng" dirty="0">
                <a:solidFill>
                  <a:srgbClr val="313233"/>
                </a:solidFill>
                <a:effectLst/>
                <a:cs typeface="Arial" panose="020B0604020202020204" pitchFamily="34" charset="0"/>
                <a:hlinkClick r:id="rId6"/>
              </a:rPr>
              <a:t>National Rail Enquiries</a:t>
            </a:r>
            <a:r>
              <a:rPr lang="en-GB" sz="1800" i="1" dirty="0">
                <a:solidFill>
                  <a:srgbClr val="313233"/>
                </a:solidFill>
                <a:effectLst/>
                <a:cs typeface="Arial" panose="020B0604020202020204" pitchFamily="34" charset="0"/>
              </a:rPr>
              <a:t>, </a:t>
            </a:r>
            <a:r>
              <a:rPr lang="en-GB" sz="1800" i="1" u="sng" dirty="0">
                <a:solidFill>
                  <a:srgbClr val="313233"/>
                </a:solidFill>
                <a:effectLst/>
                <a:cs typeface="Arial" panose="020B0604020202020204" pitchFamily="34" charset="0"/>
                <a:hlinkClick r:id="rId7"/>
              </a:rPr>
              <a:t>National Express</a:t>
            </a:r>
            <a:r>
              <a:rPr lang="en-GB" sz="1800" i="1" dirty="0">
                <a:solidFill>
                  <a:srgbClr val="313233"/>
                </a:solidFill>
                <a:effectLst/>
                <a:cs typeface="Arial" panose="020B0604020202020204" pitchFamily="34" charset="0"/>
              </a:rPr>
              <a:t> and </a:t>
            </a:r>
            <a:r>
              <a:rPr lang="en-GB" sz="1800" i="1" u="sng" dirty="0" err="1">
                <a:solidFill>
                  <a:srgbClr val="313233"/>
                </a:solidFill>
                <a:effectLst/>
                <a:cs typeface="Arial" panose="020B0604020202020204" pitchFamily="34" charset="0"/>
                <a:hlinkClick r:id="rId8"/>
              </a:rPr>
              <a:t>Traveline</a:t>
            </a:r>
            <a:r>
              <a:rPr lang="en-GB" sz="1800" i="1" dirty="0">
                <a:solidFill>
                  <a:srgbClr val="313233"/>
                </a:solidFill>
                <a:effectLst/>
                <a:cs typeface="Arial" panose="020B0604020202020204" pitchFamily="34" charset="0"/>
              </a:rPr>
              <a:t>. There are often area-specific options too (e.g. </a:t>
            </a:r>
            <a:r>
              <a:rPr lang="en-GB" sz="1800" i="1" u="sng" dirty="0">
                <a:solidFill>
                  <a:srgbClr val="313233"/>
                </a:solidFill>
                <a:effectLst/>
                <a:cs typeface="Arial" panose="020B0604020202020204" pitchFamily="34" charset="0"/>
                <a:hlinkClick r:id="rId9"/>
              </a:rPr>
              <a:t>TfL - Transport for London</a:t>
            </a:r>
            <a:r>
              <a:rPr lang="en-GB" sz="1800" i="1" dirty="0">
                <a:solidFill>
                  <a:srgbClr val="313233"/>
                </a:solidFill>
                <a:effectLst/>
                <a:cs typeface="Arial" panose="020B0604020202020204" pitchFamily="34" charset="0"/>
              </a:rPr>
              <a:t>, </a:t>
            </a:r>
            <a:r>
              <a:rPr lang="en-GB" sz="1800" i="1" u="sng" dirty="0">
                <a:solidFill>
                  <a:srgbClr val="313233"/>
                </a:solidFill>
                <a:effectLst/>
                <a:cs typeface="Arial" panose="020B0604020202020204" pitchFamily="34" charset="0"/>
                <a:hlinkClick r:id="rId10"/>
              </a:rPr>
              <a:t>TfGM - Transport for Greater Manchester</a:t>
            </a:r>
            <a:r>
              <a:rPr lang="en-GB" sz="1800" i="1" dirty="0">
                <a:solidFill>
                  <a:srgbClr val="313233"/>
                </a:solidFill>
                <a:effectLst/>
                <a:cs typeface="Arial" panose="020B0604020202020204" pitchFamily="34" charset="0"/>
              </a:rPr>
              <a:t>) etc. Look for apps from your local bus company, too</a:t>
            </a:r>
          </a:p>
          <a:p>
            <a:pPr marL="342900" lvl="0" indent="-342900">
              <a:lnSpc>
                <a:spcPct val="120000"/>
              </a:lnSpc>
              <a:spcAft>
                <a:spcPts val="1200"/>
              </a:spcAft>
              <a:buFont typeface="Symbol" panose="05050102010706020507" pitchFamily="18" charset="2"/>
              <a:buChar char=""/>
              <a:tabLst>
                <a:tab pos="457200" algn="l"/>
              </a:tabLst>
            </a:pPr>
            <a:r>
              <a:rPr lang="en-GB" sz="1800" i="1" dirty="0">
                <a:solidFill>
                  <a:srgbClr val="313233"/>
                </a:solidFill>
                <a:effectLst/>
                <a:cs typeface="Arial" panose="020B0604020202020204" pitchFamily="34" charset="0"/>
              </a:rPr>
              <a:t>Taxi apps – Apps like </a:t>
            </a:r>
            <a:r>
              <a:rPr lang="en-GB" sz="1800" i="1" u="sng" dirty="0">
                <a:solidFill>
                  <a:srgbClr val="313233"/>
                </a:solidFill>
                <a:effectLst/>
                <a:cs typeface="Arial" panose="020B0604020202020204" pitchFamily="34" charset="0"/>
                <a:hlinkClick r:id="rId11"/>
              </a:rPr>
              <a:t>Uber</a:t>
            </a:r>
            <a:r>
              <a:rPr lang="en-GB" sz="1800" i="1" dirty="0">
                <a:solidFill>
                  <a:srgbClr val="313233"/>
                </a:solidFill>
                <a:effectLst/>
                <a:cs typeface="Arial" panose="020B0604020202020204" pitchFamily="34" charset="0"/>
              </a:rPr>
              <a:t> or </a:t>
            </a:r>
            <a:r>
              <a:rPr lang="en-GB" sz="1800" i="1" u="sng" dirty="0">
                <a:solidFill>
                  <a:srgbClr val="313233"/>
                </a:solidFill>
                <a:effectLst/>
                <a:cs typeface="Arial" panose="020B0604020202020204" pitchFamily="34" charset="0"/>
                <a:hlinkClick r:id="rId12"/>
              </a:rPr>
              <a:t>Bolt</a:t>
            </a:r>
            <a:r>
              <a:rPr lang="en-GB" sz="1800" i="1" dirty="0">
                <a:solidFill>
                  <a:srgbClr val="313233"/>
                </a:solidFill>
                <a:effectLst/>
                <a:cs typeface="Arial" panose="020B0604020202020204" pitchFamily="34" charset="0"/>
              </a:rPr>
              <a:t> let you book a taxi for quick, convenient travel. Check what’s available in your area – there may be other local taxi apps too</a:t>
            </a:r>
          </a:p>
          <a:p>
            <a:pPr marL="342900" lvl="0" indent="-342900">
              <a:lnSpc>
                <a:spcPct val="120000"/>
              </a:lnSpc>
              <a:spcAft>
                <a:spcPts val="1200"/>
              </a:spcAft>
              <a:buFont typeface="Symbol" panose="05050102010706020507" pitchFamily="18" charset="2"/>
              <a:buChar char=""/>
              <a:tabLst>
                <a:tab pos="457200" algn="l"/>
              </a:tabLst>
            </a:pPr>
            <a:r>
              <a:rPr lang="en-US" sz="1800" i="1" dirty="0">
                <a:solidFill>
                  <a:srgbClr val="313233"/>
                </a:solidFill>
                <a:effectLst/>
                <a:latin typeface="Times New Roman" panose="02020603050405020304" pitchFamily="18" charset="0"/>
                <a:ea typeface="Times New Roman" panose="02020603050405020304" pitchFamily="18" charset="0"/>
              </a:rPr>
              <a:t> </a:t>
            </a:r>
            <a:r>
              <a:rPr lang="en-GB" sz="1800" i="1" u="sng" dirty="0">
                <a:solidFill>
                  <a:srgbClr val="313233"/>
                </a:solidFill>
                <a:effectLst/>
                <a:cs typeface="Arial" panose="020B0604020202020204" pitchFamily="34" charset="0"/>
              </a:rPr>
              <a:t>Maps and location sites</a:t>
            </a:r>
            <a:r>
              <a:rPr lang="en-GB" sz="1800" i="1" dirty="0">
                <a:solidFill>
                  <a:srgbClr val="313233"/>
                </a:solidFill>
                <a:effectLst/>
                <a:cs typeface="Arial" panose="020B0604020202020204" pitchFamily="34" charset="0"/>
              </a:rPr>
              <a:t> – Some of these apps are better for specific things, so think about how you want to use them.  </a:t>
            </a:r>
            <a:r>
              <a:rPr lang="en-GB" sz="1800" i="1" u="sng" dirty="0">
                <a:solidFill>
                  <a:srgbClr val="313233"/>
                </a:solidFill>
                <a:effectLst/>
                <a:cs typeface="Arial" panose="020B0604020202020204" pitchFamily="34" charset="0"/>
                <a:hlinkClick r:id="rId13"/>
              </a:rPr>
              <a:t>Google Maps</a:t>
            </a:r>
            <a:r>
              <a:rPr lang="en-GB" sz="1800" i="1" dirty="0">
                <a:solidFill>
                  <a:srgbClr val="313233"/>
                </a:solidFill>
                <a:effectLst/>
                <a:cs typeface="Arial" panose="020B0604020202020204" pitchFamily="34" charset="0"/>
              </a:rPr>
              <a:t> can show you the whole journey as well as the step-by-step directions you get from satnav apps. Some, like </a:t>
            </a:r>
            <a:r>
              <a:rPr lang="en-GB" sz="1800" i="1" u="sng" dirty="0">
                <a:solidFill>
                  <a:srgbClr val="313233"/>
                </a:solidFill>
                <a:effectLst/>
                <a:cs typeface="Arial" panose="020B0604020202020204" pitchFamily="34" charset="0"/>
                <a:hlinkClick r:id="rId14"/>
              </a:rPr>
              <a:t>Apple Maps</a:t>
            </a:r>
            <a:r>
              <a:rPr lang="en-GB" sz="1800" i="1" dirty="0">
                <a:solidFill>
                  <a:srgbClr val="313233"/>
                </a:solidFill>
                <a:effectLst/>
                <a:cs typeface="Arial" panose="020B0604020202020204" pitchFamily="34" charset="0"/>
              </a:rPr>
              <a:t> are for specific devices.  </a:t>
            </a:r>
            <a:r>
              <a:rPr lang="en-GB" sz="1800" i="1" u="sng" dirty="0">
                <a:solidFill>
                  <a:srgbClr val="313233"/>
                </a:solidFill>
                <a:effectLst/>
                <a:cs typeface="Arial" panose="020B0604020202020204" pitchFamily="34" charset="0"/>
                <a:hlinkClick r:id="rId15"/>
              </a:rPr>
              <a:t>MapMyWalk</a:t>
            </a:r>
            <a:r>
              <a:rPr lang="en-GB" sz="1800" i="1" dirty="0">
                <a:solidFill>
                  <a:srgbClr val="313233"/>
                </a:solidFill>
                <a:effectLst/>
                <a:cs typeface="Arial" panose="020B0604020202020204" pitchFamily="34" charset="0"/>
              </a:rPr>
              <a:t> lets you plan a walking, cycling or running route.  And </a:t>
            </a:r>
            <a:r>
              <a:rPr lang="en-GB" sz="1800" i="1" u="sng" dirty="0">
                <a:solidFill>
                  <a:srgbClr val="313233"/>
                </a:solidFill>
                <a:effectLst/>
                <a:cs typeface="Arial" panose="020B0604020202020204" pitchFamily="34" charset="0"/>
                <a:hlinkClick r:id="rId16"/>
              </a:rPr>
              <a:t>What3Words</a:t>
            </a:r>
            <a:r>
              <a:rPr lang="en-GB" sz="1800" i="1" u="sng" dirty="0">
                <a:solidFill>
                  <a:srgbClr val="0000FF"/>
                </a:solidFill>
                <a:effectLst/>
                <a:cs typeface="Arial" panose="020B0604020202020204" pitchFamily="34" charset="0"/>
              </a:rPr>
              <a:t>, which gives very precise location information,</a:t>
            </a:r>
            <a:r>
              <a:rPr lang="en-GB" sz="1800" i="1" dirty="0">
                <a:solidFill>
                  <a:srgbClr val="313233"/>
                </a:solidFill>
                <a:effectLst/>
                <a:cs typeface="Arial" panose="020B0604020202020204" pitchFamily="34" charset="0"/>
              </a:rPr>
              <a:t> can be useful for meeting friends as well as being used by the emergency services</a:t>
            </a:r>
            <a:r>
              <a:rPr lang="en-US" sz="1800" i="1" dirty="0">
                <a:solidFill>
                  <a:srgbClr val="313233"/>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800" i="1" dirty="0">
                <a:solidFill>
                  <a:srgbClr val="313233"/>
                </a:solidFill>
                <a:effectLst/>
                <a:cs typeface="Arial" panose="020B0604020202020204" pitchFamily="34" charset="0"/>
              </a:rPr>
              <a:t> </a:t>
            </a:r>
            <a:r>
              <a:rPr lang="en-GB" sz="1800" i="1" dirty="0">
                <a:solidFill>
                  <a:srgbClr val="313233"/>
                </a:solidFill>
                <a:effectLst/>
                <a:cs typeface="Arial" panose="020B0604020202020204" pitchFamily="34" charset="0"/>
              </a:rPr>
              <a:t>(e.g. if you find yourself lost and in difficulties in a rural location). Social apps like WhatsApp and Facebook Messenger have handy ‘share my live location’ options which can help if you’re meeting friends – Google maps and the Apple ‘Find my friend’ feature does this, too</a:t>
            </a:r>
          </a:p>
          <a:p>
            <a:pPr marL="342900" marR="0" lvl="0" indent="-342900" algn="l" defTabSz="914400" rtl="0" eaLnBrk="1" fontAlgn="auto" latinLnBrk="0" hangingPunct="1">
              <a:lnSpc>
                <a:spcPct val="120000"/>
              </a:lnSpc>
              <a:spcBef>
                <a:spcPts val="0"/>
              </a:spcBef>
              <a:spcAft>
                <a:spcPts val="1200"/>
              </a:spcAft>
              <a:buClrTx/>
              <a:buSzTx/>
              <a:buFont typeface="Symbol" panose="05050102010706020507" pitchFamily="18" charset="2"/>
              <a:buChar char=""/>
              <a:tabLst>
                <a:tab pos="457200" algn="l"/>
              </a:tabLst>
              <a:defRPr/>
            </a:pPr>
            <a:r>
              <a:rPr lang="en-GB" sz="1800" i="1" dirty="0">
                <a:solidFill>
                  <a:srgbClr val="313233"/>
                </a:solidFill>
                <a:effectLst/>
                <a:cs typeface="Arial" panose="020B0604020202020204" pitchFamily="34" charset="0"/>
              </a:rPr>
              <a:t>Parking apps – If you’re driving, your journey might end in a car park. Knowing the available payment options in advance can make things a lot quicker and easier. As more and more car park providers are switching to app-only payments, it’s good to check which app they use, and make sure you have it on your phone before you set off. Popular apps include </a:t>
            </a:r>
            <a:r>
              <a:rPr lang="en-GB" sz="1800" i="1" u="sng" dirty="0">
                <a:solidFill>
                  <a:srgbClr val="313233"/>
                </a:solidFill>
                <a:effectLst/>
                <a:cs typeface="Arial" panose="020B0604020202020204" pitchFamily="34" charset="0"/>
                <a:hlinkClick r:id="rId17"/>
              </a:rPr>
              <a:t>RingGo</a:t>
            </a:r>
            <a:r>
              <a:rPr lang="en-GB" sz="1800" i="1" dirty="0">
                <a:solidFill>
                  <a:srgbClr val="313233"/>
                </a:solidFill>
                <a:effectLst/>
                <a:cs typeface="Arial" panose="020B0604020202020204" pitchFamily="34" charset="0"/>
              </a:rPr>
              <a:t>, and </a:t>
            </a:r>
            <a:r>
              <a:rPr lang="en-GB" sz="1800" i="1" u="sng" dirty="0" err="1">
                <a:solidFill>
                  <a:srgbClr val="313233"/>
                </a:solidFill>
                <a:effectLst/>
                <a:cs typeface="Arial" panose="020B0604020202020204" pitchFamily="34" charset="0"/>
                <a:hlinkClick r:id="rId18"/>
              </a:rPr>
              <a:t>PayByPhone</a:t>
            </a:r>
            <a:r>
              <a:rPr lang="en-GB" sz="1800" i="1" dirty="0">
                <a:solidFill>
                  <a:srgbClr val="313233"/>
                </a:solidFill>
                <a:effectLst/>
                <a:cs typeface="Arial" panose="020B0604020202020204" pitchFamily="34" charset="0"/>
              </a:rPr>
              <a:t>. Others, like </a:t>
            </a:r>
            <a:r>
              <a:rPr lang="en-GB" sz="1800" i="1" u="sng" dirty="0" err="1">
                <a:solidFill>
                  <a:srgbClr val="313233"/>
                </a:solidFill>
                <a:effectLst/>
                <a:cs typeface="Arial" panose="020B0604020202020204" pitchFamily="34" charset="0"/>
                <a:hlinkClick r:id="rId19"/>
              </a:rPr>
              <a:t>JustPark</a:t>
            </a:r>
            <a:r>
              <a:rPr lang="en-GB" sz="1800" i="1" dirty="0">
                <a:solidFill>
                  <a:srgbClr val="313233"/>
                </a:solidFill>
                <a:effectLst/>
                <a:cs typeface="Arial" panose="020B0604020202020204" pitchFamily="34" charset="0"/>
              </a:rPr>
              <a:t>  and </a:t>
            </a:r>
            <a:r>
              <a:rPr lang="en-GB" sz="1800" i="1" u="sng" dirty="0" err="1">
                <a:solidFill>
                  <a:srgbClr val="313233"/>
                </a:solidFill>
                <a:effectLst/>
                <a:cs typeface="Arial" panose="020B0604020202020204" pitchFamily="34" charset="0"/>
                <a:hlinkClick r:id="rId20"/>
              </a:rPr>
              <a:t>YourParkingSpace</a:t>
            </a:r>
            <a:r>
              <a:rPr lang="en-GB" sz="1800" i="1" dirty="0">
                <a:solidFill>
                  <a:srgbClr val="313233"/>
                </a:solidFill>
                <a:effectLst/>
                <a:cs typeface="Arial" panose="020B0604020202020204" pitchFamily="34" charset="0"/>
              </a:rPr>
              <a:t> even let you pre-book parking.  When you first download the app, it will ask you for your car reg number and payment details. Then when you arrive at the car park, open the app, pick or confirm the car park you’re in (usually there’s a sign with a car park number to identify it), confirm the car and say how long you want to park for. Then pay using your saved details. These apps often remind you when your parking is about to run out, and give you the option to extend your parking time from the app, too</a:t>
            </a:r>
            <a:r>
              <a:rPr lang="en-GB" sz="1800" dirty="0">
                <a:solidFill>
                  <a:srgbClr val="313233"/>
                </a:solidFill>
                <a:effectLst/>
                <a:cs typeface="Arial" panose="020B0604020202020204" pitchFamily="34" charset="0"/>
              </a:rPr>
              <a:t>.</a:t>
            </a:r>
          </a:p>
          <a:p>
            <a:pPr marL="342900" lvl="0" indent="-342900">
              <a:lnSpc>
                <a:spcPct val="120000"/>
              </a:lnSpc>
              <a:spcAft>
                <a:spcPts val="1200"/>
              </a:spcAft>
              <a:buFont typeface="Symbol" panose="05050102010706020507" pitchFamily="18" charset="2"/>
              <a:buChar char=""/>
              <a:tabLst>
                <a:tab pos="457200" algn="l"/>
              </a:tabLst>
            </a:pPr>
            <a:endParaRPr lang="en-GB" sz="1800" dirty="0">
              <a:solidFill>
                <a:srgbClr val="313233"/>
              </a:solidFill>
              <a:effectLst/>
              <a:cs typeface="Arial" panose="020B0604020202020204" pitchFamily="34" charset="0"/>
            </a:endParaRPr>
          </a:p>
          <a:p>
            <a:pPr marL="158750" indent="0">
              <a:lnSpc>
                <a:spcPct val="107000"/>
              </a:lnSpc>
              <a:spcAft>
                <a:spcPts val="800"/>
              </a:spcAft>
              <a:buNone/>
            </a:pPr>
            <a:r>
              <a:rPr lang="en-GB" sz="1800" u="none" dirty="0">
                <a:solidFill>
                  <a:srgbClr val="313233"/>
                </a:solidFill>
                <a:effectLst/>
                <a:cs typeface="Arial" panose="020B0604020202020204" pitchFamily="34" charset="0"/>
              </a:rPr>
              <a:t>TRAINER NOTES </a:t>
            </a:r>
            <a:r>
              <a:rPr lang="en-GB" sz="1800" dirty="0">
                <a:solidFill>
                  <a:srgbClr val="313233"/>
                </a:solidFill>
                <a:effectLst/>
                <a:cs typeface="Arial" panose="020B0604020202020204" pitchFamily="34" charset="0"/>
              </a:rPr>
              <a:t>– </a:t>
            </a:r>
          </a:p>
          <a:p>
            <a:pPr marL="342900" lvl="0" indent="-342900">
              <a:lnSpc>
                <a:spcPct val="120000"/>
              </a:lnSpc>
              <a:spcAft>
                <a:spcPts val="1200"/>
              </a:spcAft>
              <a:buFont typeface="Symbol" panose="05050102010706020507" pitchFamily="18" charset="2"/>
              <a:buChar char=""/>
            </a:pPr>
            <a:r>
              <a:rPr lang="en-GB" sz="1800" dirty="0">
                <a:solidFill>
                  <a:srgbClr val="313233"/>
                </a:solidFill>
                <a:effectLst/>
                <a:cs typeface="Arial" panose="020B0604020202020204" pitchFamily="34" charset="0"/>
              </a:rPr>
              <a:t>The next slide will demo </a:t>
            </a:r>
            <a:r>
              <a:rPr lang="en-GB" sz="1800" u="sng" dirty="0">
                <a:solidFill>
                  <a:srgbClr val="313233"/>
                </a:solidFill>
                <a:effectLst/>
                <a:cs typeface="Arial" panose="020B0604020202020204" pitchFamily="34" charset="0"/>
                <a:hlinkClick r:id="rId21"/>
              </a:rPr>
              <a:t>Google Maps</a:t>
            </a:r>
            <a:endParaRPr lang="en-GB" sz="1800" dirty="0">
              <a:solidFill>
                <a:srgbClr val="313233"/>
              </a:solidFill>
              <a:effectLst/>
              <a:cs typeface="Arial" panose="020B0604020202020204" pitchFamily="34" charset="0"/>
            </a:endParaRPr>
          </a:p>
          <a:p>
            <a:pPr marL="285750" indent="-285750">
              <a:buFont typeface="Arial" panose="020B0604020202020204" pitchFamily="34" charset="0"/>
              <a:buChar char="•"/>
            </a:pPr>
            <a:r>
              <a:rPr lang="en-GB" sz="1800" dirty="0">
                <a:solidFill>
                  <a:srgbClr val="313233"/>
                </a:solidFill>
                <a:effectLst/>
                <a:cs typeface="Arial" panose="020B0604020202020204" pitchFamily="34" charset="0"/>
              </a:rPr>
              <a:t>If there is time (after this), demo apps like </a:t>
            </a:r>
            <a:r>
              <a:rPr lang="en-GB" sz="1800" u="sng" dirty="0">
                <a:solidFill>
                  <a:srgbClr val="0000FF"/>
                </a:solidFill>
                <a:effectLst/>
                <a:cs typeface="Arial" panose="020B0604020202020204" pitchFamily="34" charset="0"/>
                <a:hlinkClick r:id="rId16"/>
              </a:rPr>
              <a:t>What3Words</a:t>
            </a:r>
            <a:r>
              <a:rPr lang="en-GB" sz="1800" dirty="0">
                <a:solidFill>
                  <a:srgbClr val="313233"/>
                </a:solidFill>
                <a:effectLst/>
                <a:cs typeface="Arial" panose="020B0604020202020204" pitchFamily="34" charset="0"/>
              </a:rPr>
              <a:t> or  </a:t>
            </a:r>
            <a:r>
              <a:rPr lang="en-GB" sz="1800" u="sng" dirty="0" err="1">
                <a:solidFill>
                  <a:srgbClr val="0000FF"/>
                </a:solidFill>
                <a:effectLst/>
                <a:cs typeface="Arial" panose="020B0604020202020204" pitchFamily="34" charset="0"/>
                <a:hlinkClick r:id="rId3"/>
              </a:rPr>
              <a:t>Citymapper</a:t>
            </a:r>
            <a:r>
              <a:rPr lang="en-GB" sz="1800" u="sng" dirty="0">
                <a:solidFill>
                  <a:srgbClr val="0000FF"/>
                </a:solidFill>
                <a:effectLst/>
                <a:cs typeface="Arial" panose="020B0604020202020204" pitchFamily="34" charset="0"/>
              </a:rPr>
              <a:t>,</a:t>
            </a:r>
            <a:r>
              <a:rPr lang="en-GB" sz="1800" dirty="0">
                <a:solidFill>
                  <a:srgbClr val="313233"/>
                </a:solidFill>
                <a:effectLst/>
                <a:cs typeface="Arial" panose="020B0604020202020204" pitchFamily="34" charset="0"/>
              </a:rPr>
              <a:t> and encourage learners to follow along</a:t>
            </a:r>
            <a:r>
              <a:rPr lang="en-US" sz="1800" dirty="0">
                <a:solidFill>
                  <a:srgbClr val="313233"/>
                </a:solidFill>
                <a:effectLst/>
                <a:latin typeface="Times New Roman" panose="02020603050405020304" pitchFamily="18" charset="0"/>
                <a:ea typeface="Times New Roman" panose="02020603050405020304" pitchFamily="18" charset="0"/>
              </a:rPr>
              <a:t> </a:t>
            </a:r>
            <a:r>
              <a:rPr lang="en-GB" sz="2800" dirty="0">
                <a:effectLst/>
              </a:rPr>
              <a:t> </a:t>
            </a:r>
            <a:r>
              <a:rPr lang="en-US" sz="1800" dirty="0">
                <a:solidFill>
                  <a:srgbClr val="313233"/>
                </a:solidFill>
                <a:effectLst/>
                <a:latin typeface="Times New Roman" panose="02020603050405020304" pitchFamily="18" charset="0"/>
                <a:ea typeface="Times New Roman" panose="02020603050405020304" pitchFamily="18" charset="0"/>
              </a:rPr>
              <a:t> </a:t>
            </a:r>
            <a:endParaRPr lang="en-GB" sz="1800" dirty="0">
              <a:solidFill>
                <a:srgbClr val="3132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latin typeface="Source Sans Pro" panose="020B0503030403020204" pitchFamily="34" charset="0"/>
                <a:ea typeface="Source Sans Pro" panose="020B0503030403020204" pitchFamily="34" charset="0"/>
              </a:rPr>
              <a:t>9</a:t>
            </a:fld>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6065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4"/>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4"/>
          <p:cNvSpPr>
            <a:spLocks noGrp="1"/>
          </p:cNvSpPr>
          <p:nvPr>
            <p:ph type="pic" idx="2"/>
          </p:nvPr>
        </p:nvSpPr>
        <p:spPr>
          <a:xfrm>
            <a:off x="1788000" y="2687746"/>
            <a:ext cx="2520000" cy="2520000"/>
          </a:xfrm>
          <a:prstGeom prst="rect">
            <a:avLst/>
          </a:prstGeom>
          <a:noFill/>
          <a:ln>
            <a:noFill/>
          </a:ln>
        </p:spPr>
      </p:sp>
      <p:sp>
        <p:nvSpPr>
          <p:cNvPr id="13" name="Google Shape;13;p4"/>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5EB8"/>
              </a:buClr>
              <a:buSzPts val="3200"/>
              <a:buFont typeface="Arial"/>
              <a:buChar char="•"/>
              <a:defRPr sz="32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rgbClr val="005EB8"/>
              </a:buClr>
              <a:buSzPts val="2400"/>
              <a:buFont typeface="Noto Sans Symbols"/>
              <a:buChar char="✔"/>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Arial" panose="020B0604020202020204" pitchFamily="34" charset="0"/>
              <a:buChar char="•"/>
              <a:defRPr sz="3200" b="0" i="0">
                <a:solidFill>
                  <a:srgbClr val="024731"/>
                </a:solidFill>
                <a:latin typeface="Source Sans Pro SemiBold" panose="020B0503030403020204" pitchFamily="34" charset="0"/>
                <a:ea typeface="Source Sans Pro" panose="020B0503030403020204" pitchFamily="34" charset="0"/>
              </a:defRPr>
            </a:lvl1pPr>
            <a:lvl2pPr marL="685800" indent="-228600">
              <a:buClr>
                <a:srgbClr val="024731"/>
              </a:buClr>
              <a:buFont typeface="Wingdings" panose="05000000000000000000" pitchFamily="2" charset="2"/>
              <a:buChar char="ü"/>
              <a:defRPr b="0" i="0">
                <a:solidFill>
                  <a:srgbClr val="024731"/>
                </a:solidFill>
                <a:latin typeface="Lloyds Bank Jack" panose="02000503040000020004" pitchFamily="50" charset="0"/>
                <a:ea typeface="Source Sans Pro" panose="020B0503030403020204" pitchFamily="34" charset="0"/>
              </a:defRPr>
            </a:lvl2pPr>
          </a:lstStyle>
          <a:p>
            <a:pPr lvl="0"/>
            <a:r>
              <a:rPr lang="en-GB" dirty="0"/>
              <a:t>Add bullets</a:t>
            </a:r>
          </a:p>
          <a:p>
            <a:pPr lvl="1"/>
            <a:r>
              <a:rPr lang="en-GB" dirty="0"/>
              <a:t>Additional points</a:t>
            </a:r>
          </a:p>
          <a:p>
            <a:pPr lvl="1"/>
            <a:endParaRPr lang="en-GB" dirty="0"/>
          </a:p>
        </p:txBody>
      </p:sp>
    </p:spTree>
    <p:extLst>
      <p:ext uri="{BB962C8B-B14F-4D97-AF65-F5344CB8AC3E}">
        <p14:creationId xmlns:p14="http://schemas.microsoft.com/office/powerpoint/2010/main" val="237411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rge picture onl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3445414" y="1745673"/>
            <a:ext cx="5301171" cy="5112327"/>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Tree>
    <p:extLst>
      <p:ext uri="{BB962C8B-B14F-4D97-AF65-F5344CB8AC3E}">
        <p14:creationId xmlns:p14="http://schemas.microsoft.com/office/powerpoint/2010/main" val="1682208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1760" y="2000841"/>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0840"/>
            <a:ext cx="6390560" cy="3920345"/>
          </a:xfrm>
          <a:prstGeom prst="rect">
            <a:avLst/>
          </a:prstGeom>
        </p:spPr>
        <p:txBody>
          <a:bodyPr anchor="ctr"/>
          <a:lstStyle>
            <a:lvl1pPr marL="0" indent="0">
              <a:buClr>
                <a:srgbClr val="024731"/>
              </a:buClr>
              <a:buFont typeface="+mj-lt"/>
              <a:buNone/>
              <a:defRPr sz="3200" b="0" i="0">
                <a:solidFill>
                  <a:srgbClr val="024731"/>
                </a:solidFill>
                <a:latin typeface="Source Sans Pro SemiBold" panose="020B0503030403020204" pitchFamily="34" charset="0"/>
                <a:ea typeface="Source Sans Pro" panose="020B0503030403020204" pitchFamily="34"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Tree>
    <p:extLst>
      <p:ext uri="{BB962C8B-B14F-4D97-AF65-F5344CB8AC3E}">
        <p14:creationId xmlns:p14="http://schemas.microsoft.com/office/powerpoint/2010/main" val="1106664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_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541263" y="2000839"/>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38"/>
            <a:ext cx="6390560" cy="3920345"/>
          </a:xfrm>
          <a:prstGeom prst="rect">
            <a:avLst/>
          </a:prstGeom>
        </p:spPr>
        <p:txBody>
          <a:bodyPr anchor="ctr"/>
          <a:lstStyle>
            <a:lvl1pPr marL="0" indent="0">
              <a:buClr>
                <a:srgbClr val="024731"/>
              </a:buClr>
              <a:buFont typeface="+mj-lt"/>
              <a:buNone/>
              <a:defRPr sz="3200" b="0" i="0">
                <a:solidFill>
                  <a:srgbClr val="024731"/>
                </a:solidFill>
                <a:latin typeface="Source Sans Pro SemiBold" panose="020B0503030403020204" pitchFamily="34" charset="0"/>
                <a:ea typeface="Source Sans Pro" panose="020B0503030403020204" pitchFamily="34"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Tree>
    <p:extLst>
      <p:ext uri="{BB962C8B-B14F-4D97-AF65-F5344CB8AC3E}">
        <p14:creationId xmlns:p14="http://schemas.microsoft.com/office/powerpoint/2010/main" val="381966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eck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Wingdings" panose="05000000000000000000" pitchFamily="2" charset="2"/>
              <a:buChar char="ü"/>
              <a:defRPr sz="3200" b="0" i="0">
                <a:solidFill>
                  <a:srgbClr val="024731"/>
                </a:solidFill>
                <a:latin typeface="Source Sans Pro SemiBold" panose="020B0503030403020204" pitchFamily="34" charset="0"/>
                <a:ea typeface="Source Sans Pro" panose="020B0503030403020204" pitchFamily="34" charset="0"/>
              </a:defRPr>
            </a:lvl1pPr>
            <a:lvl2pPr marL="457200" indent="0">
              <a:buClr>
                <a:srgbClr val="024731"/>
              </a:buClr>
              <a:buFont typeface="Wingdings" panose="05000000000000000000" pitchFamily="2" charset="2"/>
              <a:buNone/>
              <a:defRPr>
                <a:solidFill>
                  <a:srgbClr val="024731"/>
                </a:solidFill>
                <a:latin typeface="Lloyds Bank Jack" panose="02000503040000020004" pitchFamily="50" charset="0"/>
              </a:defRPr>
            </a:lvl2pPr>
          </a:lstStyle>
          <a:p>
            <a:pPr lvl="0"/>
            <a:r>
              <a:rPr lang="en-GB" dirty="0"/>
              <a:t>Add checklist</a:t>
            </a:r>
          </a:p>
        </p:txBody>
      </p:sp>
    </p:spTree>
    <p:extLst>
      <p:ext uri="{BB962C8B-B14F-4D97-AF65-F5344CB8AC3E}">
        <p14:creationId xmlns:p14="http://schemas.microsoft.com/office/powerpoint/2010/main" val="226659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
        <p:cNvGrpSpPr/>
        <p:nvPr/>
      </p:nvGrpSpPr>
      <p:grpSpPr>
        <a:xfrm>
          <a:off x="0" y="0"/>
          <a:ext cx="0" cy="0"/>
          <a:chOff x="0" y="0"/>
          <a:chExt cx="0" cy="0"/>
        </a:xfrm>
      </p:grpSpPr>
      <p:sp>
        <p:nvSpPr>
          <p:cNvPr id="15" name="Google Shape;15;p5"/>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6" name="Google Shape;16;p5"/>
          <p:cNvSpPr>
            <a:spLocks noGrp="1"/>
          </p:cNvSpPr>
          <p:nvPr>
            <p:ph type="pic" idx="2"/>
          </p:nvPr>
        </p:nvSpPr>
        <p:spPr>
          <a:xfrm>
            <a:off x="1788000" y="2687746"/>
            <a:ext cx="2520000" cy="2520000"/>
          </a:xfrm>
          <a:prstGeom prst="rect">
            <a:avLst/>
          </a:prstGeom>
          <a:noFill/>
          <a:ln>
            <a:noFill/>
          </a:ln>
        </p:spPr>
      </p:sp>
      <p:sp>
        <p:nvSpPr>
          <p:cNvPr id="17" name="Google Shape;17;p5"/>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5EB8"/>
              </a:buClr>
              <a:buSzPts val="3200"/>
              <a:buFont typeface="Calibri"/>
              <a:buAutoNum type="arabicPeriod"/>
              <a:defRPr sz="32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rgbClr val="005EB8"/>
              </a:buClr>
              <a:buSzPts val="2400"/>
              <a:buFont typeface="Calibri"/>
              <a:buAutoNum type="alphaUcPeriod"/>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8"/>
        <p:cNvGrpSpPr/>
        <p:nvPr/>
      </p:nvGrpSpPr>
      <p:grpSpPr>
        <a:xfrm>
          <a:off x="0" y="0"/>
          <a:ext cx="0" cy="0"/>
          <a:chOff x="0" y="0"/>
          <a:chExt cx="0" cy="0"/>
        </a:xfrm>
      </p:grpSpPr>
      <p:sp>
        <p:nvSpPr>
          <p:cNvPr id="19" name="Google Shape;19;p6"/>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0" name="Google Shape;20;p6"/>
          <p:cNvSpPr>
            <a:spLocks noGrp="1"/>
          </p:cNvSpPr>
          <p:nvPr>
            <p:ph type="pic" idx="2"/>
          </p:nvPr>
        </p:nvSpPr>
        <p:spPr>
          <a:xfrm>
            <a:off x="1788000" y="2687746"/>
            <a:ext cx="2520000" cy="2520000"/>
          </a:xfrm>
          <a:prstGeom prst="rect">
            <a:avLst/>
          </a:prstGeom>
          <a:noFill/>
          <a:ln>
            <a:noFill/>
          </a:ln>
        </p:spPr>
      </p:sp>
      <p:sp>
        <p:nvSpPr>
          <p:cNvPr id="21" name="Google Shape;21;p6"/>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5EB8"/>
              </a:buClr>
              <a:buSzPts val="3200"/>
              <a:buFont typeface="Calibri"/>
              <a:buNone/>
              <a:defRPr sz="32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228600" algn="l" rtl="0">
              <a:lnSpc>
                <a:spcPct val="90000"/>
              </a:lnSpc>
              <a:spcBef>
                <a:spcPts val="500"/>
              </a:spcBef>
              <a:spcAft>
                <a:spcPts val="0"/>
              </a:spcAft>
              <a:buClr>
                <a:srgbClr val="005EB8"/>
              </a:buClr>
              <a:buSzPts val="2400"/>
              <a:buFont typeface="Calibri"/>
              <a:buNone/>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406719" y="1987573"/>
            <a:ext cx="5689281" cy="392034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5EB8"/>
              </a:buClr>
              <a:buSzPts val="3200"/>
              <a:buFont typeface="Calibri"/>
              <a:buNone/>
              <a:defRPr sz="32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228600" algn="l" rtl="0">
              <a:lnSpc>
                <a:spcPct val="90000"/>
              </a:lnSpc>
              <a:spcBef>
                <a:spcPts val="500"/>
              </a:spcBef>
              <a:spcAft>
                <a:spcPts val="0"/>
              </a:spcAft>
              <a:buClr>
                <a:srgbClr val="005EB8"/>
              </a:buClr>
              <a:buSzPts val="2400"/>
              <a:buFont typeface="Calibri"/>
              <a:buNone/>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4" name="Google Shape;24;p7"/>
          <p:cNvSpPr txBox="1">
            <a:spLocks noGrp="1"/>
          </p:cNvSpPr>
          <p:nvPr>
            <p:ph type="body" idx="2"/>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5" name="Google Shape;25;p7"/>
          <p:cNvSpPr>
            <a:spLocks noGrp="1"/>
          </p:cNvSpPr>
          <p:nvPr>
            <p:ph type="pic" idx="3"/>
          </p:nvPr>
        </p:nvSpPr>
        <p:spPr>
          <a:xfrm>
            <a:off x="7884000" y="2687746"/>
            <a:ext cx="2520000" cy="2520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6"/>
        <p:cNvGrpSpPr/>
        <p:nvPr/>
      </p:nvGrpSpPr>
      <p:grpSpPr>
        <a:xfrm>
          <a:off x="0" y="0"/>
          <a:ext cx="0" cy="0"/>
          <a:chOff x="0" y="0"/>
          <a:chExt cx="0" cy="0"/>
        </a:xfrm>
      </p:grpSpPr>
      <p:sp>
        <p:nvSpPr>
          <p:cNvPr id="27" name="Google Shape;27;p8"/>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8" name="Google Shape;28;p8"/>
          <p:cNvSpPr>
            <a:spLocks noGrp="1"/>
          </p:cNvSpPr>
          <p:nvPr>
            <p:ph type="pic" idx="2"/>
          </p:nvPr>
        </p:nvSpPr>
        <p:spPr>
          <a:xfrm>
            <a:off x="3826189" y="1667838"/>
            <a:ext cx="4539622" cy="4539622"/>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1" name="Google Shape;31;p9"/>
          <p:cNvSpPr>
            <a:spLocks noGrp="1"/>
          </p:cNvSpPr>
          <p:nvPr>
            <p:ph type="pic" idx="2"/>
          </p:nvPr>
        </p:nvSpPr>
        <p:spPr>
          <a:xfrm>
            <a:off x="1788000" y="2687746"/>
            <a:ext cx="2520000" cy="2520000"/>
          </a:xfrm>
          <a:prstGeom prst="rect">
            <a:avLst/>
          </a:prstGeom>
          <a:noFill/>
          <a:ln>
            <a:noFill/>
          </a:ln>
        </p:spPr>
      </p:sp>
      <p:sp>
        <p:nvSpPr>
          <p:cNvPr id="32" name="Google Shape;32;p9"/>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5EB8"/>
              </a:buClr>
              <a:buSzPts val="3200"/>
              <a:buFont typeface="Noto Sans Symbols"/>
              <a:buChar char="✔"/>
              <a:defRPr sz="3200" b="0" i="0" u="none" strike="noStrike" cap="none">
                <a:solidFill>
                  <a:srgbClr val="005EB8"/>
                </a:solidFill>
                <a:latin typeface="Source Sans Pro" panose="020B0503030403020204" pitchFamily="34" charset="0"/>
                <a:ea typeface="Source Sans Pro" panose="020B0503030403020204" pitchFamily="34" charset="0"/>
                <a:cs typeface="Arial"/>
                <a:sym typeface="Arial"/>
              </a:defRPr>
            </a:lvl1pPr>
            <a:lvl2pPr marL="914400" marR="0" lvl="1" indent="-228600" algn="l" rtl="0">
              <a:lnSpc>
                <a:spcPct val="90000"/>
              </a:lnSpc>
              <a:spcBef>
                <a:spcPts val="500"/>
              </a:spcBef>
              <a:spcAft>
                <a:spcPts val="0"/>
              </a:spcAft>
              <a:buClr>
                <a:srgbClr val="005EB8"/>
              </a:buClr>
              <a:buSzPts val="2400"/>
              <a:buFont typeface="Noto Sans Symbols"/>
              <a:buNone/>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33"/>
        <p:cNvGrpSpPr/>
        <p:nvPr/>
      </p:nvGrpSpPr>
      <p:grpSpPr>
        <a:xfrm>
          <a:off x="0" y="0"/>
          <a:ext cx="0" cy="0"/>
          <a:chOff x="0" y="0"/>
          <a:chExt cx="0" cy="0"/>
        </a:xfrm>
      </p:grpSpPr>
      <p:sp>
        <p:nvSpPr>
          <p:cNvPr id="34" name="Google Shape;34;p10"/>
          <p:cNvSpPr txBox="1"/>
          <p:nvPr/>
        </p:nvSpPr>
        <p:spPr>
          <a:xfrm>
            <a:off x="272379" y="413238"/>
            <a:ext cx="10550952" cy="6463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5EB8"/>
              </a:buClr>
              <a:buSzPts val="4000"/>
              <a:buFont typeface="Arial"/>
              <a:buNone/>
            </a:pPr>
            <a:r>
              <a:rPr lang="en-US" sz="4000" b="0" i="0" u="none" strike="noStrike" cap="none" dirty="0">
                <a:solidFill>
                  <a:srgbClr val="005EB8"/>
                </a:solidFill>
                <a:latin typeface="Source Sans Pro" panose="020B0503030403020204" pitchFamily="34" charset="0"/>
                <a:ea typeface="Source Sans Pro" panose="020B0503030403020204" pitchFamily="34" charset="0"/>
                <a:cs typeface="Arial"/>
                <a:sym typeface="Arial"/>
              </a:rPr>
              <a:t>What’s next</a:t>
            </a:r>
            <a:endParaRPr b="0" i="0" dirty="0">
              <a:latin typeface="Source Sans Pro" panose="020B0503030403020204" pitchFamily="34" charset="0"/>
              <a:ea typeface="Source Sans Pro" panose="020B0503030403020204" pitchFamily="34" charset="0"/>
            </a:endParaRPr>
          </a:p>
        </p:txBody>
      </p:sp>
      <p:pic>
        <p:nvPicPr>
          <p:cNvPr id="35" name="Google Shape;35;p10"/>
          <p:cNvPicPr preferRelativeResize="0"/>
          <p:nvPr/>
        </p:nvPicPr>
        <p:blipFill rotWithShape="1">
          <a:blip r:embed="rId2">
            <a:alphaModFix/>
          </a:blip>
          <a:srcRect l="-1" r="647" b="35225"/>
          <a:stretch/>
        </p:blipFill>
        <p:spPr>
          <a:xfrm>
            <a:off x="0" y="1409252"/>
            <a:ext cx="12192000" cy="544915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2975083"/>
            <a:ext cx="5154612" cy="1971862"/>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module</a:t>
            </a:r>
          </a:p>
        </p:txBody>
      </p:sp>
      <p:sp>
        <p:nvSpPr>
          <p:cNvPr id="14" name="Picture Placeholder 10">
            <a:extLst>
              <a:ext uri="{FF2B5EF4-FFF2-40B4-BE49-F238E27FC236}">
                <a16:creationId xmlns:a16="http://schemas.microsoft.com/office/drawing/2014/main" id="{94C99F52-D704-FA13-F9C6-750C2026E9E9}"/>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Tree>
    <p:extLst>
      <p:ext uri="{BB962C8B-B14F-4D97-AF65-F5344CB8AC3E}">
        <p14:creationId xmlns:p14="http://schemas.microsoft.com/office/powerpoint/2010/main" val="417247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ingle line with pictur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3468049"/>
            <a:ext cx="5154612" cy="985931"/>
          </a:xfrm>
          <a:prstGeom prst="rect">
            <a:avLst/>
          </a:prstGeom>
        </p:spPr>
        <p:txBody>
          <a:bodyPr/>
          <a:lstStyle>
            <a:lvl1pPr marL="0" indent="0">
              <a:buNone/>
              <a:defRPr sz="6000" b="0" i="0">
                <a:solidFill>
                  <a:srgbClr val="024731"/>
                </a:solidFill>
                <a:latin typeface="Source Sans Pro SemiBold"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module</a:t>
            </a:r>
          </a:p>
        </p:txBody>
      </p:sp>
      <p:sp>
        <p:nvSpPr>
          <p:cNvPr id="2" name="Picture Placeholder 10">
            <a:extLst>
              <a:ext uri="{FF2B5EF4-FFF2-40B4-BE49-F238E27FC236}">
                <a16:creationId xmlns:a16="http://schemas.microsoft.com/office/drawing/2014/main" id="{F2B6D852-6BBB-7A7C-0023-A3B00F22AFF7}"/>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b="0" i="0">
                <a:solidFill>
                  <a:srgbClr val="024731"/>
                </a:solidFill>
                <a:latin typeface="Lloyds Bank Jack" panose="02000503040000020004" pitchFamily="50" charset="0"/>
                <a:ea typeface="Source Sans Pro" panose="020B0503030403020204" pitchFamily="34" charset="0"/>
              </a:defRPr>
            </a:lvl1pPr>
          </a:lstStyle>
          <a:p>
            <a:r>
              <a:rPr lang="en-GB" dirty="0"/>
              <a:t>Placeholder for picture</a:t>
            </a:r>
          </a:p>
        </p:txBody>
      </p:sp>
    </p:spTree>
    <p:extLst>
      <p:ext uri="{BB962C8B-B14F-4D97-AF65-F5344CB8AC3E}">
        <p14:creationId xmlns:p14="http://schemas.microsoft.com/office/powerpoint/2010/main" val="2608712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
          <p:cNvPicPr preferRelativeResize="0"/>
          <p:nvPr/>
        </p:nvPicPr>
        <p:blipFill rotWithShape="1">
          <a:blip r:embed="rId16">
            <a:alphaModFix/>
          </a:blip>
          <a:srcRect/>
          <a:stretch/>
        </p:blipFill>
        <p:spPr>
          <a:xfrm>
            <a:off x="10826401" y="417385"/>
            <a:ext cx="980530" cy="6328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5.png"/><Relationship Id="rId12"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20.svg"/><Relationship Id="rId4" Type="http://schemas.openxmlformats.org/officeDocument/2006/relationships/image" Target="../media/image24.sv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94949-21A8-DDE1-F26E-A97AFD97B6C5}"/>
              </a:ext>
            </a:extLst>
          </p:cNvPr>
          <p:cNvSpPr>
            <a:spLocks noGrp="1"/>
          </p:cNvSpPr>
          <p:nvPr>
            <p:ph type="body" sz="quarter" idx="11"/>
          </p:nvPr>
        </p:nvSpPr>
        <p:spPr/>
        <p:txBody>
          <a:bodyPr/>
          <a:lstStyle/>
          <a:p>
            <a:r>
              <a:rPr lang="en-GB" dirty="0">
                <a:solidFill>
                  <a:srgbClr val="2260B3"/>
                </a:solidFill>
              </a:rPr>
              <a:t>Plan your travel online</a:t>
            </a:r>
          </a:p>
        </p:txBody>
      </p:sp>
      <p:pic>
        <p:nvPicPr>
          <p:cNvPr id="4" name="Picture Placeholder 3">
            <a:extLst>
              <a:ext uri="{FF2B5EF4-FFF2-40B4-BE49-F238E27FC236}">
                <a16:creationId xmlns:a16="http://schemas.microsoft.com/office/drawing/2014/main" id="{EC9ADD51-3C69-066C-AB1F-DC53BC44FDB4}"/>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a:stretch/>
        </p:blipFill>
        <p:spPr>
          <a:xfrm>
            <a:off x="7402640" y="2000842"/>
            <a:ext cx="3908977" cy="3920345"/>
          </a:xfrm>
        </p:spPr>
      </p:pic>
    </p:spTree>
    <p:extLst>
      <p:ext uri="{BB962C8B-B14F-4D97-AF65-F5344CB8AC3E}">
        <p14:creationId xmlns:p14="http://schemas.microsoft.com/office/powerpoint/2010/main" val="378536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0E6ADA3-F3A3-F3E0-66EC-13D20324C0F5}"/>
              </a:ext>
            </a:extLst>
          </p:cNvPr>
          <p:cNvSpPr>
            <a:spLocks noGrp="1"/>
          </p:cNvSpPr>
          <p:nvPr>
            <p:ph type="body" sz="quarter" idx="11"/>
          </p:nvPr>
        </p:nvSpPr>
        <p:spPr/>
        <p:txBody>
          <a:bodyPr/>
          <a:lstStyle/>
          <a:p>
            <a:r>
              <a:rPr lang="en-GB" dirty="0">
                <a:solidFill>
                  <a:srgbClr val="2260B3"/>
                </a:solidFill>
              </a:rPr>
              <a:t>Using navigation apps</a:t>
            </a:r>
          </a:p>
        </p:txBody>
      </p:sp>
      <p:sp>
        <p:nvSpPr>
          <p:cNvPr id="7" name="Text Placeholder 6">
            <a:extLst>
              <a:ext uri="{FF2B5EF4-FFF2-40B4-BE49-F238E27FC236}">
                <a16:creationId xmlns:a16="http://schemas.microsoft.com/office/drawing/2014/main" id="{DE7F9942-F82D-2523-9DA6-D8FF5447EF1E}"/>
              </a:ext>
            </a:extLst>
          </p:cNvPr>
          <p:cNvSpPr>
            <a:spLocks noGrp="1"/>
          </p:cNvSpPr>
          <p:nvPr>
            <p:ph type="body" sz="quarter" idx="12"/>
          </p:nvPr>
        </p:nvSpPr>
        <p:spPr/>
        <p:txBody>
          <a:bodyPr/>
          <a:lstStyle/>
          <a:p>
            <a:pPr marL="514350" indent="-514350">
              <a:buClr>
                <a:srgbClr val="2260B3"/>
              </a:buClr>
              <a:buFont typeface="+mj-lt"/>
              <a:buAutoNum type="arabicPeriod"/>
            </a:pPr>
            <a:r>
              <a:rPr lang="en-GB" dirty="0">
                <a:solidFill>
                  <a:srgbClr val="2260B3"/>
                </a:solidFill>
                <a:latin typeface="Source Sans Pro" panose="020B0503030403020204" pitchFamily="34" charset="0"/>
              </a:rPr>
              <a:t>Search for a place</a:t>
            </a:r>
          </a:p>
          <a:p>
            <a:pPr marL="514350" indent="-514350">
              <a:buClr>
                <a:srgbClr val="2260B3"/>
              </a:buClr>
              <a:buFont typeface="+mj-lt"/>
              <a:buAutoNum type="arabicPeriod"/>
            </a:pPr>
            <a:r>
              <a:rPr lang="en-GB" dirty="0">
                <a:solidFill>
                  <a:srgbClr val="2260B3"/>
                </a:solidFill>
                <a:latin typeface="Source Sans Pro" panose="020B0503030403020204" pitchFamily="34" charset="0"/>
              </a:rPr>
              <a:t>Tap directions</a:t>
            </a:r>
          </a:p>
          <a:p>
            <a:pPr marL="514350" indent="-514350">
              <a:buClr>
                <a:srgbClr val="2260B3"/>
              </a:buClr>
              <a:buFont typeface="+mj-lt"/>
              <a:buAutoNum type="arabicPeriod"/>
            </a:pPr>
            <a:r>
              <a:rPr lang="en-GB" dirty="0">
                <a:solidFill>
                  <a:srgbClr val="2260B3"/>
                </a:solidFill>
                <a:latin typeface="Source Sans Pro" panose="020B0503030403020204" pitchFamily="34" charset="0"/>
              </a:rPr>
              <a:t>Choose your mode of transport</a:t>
            </a:r>
          </a:p>
          <a:p>
            <a:pPr marL="514350" indent="-514350">
              <a:buClr>
                <a:srgbClr val="2260B3"/>
              </a:buClr>
              <a:buFont typeface="+mj-lt"/>
              <a:buAutoNum type="arabicPeriod"/>
            </a:pPr>
            <a:r>
              <a:rPr lang="en-GB" dirty="0">
                <a:solidFill>
                  <a:srgbClr val="2260B3"/>
                </a:solidFill>
                <a:latin typeface="Source Sans Pro" panose="020B0503030403020204" pitchFamily="34" charset="0"/>
              </a:rPr>
              <a:t>Explore route options</a:t>
            </a:r>
          </a:p>
          <a:p>
            <a:pPr marL="514350" indent="-514350">
              <a:buClr>
                <a:srgbClr val="2260B3"/>
              </a:buClr>
              <a:buFont typeface="+mj-lt"/>
              <a:buAutoNum type="arabicPeriod"/>
            </a:pPr>
            <a:r>
              <a:rPr lang="en-GB" dirty="0">
                <a:solidFill>
                  <a:srgbClr val="2260B3"/>
                </a:solidFill>
                <a:latin typeface="Source Sans Pro" panose="020B0503030403020204" pitchFamily="34" charset="0"/>
              </a:rPr>
              <a:t>Tap start</a:t>
            </a:r>
          </a:p>
          <a:p>
            <a:pPr marL="514350" indent="-514350">
              <a:buClr>
                <a:srgbClr val="2260B3"/>
              </a:buClr>
              <a:buFont typeface="+mj-lt"/>
              <a:buAutoNum type="arabicPeriod"/>
            </a:pPr>
            <a:r>
              <a:rPr lang="en-GB" dirty="0">
                <a:solidFill>
                  <a:srgbClr val="2260B3"/>
                </a:solidFill>
                <a:latin typeface="Source Sans Pro" panose="020B0503030403020204" pitchFamily="34" charset="0"/>
              </a:rPr>
              <a:t>Follow the instructions</a:t>
            </a:r>
          </a:p>
        </p:txBody>
      </p:sp>
      <p:pic>
        <p:nvPicPr>
          <p:cNvPr id="1028" name="Picture 4">
            <a:extLst>
              <a:ext uri="{FF2B5EF4-FFF2-40B4-BE49-F238E27FC236}">
                <a16:creationId xmlns:a16="http://schemas.microsoft.com/office/drawing/2014/main" id="{C5BB32BE-39B1-EDAD-5E29-83849BACB3AC}"/>
              </a:ext>
            </a:extLst>
          </p:cNvPr>
          <p:cNvPicPr>
            <a:picLocks noGrp="1" noChangeAspect="1" noChangeArrowheads="1"/>
          </p:cNvPicPr>
          <p:nvPr>
            <p:ph type="pic" sz="quarter" idx="10"/>
          </p:nvPr>
        </p:nvPicPr>
        <p:blipFill>
          <a:blip r:embed="rId3" cstate="email">
            <a:extLst>
              <a:ext uri="{28A0092B-C50C-407E-A947-70E740481C1C}">
                <a14:useLocalDpi xmlns:a14="http://schemas.microsoft.com/office/drawing/2010/main"/>
              </a:ext>
            </a:extLst>
          </a:blip>
          <a:srcRect t="3243" b="3243"/>
          <a:stretch/>
        </p:blipFill>
        <p:spPr bwMode="auto">
          <a:xfrm>
            <a:off x="1660621" y="2088657"/>
            <a:ext cx="1810800" cy="3781820"/>
          </a:xfrm>
          <a:prstGeom prst="roundRect">
            <a:avLst>
              <a:gd name="adj" fmla="val 7481"/>
            </a:avLst>
          </a:prstGeom>
          <a:ln w="127000">
            <a:solidFill>
              <a:srgbClr val="005EB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2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FEFDFC-4196-5939-AC24-D528B39D84DE}"/>
              </a:ext>
            </a:extLst>
          </p:cNvPr>
          <p:cNvSpPr>
            <a:spLocks noGrp="1"/>
          </p:cNvSpPr>
          <p:nvPr>
            <p:ph type="body" sz="quarter" idx="11"/>
          </p:nvPr>
        </p:nvSpPr>
        <p:spPr>
          <a:xfrm>
            <a:off x="408385" y="460852"/>
            <a:ext cx="8883501" cy="880759"/>
          </a:xfrm>
        </p:spPr>
        <p:txBody>
          <a:bodyPr lIns="91440" tIns="45720" rIns="91440" bIns="45720" anchor="t"/>
          <a:lstStyle/>
          <a:p>
            <a:r>
              <a:rPr lang="en-GB" dirty="0">
                <a:solidFill>
                  <a:srgbClr val="2260B3"/>
                </a:solidFill>
              </a:rPr>
              <a:t>Today you've seen how to:</a:t>
            </a:r>
            <a:endParaRPr lang="en-US" dirty="0">
              <a:solidFill>
                <a:srgbClr val="2260B3"/>
              </a:solidFill>
            </a:endParaRPr>
          </a:p>
        </p:txBody>
      </p:sp>
      <p:sp>
        <p:nvSpPr>
          <p:cNvPr id="4" name="Text Placeholder 3">
            <a:extLst>
              <a:ext uri="{FF2B5EF4-FFF2-40B4-BE49-F238E27FC236}">
                <a16:creationId xmlns:a16="http://schemas.microsoft.com/office/drawing/2014/main" id="{1F20725D-AA92-6D28-7ED6-BBB433A3A659}"/>
              </a:ext>
            </a:extLst>
          </p:cNvPr>
          <p:cNvSpPr>
            <a:spLocks noGrp="1"/>
          </p:cNvSpPr>
          <p:nvPr>
            <p:ph type="body" sz="quarter" idx="12"/>
          </p:nvPr>
        </p:nvSpPr>
        <p:spPr/>
        <p:txBody>
          <a:bodyPr/>
          <a:lstStyle/>
          <a:p>
            <a:pPr>
              <a:buClr>
                <a:srgbClr val="2260B3"/>
              </a:buClr>
              <a:buFont typeface="Wingdings" pitchFamily="2" charset="2"/>
              <a:buChar char="ü"/>
            </a:pPr>
            <a:r>
              <a:rPr lang="en-GB" dirty="0">
                <a:solidFill>
                  <a:srgbClr val="2260B3"/>
                </a:solidFill>
                <a:latin typeface="Source Sans Pro" panose="020B0503030403020204" pitchFamily="34" charset="0"/>
              </a:rPr>
              <a:t>Use online tools to plan your journey</a:t>
            </a:r>
          </a:p>
          <a:p>
            <a:pPr>
              <a:buClr>
                <a:srgbClr val="2260B3"/>
              </a:buClr>
              <a:buFont typeface="Wingdings" pitchFamily="2" charset="2"/>
              <a:buChar char="ü"/>
            </a:pPr>
            <a:r>
              <a:rPr lang="en-GB" dirty="0">
                <a:solidFill>
                  <a:srgbClr val="2260B3"/>
                </a:solidFill>
                <a:latin typeface="Source Sans Pro" panose="020B0503030403020204" pitchFamily="34" charset="0"/>
              </a:rPr>
              <a:t>Book travel tickets online</a:t>
            </a:r>
          </a:p>
          <a:p>
            <a:pPr>
              <a:buClr>
                <a:srgbClr val="2260B3"/>
              </a:buClr>
              <a:buFont typeface="Wingdings" pitchFamily="2" charset="2"/>
              <a:buChar char="ü"/>
            </a:pPr>
            <a:r>
              <a:rPr lang="en-GB" dirty="0">
                <a:solidFill>
                  <a:srgbClr val="2260B3"/>
                </a:solidFill>
                <a:latin typeface="Source Sans Pro" panose="020B0503030403020204" pitchFamily="34" charset="0"/>
              </a:rPr>
              <a:t>Use mobile apps and tools to help when you're out and about</a:t>
            </a:r>
          </a:p>
        </p:txBody>
      </p:sp>
      <p:pic>
        <p:nvPicPr>
          <p:cNvPr id="5" name="Picture Placeholder 4">
            <a:extLst>
              <a:ext uri="{FF2B5EF4-FFF2-40B4-BE49-F238E27FC236}">
                <a16:creationId xmlns:a16="http://schemas.microsoft.com/office/drawing/2014/main" id="{0E2D5F64-2790-D497-FCF1-3B07A5F067BF}"/>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a:stretch/>
        </p:blipFill>
        <p:spPr>
          <a:xfrm>
            <a:off x="7402513" y="2000250"/>
            <a:ext cx="3908425" cy="3921125"/>
          </a:xfrm>
          <a:prstGeom prst="rect">
            <a:avLst/>
          </a:prstGeom>
        </p:spPr>
      </p:pic>
    </p:spTree>
    <p:extLst>
      <p:ext uri="{BB962C8B-B14F-4D97-AF65-F5344CB8AC3E}">
        <p14:creationId xmlns:p14="http://schemas.microsoft.com/office/powerpoint/2010/main" val="2907636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33931-DAC2-41BF-5EE8-17392868921D}"/>
              </a:ext>
            </a:extLst>
          </p:cNvPr>
          <p:cNvSpPr>
            <a:spLocks noGrp="1"/>
          </p:cNvSpPr>
          <p:nvPr>
            <p:ph type="body" sz="quarter" idx="11"/>
          </p:nvPr>
        </p:nvSpPr>
        <p:spPr/>
        <p:txBody>
          <a:bodyPr/>
          <a:lstStyle/>
          <a:p>
            <a:r>
              <a:rPr lang="en-GB" dirty="0">
                <a:solidFill>
                  <a:srgbClr val="2260B3"/>
                </a:solidFill>
              </a:rPr>
              <a:t>Any questions?</a:t>
            </a:r>
          </a:p>
        </p:txBody>
      </p:sp>
      <p:pic>
        <p:nvPicPr>
          <p:cNvPr id="11" name="Picture Placeholder 10">
            <a:extLst>
              <a:ext uri="{FF2B5EF4-FFF2-40B4-BE49-F238E27FC236}">
                <a16:creationId xmlns:a16="http://schemas.microsoft.com/office/drawing/2014/main" id="{B14D302A-05DB-6388-AF54-5361512DD3E3}"/>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a:stretch/>
        </p:blipFill>
        <p:spPr/>
      </p:pic>
    </p:spTree>
    <p:extLst>
      <p:ext uri="{BB962C8B-B14F-4D97-AF65-F5344CB8AC3E}">
        <p14:creationId xmlns:p14="http://schemas.microsoft.com/office/powerpoint/2010/main" val="137484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8AFA09-53E2-656F-BAD8-BBDF62A7A742}"/>
              </a:ext>
            </a:extLst>
          </p:cNvPr>
          <p:cNvSpPr>
            <a:spLocks noGrp="1"/>
          </p:cNvSpPr>
          <p:nvPr>
            <p:ph type="body" sz="quarter" idx="11"/>
          </p:nvPr>
        </p:nvSpPr>
        <p:spPr>
          <a:xfrm>
            <a:off x="941388" y="3468049"/>
            <a:ext cx="6952036" cy="985931"/>
          </a:xfrm>
        </p:spPr>
        <p:txBody>
          <a:bodyPr anchor="ctr"/>
          <a:lstStyle/>
          <a:p>
            <a:r>
              <a:rPr lang="en-GB" b="1" dirty="0">
                <a:solidFill>
                  <a:srgbClr val="005EB8"/>
                </a:solidFill>
                <a:latin typeface="Source Sans Pro SemiBold" panose="020B0503030403020204" pitchFamily="34" charset="0"/>
                <a:ea typeface="Source Sans Pro SemiBold" panose="020B0503030403020204" pitchFamily="34" charset="0"/>
              </a:rPr>
              <a:t>Post-session survey</a:t>
            </a:r>
          </a:p>
        </p:txBody>
      </p:sp>
      <p:pic>
        <p:nvPicPr>
          <p:cNvPr id="5" name="Picture Placeholder 4">
            <a:extLst>
              <a:ext uri="{FF2B5EF4-FFF2-40B4-BE49-F238E27FC236}">
                <a16:creationId xmlns:a16="http://schemas.microsoft.com/office/drawing/2014/main" id="{07C9F7B4-EEE6-661B-D2D6-5FBD2FFE217D}"/>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ackgroundRemoval t="10000" b="90000" l="10116" r="89884"/>
                    </a14:imgEffect>
                  </a14:imgLayer>
                </a14:imgProps>
              </a:ext>
            </a:extLst>
          </a:blip>
          <a:srcRect l="12486" t="25330" r="14744" b="1688"/>
          <a:stretch/>
        </p:blipFill>
        <p:spPr>
          <a:xfrm>
            <a:off x="7685028" y="1987395"/>
            <a:ext cx="3908977" cy="3920345"/>
          </a:xfrm>
        </p:spPr>
      </p:pic>
    </p:spTree>
    <p:extLst>
      <p:ext uri="{BB962C8B-B14F-4D97-AF65-F5344CB8AC3E}">
        <p14:creationId xmlns:p14="http://schemas.microsoft.com/office/powerpoint/2010/main" val="1815133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white background&#10;&#10;Description automatically generated">
            <a:extLst>
              <a:ext uri="{FF2B5EF4-FFF2-40B4-BE49-F238E27FC236}">
                <a16:creationId xmlns:a16="http://schemas.microsoft.com/office/drawing/2014/main" id="{24D8CC83-4E8B-0591-3F41-A01A2E14E391}"/>
              </a:ext>
            </a:extLst>
          </p:cNvPr>
          <p:cNvPicPr>
            <a:picLocks noChangeAspect="1"/>
          </p:cNvPicPr>
          <p:nvPr/>
        </p:nvPicPr>
        <p:blipFill>
          <a:blip r:embed="rId3"/>
          <a:stretch>
            <a:fillRect/>
          </a:stretch>
        </p:blipFill>
        <p:spPr>
          <a:xfrm>
            <a:off x="476250" y="2971800"/>
            <a:ext cx="1562100" cy="1562100"/>
          </a:xfrm>
          <a:prstGeom prst="rect">
            <a:avLst/>
          </a:prstGeom>
        </p:spPr>
      </p:pic>
    </p:spTree>
    <p:extLst>
      <p:ext uri="{BB962C8B-B14F-4D97-AF65-F5344CB8AC3E}">
        <p14:creationId xmlns:p14="http://schemas.microsoft.com/office/powerpoint/2010/main" val="288370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8AFA09-53E2-656F-BAD8-BBDF62A7A742}"/>
              </a:ext>
            </a:extLst>
          </p:cNvPr>
          <p:cNvSpPr>
            <a:spLocks noGrp="1"/>
          </p:cNvSpPr>
          <p:nvPr>
            <p:ph type="body" sz="quarter" idx="11"/>
          </p:nvPr>
        </p:nvSpPr>
        <p:spPr>
          <a:xfrm>
            <a:off x="941388" y="3468049"/>
            <a:ext cx="6461252" cy="985931"/>
          </a:xfrm>
        </p:spPr>
        <p:txBody>
          <a:bodyPr anchor="ctr"/>
          <a:lstStyle/>
          <a:p>
            <a:r>
              <a:rPr lang="en-GB" b="1" dirty="0">
                <a:solidFill>
                  <a:srgbClr val="005EB8"/>
                </a:solidFill>
                <a:latin typeface="Source Sans Pro SemiBold" panose="020B0503030403020204" pitchFamily="34" charset="0"/>
                <a:ea typeface="Source Sans Pro SemiBold" panose="020B0503030403020204" pitchFamily="34" charset="0"/>
              </a:rPr>
              <a:t>Pre-session survey</a:t>
            </a:r>
          </a:p>
        </p:txBody>
      </p:sp>
      <p:pic>
        <p:nvPicPr>
          <p:cNvPr id="5" name="Picture Placeholder 4" descr="A qr code on a blue background&#10;&#10;Description automatically generated">
            <a:extLst>
              <a:ext uri="{FF2B5EF4-FFF2-40B4-BE49-F238E27FC236}">
                <a16:creationId xmlns:a16="http://schemas.microsoft.com/office/drawing/2014/main" id="{07C9F7B4-EEE6-661B-D2D6-5FBD2FFE217D}"/>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ackgroundRemoval t="10000" b="90000" l="10130" r="89870"/>
                    </a14:imgEffect>
                  </a14:imgLayer>
                </a14:imgProps>
              </a:ext>
            </a:extLst>
          </a:blip>
          <a:srcRect l="19871" t="31664" r="20682" b="8695"/>
          <a:stretch/>
        </p:blipFill>
        <p:spPr>
          <a:xfrm>
            <a:off x="7402640" y="2000842"/>
            <a:ext cx="3908977" cy="3920345"/>
          </a:xfrm>
        </p:spPr>
      </p:pic>
    </p:spTree>
    <p:extLst>
      <p:ext uri="{BB962C8B-B14F-4D97-AF65-F5344CB8AC3E}">
        <p14:creationId xmlns:p14="http://schemas.microsoft.com/office/powerpoint/2010/main" val="868979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E1AB79-6A48-D263-AC9E-356FBBB54A7E}"/>
              </a:ext>
            </a:extLst>
          </p:cNvPr>
          <p:cNvSpPr>
            <a:spLocks noGrp="1"/>
          </p:cNvSpPr>
          <p:nvPr>
            <p:ph type="body" sz="quarter" idx="11"/>
          </p:nvPr>
        </p:nvSpPr>
        <p:spPr/>
        <p:txBody>
          <a:bodyPr/>
          <a:lstStyle/>
          <a:p>
            <a:r>
              <a:rPr lang="en-GB" dirty="0">
                <a:solidFill>
                  <a:srgbClr val="2260B3"/>
                </a:solidFill>
              </a:rPr>
              <a:t>Welcome</a:t>
            </a:r>
          </a:p>
        </p:txBody>
      </p:sp>
      <p:pic>
        <p:nvPicPr>
          <p:cNvPr id="4" name="Picture Placeholder 2">
            <a:extLst>
              <a:ext uri="{FF2B5EF4-FFF2-40B4-BE49-F238E27FC236}">
                <a16:creationId xmlns:a16="http://schemas.microsoft.com/office/drawing/2014/main" id="{FDE8D5A4-645D-DBE3-E851-8470933F3F3A}"/>
              </a:ext>
            </a:extLst>
          </p:cNvPr>
          <p:cNvPicPr>
            <a:picLocks noGrp="1" noChangeAspect="1"/>
          </p:cNvPicPr>
          <p:nvPr>
            <p:ph type="pic" sz="quarter" idx="12"/>
          </p:nvPr>
        </p:nvPicPr>
        <p:blipFill>
          <a:blip r:embed="rId3"/>
          <a:srcRect/>
          <a:stretch/>
        </p:blipFill>
        <p:spPr>
          <a:xfrm>
            <a:off x="7402513" y="2000250"/>
            <a:ext cx="3908425" cy="3921125"/>
          </a:xfrm>
          <a:prstGeom prst="rect">
            <a:avLst/>
          </a:prstGeom>
        </p:spPr>
      </p:pic>
    </p:spTree>
    <p:extLst>
      <p:ext uri="{BB962C8B-B14F-4D97-AF65-F5344CB8AC3E}">
        <p14:creationId xmlns:p14="http://schemas.microsoft.com/office/powerpoint/2010/main" val="1787897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CB3B5-50EE-45D3-EC9D-65F821C988B7}"/>
              </a:ext>
            </a:extLst>
          </p:cNvPr>
          <p:cNvSpPr>
            <a:spLocks noGrp="1"/>
          </p:cNvSpPr>
          <p:nvPr>
            <p:ph type="body" sz="quarter" idx="11"/>
          </p:nvPr>
        </p:nvSpPr>
        <p:spPr>
          <a:xfrm>
            <a:off x="741760" y="427457"/>
            <a:ext cx="8310707" cy="880759"/>
          </a:xfrm>
        </p:spPr>
        <p:txBody>
          <a:bodyPr lIns="91440" tIns="45720" rIns="91440" bIns="45720" anchor="t"/>
          <a:lstStyle/>
          <a:p>
            <a:r>
              <a:rPr lang="en-GB" dirty="0">
                <a:solidFill>
                  <a:srgbClr val="2260B3"/>
                </a:solidFill>
              </a:rPr>
              <a:t>Today we want to help you:</a:t>
            </a:r>
          </a:p>
        </p:txBody>
      </p:sp>
      <p:sp>
        <p:nvSpPr>
          <p:cNvPr id="4" name="Text Placeholder 3">
            <a:extLst>
              <a:ext uri="{FF2B5EF4-FFF2-40B4-BE49-F238E27FC236}">
                <a16:creationId xmlns:a16="http://schemas.microsoft.com/office/drawing/2014/main" id="{1648167C-294F-15CC-7F35-BAAD88F96D53}"/>
              </a:ext>
            </a:extLst>
          </p:cNvPr>
          <p:cNvSpPr>
            <a:spLocks noGrp="1"/>
          </p:cNvSpPr>
          <p:nvPr>
            <p:ph type="body" sz="quarter" idx="12"/>
          </p:nvPr>
        </p:nvSpPr>
        <p:spPr/>
        <p:txBody>
          <a:bodyPr/>
          <a:lstStyle/>
          <a:p>
            <a:pPr>
              <a:buClr>
                <a:srgbClr val="2260B3"/>
              </a:buClr>
              <a:buFont typeface="Wingdings" pitchFamily="2" charset="2"/>
              <a:buChar char="ü"/>
            </a:pPr>
            <a:r>
              <a:rPr lang="en-GB" dirty="0">
                <a:solidFill>
                  <a:srgbClr val="2260B3"/>
                </a:solidFill>
                <a:latin typeface="Source Sans Pro" panose="020B0503030403020204" pitchFamily="34" charset="0"/>
              </a:rPr>
              <a:t>Use online tools to plan your journey</a:t>
            </a:r>
          </a:p>
          <a:p>
            <a:pPr>
              <a:buClr>
                <a:srgbClr val="2260B3"/>
              </a:buClr>
              <a:buFont typeface="Wingdings" pitchFamily="2" charset="2"/>
              <a:buChar char="ü"/>
            </a:pPr>
            <a:r>
              <a:rPr lang="en-GB" dirty="0">
                <a:solidFill>
                  <a:srgbClr val="2260B3"/>
                </a:solidFill>
                <a:latin typeface="Source Sans Pro" panose="020B0503030403020204" pitchFamily="34" charset="0"/>
              </a:rPr>
              <a:t>Book travel tickets online</a:t>
            </a:r>
          </a:p>
          <a:p>
            <a:pPr>
              <a:buClr>
                <a:srgbClr val="2260B3"/>
              </a:buClr>
              <a:buFont typeface="Wingdings" pitchFamily="2" charset="2"/>
              <a:buChar char="ü"/>
            </a:pPr>
            <a:r>
              <a:rPr lang="en-GB" dirty="0">
                <a:solidFill>
                  <a:srgbClr val="2260B3"/>
                </a:solidFill>
                <a:latin typeface="Source Sans Pro" panose="020B0503030403020204" pitchFamily="34" charset="0"/>
              </a:rPr>
              <a:t>Use mobile apps and tools to help when you're out and about</a:t>
            </a:r>
          </a:p>
        </p:txBody>
      </p:sp>
      <p:pic>
        <p:nvPicPr>
          <p:cNvPr id="5" name="Picture Placeholder 4">
            <a:extLst>
              <a:ext uri="{FF2B5EF4-FFF2-40B4-BE49-F238E27FC236}">
                <a16:creationId xmlns:a16="http://schemas.microsoft.com/office/drawing/2014/main" id="{8D86BCB0-9708-A719-2F6D-C0C1F463C34C}"/>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a:stretch/>
        </p:blipFill>
        <p:spPr>
          <a:xfrm>
            <a:off x="7402513" y="2000250"/>
            <a:ext cx="3908425" cy="3921125"/>
          </a:xfrm>
          <a:prstGeom prst="rect">
            <a:avLst/>
          </a:prstGeom>
        </p:spPr>
      </p:pic>
    </p:spTree>
    <p:extLst>
      <p:ext uri="{BB962C8B-B14F-4D97-AF65-F5344CB8AC3E}">
        <p14:creationId xmlns:p14="http://schemas.microsoft.com/office/powerpoint/2010/main" val="2755837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1C358E5-8F85-B1EC-605E-D6003E52FA4C}"/>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t="1781" b="1781"/>
          <a:stretch/>
        </p:blipFill>
        <p:spPr/>
      </p:pic>
      <p:sp>
        <p:nvSpPr>
          <p:cNvPr id="3" name="Text Placeholder 2">
            <a:extLst>
              <a:ext uri="{FF2B5EF4-FFF2-40B4-BE49-F238E27FC236}">
                <a16:creationId xmlns:a16="http://schemas.microsoft.com/office/drawing/2014/main" id="{3575246C-AFA8-CD7D-5699-99EF695B6619}"/>
              </a:ext>
            </a:extLst>
          </p:cNvPr>
          <p:cNvSpPr>
            <a:spLocks noGrp="1"/>
          </p:cNvSpPr>
          <p:nvPr>
            <p:ph type="body" sz="quarter" idx="11"/>
          </p:nvPr>
        </p:nvSpPr>
        <p:spPr/>
        <p:txBody>
          <a:bodyPr/>
          <a:lstStyle/>
          <a:p>
            <a:r>
              <a:rPr lang="en-GB" dirty="0">
                <a:solidFill>
                  <a:srgbClr val="2260B3"/>
                </a:solidFill>
              </a:rPr>
              <a:t>What online tools can help your travels?</a:t>
            </a:r>
          </a:p>
        </p:txBody>
      </p:sp>
    </p:spTree>
    <p:extLst>
      <p:ext uri="{BB962C8B-B14F-4D97-AF65-F5344CB8AC3E}">
        <p14:creationId xmlns:p14="http://schemas.microsoft.com/office/powerpoint/2010/main" val="3195590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6B410C-B685-1453-6460-D9C194E7CFE4}"/>
              </a:ext>
            </a:extLst>
          </p:cNvPr>
          <p:cNvSpPr>
            <a:spLocks noGrp="1"/>
          </p:cNvSpPr>
          <p:nvPr>
            <p:ph type="body" sz="quarter" idx="11"/>
          </p:nvPr>
        </p:nvSpPr>
        <p:spPr/>
        <p:txBody>
          <a:bodyPr/>
          <a:lstStyle/>
          <a:p>
            <a:r>
              <a:rPr lang="en-GB" dirty="0">
                <a:solidFill>
                  <a:srgbClr val="2260B3"/>
                </a:solidFill>
              </a:rPr>
              <a:t>Some examples</a:t>
            </a:r>
          </a:p>
        </p:txBody>
      </p:sp>
      <p:sp>
        <p:nvSpPr>
          <p:cNvPr id="12" name="TextBox 11">
            <a:extLst>
              <a:ext uri="{FF2B5EF4-FFF2-40B4-BE49-F238E27FC236}">
                <a16:creationId xmlns:a16="http://schemas.microsoft.com/office/drawing/2014/main" id="{C85964A6-8A8D-F85E-4C72-13E0AAF44D4D}"/>
              </a:ext>
            </a:extLst>
          </p:cNvPr>
          <p:cNvSpPr txBox="1"/>
          <p:nvPr/>
        </p:nvSpPr>
        <p:spPr>
          <a:xfrm>
            <a:off x="1067891" y="3500689"/>
            <a:ext cx="1557421" cy="6229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Flights</a:t>
            </a:r>
            <a:endParaRPr lang="en-US" sz="2800" b="1" kern="1200" dirty="0">
              <a:solidFill>
                <a:schemeClr val="accent1"/>
              </a:solidFill>
              <a:latin typeface="Source Sans Pro SemiBold" panose="020B0503030403020204" pitchFamily="34" charset="0"/>
            </a:endParaRPr>
          </a:p>
        </p:txBody>
      </p:sp>
      <p:sp>
        <p:nvSpPr>
          <p:cNvPr id="14" name="Rectangle 13">
            <a:extLst>
              <a:ext uri="{FF2B5EF4-FFF2-40B4-BE49-F238E27FC236}">
                <a16:creationId xmlns:a16="http://schemas.microsoft.com/office/drawing/2014/main" id="{BFE9229F-9A84-11D1-256C-6E72AE482E24}"/>
              </a:ext>
            </a:extLst>
          </p:cNvPr>
          <p:cNvSpPr/>
          <p:nvPr/>
        </p:nvSpPr>
        <p:spPr>
          <a:xfrm>
            <a:off x="5119288" y="3363263"/>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dirty="0">
              <a:latin typeface="Source Sans Pro" panose="020B0503030403020204" pitchFamily="34" charset="0"/>
            </a:endParaRPr>
          </a:p>
        </p:txBody>
      </p:sp>
      <p:sp>
        <p:nvSpPr>
          <p:cNvPr id="15" name="TextBox 14">
            <a:extLst>
              <a:ext uri="{FF2B5EF4-FFF2-40B4-BE49-F238E27FC236}">
                <a16:creationId xmlns:a16="http://schemas.microsoft.com/office/drawing/2014/main" id="{54FE5E4A-9017-434B-9C33-D223531FEA6D}"/>
              </a:ext>
            </a:extLst>
          </p:cNvPr>
          <p:cNvSpPr txBox="1"/>
          <p:nvPr/>
        </p:nvSpPr>
        <p:spPr>
          <a:xfrm>
            <a:off x="4176665" y="3452173"/>
            <a:ext cx="2792398"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Bus / train / tram</a:t>
            </a:r>
            <a:endParaRPr lang="en-US" sz="2800" b="1" kern="1200" dirty="0">
              <a:solidFill>
                <a:schemeClr val="accent1"/>
              </a:solidFill>
              <a:latin typeface="Source Sans Pro SemiBold" panose="020B0503030403020204" pitchFamily="34" charset="0"/>
            </a:endParaRPr>
          </a:p>
        </p:txBody>
      </p:sp>
      <p:sp>
        <p:nvSpPr>
          <p:cNvPr id="18" name="TextBox 17">
            <a:extLst>
              <a:ext uri="{FF2B5EF4-FFF2-40B4-BE49-F238E27FC236}">
                <a16:creationId xmlns:a16="http://schemas.microsoft.com/office/drawing/2014/main" id="{A463D2AE-95BC-403A-AC45-C16D1B3FBA84}"/>
              </a:ext>
            </a:extLst>
          </p:cNvPr>
          <p:cNvSpPr txBox="1"/>
          <p:nvPr/>
        </p:nvSpPr>
        <p:spPr>
          <a:xfrm>
            <a:off x="8492600" y="3452173"/>
            <a:ext cx="2356779"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Passes / tickets</a:t>
            </a:r>
            <a:endParaRPr lang="en-US" sz="2800" b="1" kern="1200" dirty="0">
              <a:solidFill>
                <a:schemeClr val="accent1"/>
              </a:solidFill>
              <a:latin typeface="Source Sans Pro SemiBold" panose="020B0503030403020204" pitchFamily="34" charset="0"/>
            </a:endParaRPr>
          </a:p>
        </p:txBody>
      </p:sp>
      <p:sp>
        <p:nvSpPr>
          <p:cNvPr id="20" name="Rectangle 19">
            <a:extLst>
              <a:ext uri="{FF2B5EF4-FFF2-40B4-BE49-F238E27FC236}">
                <a16:creationId xmlns:a16="http://schemas.microsoft.com/office/drawing/2014/main" id="{9B059063-83BB-6627-C1E4-7E7C021F5821}"/>
              </a:ext>
            </a:extLst>
          </p:cNvPr>
          <p:cNvSpPr/>
          <p:nvPr/>
        </p:nvSpPr>
        <p:spPr>
          <a:xfrm>
            <a:off x="278444" y="5922735"/>
            <a:ext cx="319195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dirty="0">
              <a:latin typeface="Source Sans Pro" panose="020B0503030403020204" pitchFamily="34" charset="0"/>
            </a:endParaRPr>
          </a:p>
        </p:txBody>
      </p:sp>
      <p:sp>
        <p:nvSpPr>
          <p:cNvPr id="21" name="TextBox 20">
            <a:extLst>
              <a:ext uri="{FF2B5EF4-FFF2-40B4-BE49-F238E27FC236}">
                <a16:creationId xmlns:a16="http://schemas.microsoft.com/office/drawing/2014/main" id="{E460AAED-2A63-6964-ADDE-C4DEE81C5BB7}"/>
              </a:ext>
            </a:extLst>
          </p:cNvPr>
          <p:cNvSpPr txBox="1"/>
          <p:nvPr/>
        </p:nvSpPr>
        <p:spPr>
          <a:xfrm>
            <a:off x="1067891" y="5927696"/>
            <a:ext cx="1557421"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Insurance</a:t>
            </a:r>
            <a:endParaRPr lang="en-US" sz="2800" b="1" kern="1200" dirty="0">
              <a:solidFill>
                <a:schemeClr val="accent1"/>
              </a:solidFill>
              <a:latin typeface="Source Sans Pro SemiBold" panose="020B0503030403020204" pitchFamily="34" charset="0"/>
            </a:endParaRPr>
          </a:p>
        </p:txBody>
      </p:sp>
      <p:sp>
        <p:nvSpPr>
          <p:cNvPr id="26" name="Rectangle 25">
            <a:extLst>
              <a:ext uri="{FF2B5EF4-FFF2-40B4-BE49-F238E27FC236}">
                <a16:creationId xmlns:a16="http://schemas.microsoft.com/office/drawing/2014/main" id="{4C593C1F-C27D-6EDF-F91F-4A7164B314AC}"/>
              </a:ext>
            </a:extLst>
          </p:cNvPr>
          <p:cNvSpPr/>
          <p:nvPr/>
        </p:nvSpPr>
        <p:spPr>
          <a:xfrm>
            <a:off x="3770482" y="5922735"/>
            <a:ext cx="1348806"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dirty="0">
              <a:latin typeface="Source Sans Pro" panose="020B0503030403020204" pitchFamily="34" charset="0"/>
            </a:endParaRPr>
          </a:p>
        </p:txBody>
      </p:sp>
      <p:sp>
        <p:nvSpPr>
          <p:cNvPr id="27" name="TextBox 26">
            <a:extLst>
              <a:ext uri="{FF2B5EF4-FFF2-40B4-BE49-F238E27FC236}">
                <a16:creationId xmlns:a16="http://schemas.microsoft.com/office/drawing/2014/main" id="{95B4BCB6-997A-B9CA-947B-7FE27849B374}"/>
              </a:ext>
            </a:extLst>
          </p:cNvPr>
          <p:cNvSpPr txBox="1"/>
          <p:nvPr/>
        </p:nvSpPr>
        <p:spPr>
          <a:xfrm>
            <a:off x="4898461" y="5927696"/>
            <a:ext cx="1348806"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Location</a:t>
            </a:r>
            <a:endParaRPr lang="en-US" sz="2800" b="1" kern="1200" dirty="0">
              <a:solidFill>
                <a:schemeClr val="accent1"/>
              </a:solidFill>
              <a:latin typeface="Source Sans Pro SemiBold" panose="020B0503030403020204" pitchFamily="34" charset="0"/>
            </a:endParaRPr>
          </a:p>
        </p:txBody>
      </p:sp>
      <p:sp>
        <p:nvSpPr>
          <p:cNvPr id="29" name="Rectangle 28">
            <a:extLst>
              <a:ext uri="{FF2B5EF4-FFF2-40B4-BE49-F238E27FC236}">
                <a16:creationId xmlns:a16="http://schemas.microsoft.com/office/drawing/2014/main" id="{502B044C-C3A7-B977-7DE1-8C80497AD943}"/>
              </a:ext>
            </a:extLst>
          </p:cNvPr>
          <p:cNvSpPr/>
          <p:nvPr/>
        </p:nvSpPr>
        <p:spPr>
          <a:xfrm>
            <a:off x="7465261" y="5811353"/>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dirty="0">
              <a:latin typeface="Source Sans Pro" panose="020B0503030403020204" pitchFamily="34" charset="0"/>
            </a:endParaRPr>
          </a:p>
        </p:txBody>
      </p:sp>
      <p:sp>
        <p:nvSpPr>
          <p:cNvPr id="30" name="TextBox 29">
            <a:extLst>
              <a:ext uri="{FF2B5EF4-FFF2-40B4-BE49-F238E27FC236}">
                <a16:creationId xmlns:a16="http://schemas.microsoft.com/office/drawing/2014/main" id="{6E53A32F-F1AE-0E29-1CF7-FEF9A7FF3295}"/>
              </a:ext>
            </a:extLst>
          </p:cNvPr>
          <p:cNvSpPr txBox="1"/>
          <p:nvPr/>
        </p:nvSpPr>
        <p:spPr>
          <a:xfrm>
            <a:off x="8996586" y="5927696"/>
            <a:ext cx="1348806"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800" b="1" kern="1200" dirty="0">
                <a:solidFill>
                  <a:schemeClr val="accent1"/>
                </a:solidFill>
                <a:latin typeface="Source Sans Pro SemiBold" panose="020B0503030403020204" pitchFamily="34" charset="0"/>
              </a:rPr>
              <a:t>Parking</a:t>
            </a:r>
            <a:endParaRPr lang="en-US" sz="2800" b="1" kern="1200" dirty="0">
              <a:solidFill>
                <a:schemeClr val="accent1"/>
              </a:solidFill>
              <a:latin typeface="Source Sans Pro SemiBold" panose="020B0503030403020204" pitchFamily="34" charset="0"/>
            </a:endParaRPr>
          </a:p>
        </p:txBody>
      </p:sp>
      <p:pic>
        <p:nvPicPr>
          <p:cNvPr id="11" name="Graphic 10">
            <a:extLst>
              <a:ext uri="{FF2B5EF4-FFF2-40B4-BE49-F238E27FC236}">
                <a16:creationId xmlns:a16="http://schemas.microsoft.com/office/drawing/2014/main" id="{FE4D143E-798C-087C-0F80-55985161EC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116" y="2107809"/>
            <a:ext cx="1557420" cy="1557420"/>
          </a:xfrm>
          <a:prstGeom prst="rect">
            <a:avLst/>
          </a:prstGeom>
        </p:spPr>
      </p:pic>
      <p:pic>
        <p:nvPicPr>
          <p:cNvPr id="16" name="Graphic 15">
            <a:extLst>
              <a:ext uri="{FF2B5EF4-FFF2-40B4-BE49-F238E27FC236}">
                <a16:creationId xmlns:a16="http://schemas.microsoft.com/office/drawing/2014/main" id="{7C696113-34A3-96C4-87E8-9B751D45C4B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356" t="36946" r="12482" b="19570"/>
          <a:stretch/>
        </p:blipFill>
        <p:spPr>
          <a:xfrm>
            <a:off x="5203450" y="2305610"/>
            <a:ext cx="738827" cy="1065133"/>
          </a:xfrm>
          <a:prstGeom prst="rect">
            <a:avLst/>
          </a:prstGeom>
        </p:spPr>
      </p:pic>
      <p:pic>
        <p:nvPicPr>
          <p:cNvPr id="19" name="Graphic 18">
            <a:extLst>
              <a:ext uri="{FF2B5EF4-FFF2-40B4-BE49-F238E27FC236}">
                <a16:creationId xmlns:a16="http://schemas.microsoft.com/office/drawing/2014/main" id="{FFDB88E4-8866-60DF-1628-ED9592E429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70692" y="2056608"/>
            <a:ext cx="1563136" cy="1563136"/>
          </a:xfrm>
          <a:prstGeom prst="rect">
            <a:avLst/>
          </a:prstGeom>
        </p:spPr>
      </p:pic>
      <p:pic>
        <p:nvPicPr>
          <p:cNvPr id="23" name="Graphic 22">
            <a:extLst>
              <a:ext uri="{FF2B5EF4-FFF2-40B4-BE49-F238E27FC236}">
                <a16:creationId xmlns:a16="http://schemas.microsoft.com/office/drawing/2014/main" id="{64F2F6FB-CA76-6F9A-CAC7-88FBB8D408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2176" y="4547306"/>
            <a:ext cx="1563136" cy="1563136"/>
          </a:xfrm>
          <a:prstGeom prst="rect">
            <a:avLst/>
          </a:prstGeom>
        </p:spPr>
      </p:pic>
      <p:pic>
        <p:nvPicPr>
          <p:cNvPr id="25" name="Graphic 24">
            <a:extLst>
              <a:ext uri="{FF2B5EF4-FFF2-40B4-BE49-F238E27FC236}">
                <a16:creationId xmlns:a16="http://schemas.microsoft.com/office/drawing/2014/main" id="{CAF3A9BC-49BD-0340-25BA-325B6EDE444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91295" y="4541779"/>
            <a:ext cx="1563136" cy="1563136"/>
          </a:xfrm>
          <a:prstGeom prst="rect">
            <a:avLst/>
          </a:prstGeom>
        </p:spPr>
      </p:pic>
      <p:pic>
        <p:nvPicPr>
          <p:cNvPr id="31" name="Graphic 30">
            <a:extLst>
              <a:ext uri="{FF2B5EF4-FFF2-40B4-BE49-F238E27FC236}">
                <a16:creationId xmlns:a16="http://schemas.microsoft.com/office/drawing/2014/main" id="{6F3E36AF-834B-8245-04C7-FBA70659D8E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10474" y="4541779"/>
            <a:ext cx="1629574" cy="1629574"/>
          </a:xfrm>
          <a:prstGeom prst="rect">
            <a:avLst/>
          </a:prstGeom>
        </p:spPr>
      </p:pic>
    </p:spTree>
    <p:extLst>
      <p:ext uri="{BB962C8B-B14F-4D97-AF65-F5344CB8AC3E}">
        <p14:creationId xmlns:p14="http://schemas.microsoft.com/office/powerpoint/2010/main" val="3141007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C3D625-B9DD-5EE4-133C-5B6E2A6B9F82}"/>
              </a:ext>
            </a:extLst>
          </p:cNvPr>
          <p:cNvSpPr>
            <a:spLocks noGrp="1"/>
          </p:cNvSpPr>
          <p:nvPr>
            <p:ph type="body" sz="quarter" idx="11"/>
          </p:nvPr>
        </p:nvSpPr>
        <p:spPr/>
        <p:txBody>
          <a:bodyPr/>
          <a:lstStyle/>
          <a:p>
            <a:r>
              <a:rPr lang="en-GB" dirty="0">
                <a:solidFill>
                  <a:srgbClr val="2260B3"/>
                </a:solidFill>
              </a:rPr>
              <a:t>Using online tools to plan your travel</a:t>
            </a:r>
          </a:p>
        </p:txBody>
      </p:sp>
      <p:graphicFrame>
        <p:nvGraphicFramePr>
          <p:cNvPr id="9" name="Text Placeholder 6">
            <a:extLst>
              <a:ext uri="{FF2B5EF4-FFF2-40B4-BE49-F238E27FC236}">
                <a16:creationId xmlns:a16="http://schemas.microsoft.com/office/drawing/2014/main" id="{BD53436A-1531-D303-38C3-0830591D6180}"/>
              </a:ext>
            </a:extLst>
          </p:cNvPr>
          <p:cNvGraphicFramePr/>
          <p:nvPr>
            <p:extLst>
              <p:ext uri="{D42A27DB-BD31-4B8C-83A1-F6EECF244321}">
                <p14:modId xmlns:p14="http://schemas.microsoft.com/office/powerpoint/2010/main" val="3670330882"/>
              </p:ext>
            </p:extLst>
          </p:nvPr>
        </p:nvGraphicFramePr>
        <p:xfrm>
          <a:off x="741760" y="2341418"/>
          <a:ext cx="10708480" cy="39203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570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AF6221-9B48-B70C-C967-59AA58E6FD4A}"/>
              </a:ext>
            </a:extLst>
          </p:cNvPr>
          <p:cNvSpPr>
            <a:spLocks noGrp="1"/>
          </p:cNvSpPr>
          <p:nvPr>
            <p:ph type="body" sz="quarter" idx="11"/>
          </p:nvPr>
        </p:nvSpPr>
        <p:spPr/>
        <p:txBody>
          <a:bodyPr/>
          <a:lstStyle/>
          <a:p>
            <a:r>
              <a:rPr lang="en-GB" dirty="0">
                <a:solidFill>
                  <a:srgbClr val="2260B3"/>
                </a:solidFill>
              </a:rPr>
              <a:t>Booking travel online</a:t>
            </a:r>
          </a:p>
        </p:txBody>
      </p:sp>
      <p:pic>
        <p:nvPicPr>
          <p:cNvPr id="11" name="Graphic 10">
            <a:extLst>
              <a:ext uri="{FF2B5EF4-FFF2-40B4-BE49-F238E27FC236}">
                <a16:creationId xmlns:a16="http://schemas.microsoft.com/office/drawing/2014/main" id="{15F747B8-293A-A701-9AC4-0D15D4112EB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263" y="2531194"/>
            <a:ext cx="1335600" cy="1335600"/>
          </a:xfrm>
          <a:prstGeom prst="rect">
            <a:avLst/>
          </a:prstGeom>
        </p:spPr>
      </p:pic>
      <p:pic>
        <p:nvPicPr>
          <p:cNvPr id="13" name="Graphic 12">
            <a:extLst>
              <a:ext uri="{FF2B5EF4-FFF2-40B4-BE49-F238E27FC236}">
                <a16:creationId xmlns:a16="http://schemas.microsoft.com/office/drawing/2014/main" id="{88A77391-9BF1-0617-D257-D0144A6AA61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490583" y="2531194"/>
            <a:ext cx="1335600" cy="1335600"/>
          </a:xfrm>
          <a:prstGeom prst="rect">
            <a:avLst/>
          </a:prstGeom>
        </p:spPr>
      </p:pic>
      <p:pic>
        <p:nvPicPr>
          <p:cNvPr id="15" name="Graphic 14">
            <a:extLst>
              <a:ext uri="{FF2B5EF4-FFF2-40B4-BE49-F238E27FC236}">
                <a16:creationId xmlns:a16="http://schemas.microsoft.com/office/drawing/2014/main" id="{E6D65BE9-C429-8872-A9DA-610EE1B9978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64743" y="2531194"/>
            <a:ext cx="1335600" cy="1335600"/>
          </a:xfrm>
          <a:prstGeom prst="rect">
            <a:avLst/>
          </a:prstGeom>
        </p:spPr>
      </p:pic>
      <p:pic>
        <p:nvPicPr>
          <p:cNvPr id="17" name="Graphic 16">
            <a:extLst>
              <a:ext uri="{FF2B5EF4-FFF2-40B4-BE49-F238E27FC236}">
                <a16:creationId xmlns:a16="http://schemas.microsoft.com/office/drawing/2014/main" id="{2459AB32-EB23-19FF-CA4B-D9006E85534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113063" y="2531194"/>
            <a:ext cx="1335600" cy="1335600"/>
          </a:xfrm>
          <a:prstGeom prst="rect">
            <a:avLst/>
          </a:prstGeom>
        </p:spPr>
      </p:pic>
      <p:pic>
        <p:nvPicPr>
          <p:cNvPr id="21" name="Graphic 20">
            <a:extLst>
              <a:ext uri="{FF2B5EF4-FFF2-40B4-BE49-F238E27FC236}">
                <a16:creationId xmlns:a16="http://schemas.microsoft.com/office/drawing/2014/main" id="{8941CA34-EC0A-9300-ED57-8FE7AD093A5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238903" y="2531194"/>
            <a:ext cx="1335600" cy="1335600"/>
          </a:xfrm>
          <a:prstGeom prst="rect">
            <a:avLst/>
          </a:prstGeom>
        </p:spPr>
      </p:pic>
      <p:pic>
        <p:nvPicPr>
          <p:cNvPr id="25" name="Graphic 24">
            <a:extLst>
              <a:ext uri="{FF2B5EF4-FFF2-40B4-BE49-F238E27FC236}">
                <a16:creationId xmlns:a16="http://schemas.microsoft.com/office/drawing/2014/main" id="{574055C7-344C-0D75-FFFB-BAC15F766F51}"/>
              </a:ext>
            </a:extLst>
          </p:cNvPr>
          <p:cNvPicPr>
            <a:picLocks noChangeAspect="1"/>
          </p:cNvPicPr>
          <p:nvPr/>
        </p:nvPicPr>
        <p:blipFill>
          <a:blip r:embed="rId13"/>
          <a:srcRect/>
          <a:stretch/>
        </p:blipFill>
        <p:spPr>
          <a:xfrm>
            <a:off x="2617651" y="2531194"/>
            <a:ext cx="1333144" cy="1335600"/>
          </a:xfrm>
          <a:prstGeom prst="rect">
            <a:avLst/>
          </a:prstGeom>
        </p:spPr>
      </p:pic>
      <p:sp>
        <p:nvSpPr>
          <p:cNvPr id="2" name="Arrow: Right 1">
            <a:extLst>
              <a:ext uri="{FF2B5EF4-FFF2-40B4-BE49-F238E27FC236}">
                <a16:creationId xmlns:a16="http://schemas.microsoft.com/office/drawing/2014/main" id="{2ACFB669-CB24-D94A-79EC-765E0605F3BF}"/>
              </a:ext>
            </a:extLst>
          </p:cNvPr>
          <p:cNvSpPr/>
          <p:nvPr/>
        </p:nvSpPr>
        <p:spPr>
          <a:xfrm>
            <a:off x="2062839" y="3902926"/>
            <a:ext cx="432000" cy="253218"/>
          </a:xfrm>
          <a:prstGeom prst="rightArrow">
            <a:avLst/>
          </a:prstGeom>
          <a:solidFill>
            <a:srgbClr val="2260B3"/>
          </a:solidFill>
          <a:ln w="12700" cap="flat" cmpd="sng" algn="ctr">
            <a:solidFill>
              <a:srgbClr val="005EB8"/>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3" name="Arrow: Right 2">
            <a:extLst>
              <a:ext uri="{FF2B5EF4-FFF2-40B4-BE49-F238E27FC236}">
                <a16:creationId xmlns:a16="http://schemas.microsoft.com/office/drawing/2014/main" id="{A815FE26-77DE-A709-A5F0-14BF49C8A1C8}"/>
              </a:ext>
            </a:extLst>
          </p:cNvPr>
          <p:cNvSpPr/>
          <p:nvPr/>
        </p:nvSpPr>
        <p:spPr>
          <a:xfrm>
            <a:off x="4005150" y="3902926"/>
            <a:ext cx="432000" cy="253218"/>
          </a:xfrm>
          <a:prstGeom prst="rightArrow">
            <a:avLst/>
          </a:prstGeom>
          <a:solidFill>
            <a:srgbClr val="2260B3"/>
          </a:solidFill>
          <a:ln w="12700" cap="flat" cmpd="sng" algn="ctr">
            <a:solidFill>
              <a:srgbClr val="005EB8"/>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5" name="Arrow: Right 4">
            <a:extLst>
              <a:ext uri="{FF2B5EF4-FFF2-40B4-BE49-F238E27FC236}">
                <a16:creationId xmlns:a16="http://schemas.microsoft.com/office/drawing/2014/main" id="{9E61DCBB-4E58-30B3-D4FB-323684A98B1C}"/>
              </a:ext>
            </a:extLst>
          </p:cNvPr>
          <p:cNvSpPr/>
          <p:nvPr/>
        </p:nvSpPr>
        <p:spPr>
          <a:xfrm>
            <a:off x="5853681" y="3902926"/>
            <a:ext cx="432000" cy="253218"/>
          </a:xfrm>
          <a:prstGeom prst="rightArrow">
            <a:avLst/>
          </a:prstGeom>
          <a:solidFill>
            <a:srgbClr val="2260B3"/>
          </a:solidFill>
          <a:ln w="12700" cap="flat" cmpd="sng" algn="ctr">
            <a:solidFill>
              <a:srgbClr val="005EB8"/>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6" name="Arrow: Right 5">
            <a:extLst>
              <a:ext uri="{FF2B5EF4-FFF2-40B4-BE49-F238E27FC236}">
                <a16:creationId xmlns:a16="http://schemas.microsoft.com/office/drawing/2014/main" id="{53458C1D-9F69-984C-F67F-C7D27A04786E}"/>
              </a:ext>
            </a:extLst>
          </p:cNvPr>
          <p:cNvSpPr/>
          <p:nvPr/>
        </p:nvSpPr>
        <p:spPr>
          <a:xfrm>
            <a:off x="7801628" y="3902926"/>
            <a:ext cx="432000" cy="253218"/>
          </a:xfrm>
          <a:prstGeom prst="rightArrow">
            <a:avLst/>
          </a:prstGeom>
          <a:solidFill>
            <a:srgbClr val="2260B3"/>
          </a:solidFill>
          <a:ln w="12700" cap="flat" cmpd="sng" algn="ctr">
            <a:solidFill>
              <a:srgbClr val="005EB8"/>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7" name="Arrow: Right 6">
            <a:extLst>
              <a:ext uri="{FF2B5EF4-FFF2-40B4-BE49-F238E27FC236}">
                <a16:creationId xmlns:a16="http://schemas.microsoft.com/office/drawing/2014/main" id="{1D86EE4B-7876-45EB-CA81-B5BFF8698CC4}"/>
              </a:ext>
            </a:extLst>
          </p:cNvPr>
          <p:cNvSpPr/>
          <p:nvPr/>
        </p:nvSpPr>
        <p:spPr>
          <a:xfrm>
            <a:off x="9672666" y="3902926"/>
            <a:ext cx="432000" cy="253218"/>
          </a:xfrm>
          <a:prstGeom prst="rightArrow">
            <a:avLst/>
          </a:prstGeom>
          <a:solidFill>
            <a:srgbClr val="2260B3"/>
          </a:solidFill>
          <a:ln w="12700" cap="flat" cmpd="sng" algn="ctr">
            <a:solidFill>
              <a:srgbClr val="005EB8"/>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panose="020F0502020204030204"/>
              </a:defRPr>
            </a:lvl1pPr>
            <a:lvl2pPr marL="457200" algn="l" defTabSz="914400" rtl="0" eaLnBrk="1" latinLnBrk="0" hangingPunct="1">
              <a:defRPr sz="1800" kern="1200">
                <a:solidFill>
                  <a:srgbClr val="FFFFFF"/>
                </a:solidFill>
                <a:latin typeface="Calibri" panose="020F0502020204030204"/>
              </a:defRPr>
            </a:lvl2pPr>
            <a:lvl3pPr marL="914400" algn="l" defTabSz="914400" rtl="0" eaLnBrk="1" latinLnBrk="0" hangingPunct="1">
              <a:defRPr sz="1800" kern="1200">
                <a:solidFill>
                  <a:srgbClr val="FFFFFF"/>
                </a:solidFill>
                <a:latin typeface="Calibri" panose="020F0502020204030204"/>
              </a:defRPr>
            </a:lvl3pPr>
            <a:lvl4pPr marL="1371600" algn="l" defTabSz="914400" rtl="0" eaLnBrk="1" latinLnBrk="0" hangingPunct="1">
              <a:defRPr sz="1800" kern="1200">
                <a:solidFill>
                  <a:srgbClr val="FFFFFF"/>
                </a:solidFill>
                <a:latin typeface="Calibri" panose="020F0502020204030204"/>
              </a:defRPr>
            </a:lvl4pPr>
            <a:lvl5pPr marL="1828800" algn="l" defTabSz="914400" rtl="0" eaLnBrk="1" latinLnBrk="0" hangingPunct="1">
              <a:defRPr sz="1800" kern="1200">
                <a:solidFill>
                  <a:srgbClr val="FFFFFF"/>
                </a:solidFill>
                <a:latin typeface="Calibri" panose="020F0502020204030204"/>
              </a:defRPr>
            </a:lvl5pPr>
            <a:lvl6pPr marL="2286000" algn="l" defTabSz="914400" rtl="0" eaLnBrk="1" latinLnBrk="0" hangingPunct="1">
              <a:defRPr sz="1800" kern="1200">
                <a:solidFill>
                  <a:srgbClr val="FFFFFF"/>
                </a:solidFill>
                <a:latin typeface="Calibri" panose="020F0502020204030204"/>
              </a:defRPr>
            </a:lvl6pPr>
            <a:lvl7pPr marL="2743200" algn="l" defTabSz="914400" rtl="0" eaLnBrk="1" latinLnBrk="0" hangingPunct="1">
              <a:defRPr sz="1800" kern="1200">
                <a:solidFill>
                  <a:srgbClr val="FFFFFF"/>
                </a:solidFill>
                <a:latin typeface="Calibri" panose="020F0502020204030204"/>
              </a:defRPr>
            </a:lvl7pPr>
            <a:lvl8pPr marL="3200400" algn="l" defTabSz="914400" rtl="0" eaLnBrk="1" latinLnBrk="0" hangingPunct="1">
              <a:defRPr sz="1800" kern="1200">
                <a:solidFill>
                  <a:srgbClr val="FFFFFF"/>
                </a:solidFill>
                <a:latin typeface="Calibri" panose="020F0502020204030204"/>
              </a:defRPr>
            </a:lvl8pPr>
            <a:lvl9pPr marL="3657600" algn="l" defTabSz="914400" rtl="0" eaLnBrk="1" latinLnBrk="0" hangingPunct="1">
              <a:defRPr sz="1800" kern="1200">
                <a:solidFill>
                  <a:srgbClr val="FFFFFF"/>
                </a:solidFill>
                <a:latin typeface="Calibri" panose="020F0502020204030204"/>
              </a:defRPr>
            </a:lvl9pPr>
          </a:lstStyle>
          <a:p>
            <a:pPr algn="ctr"/>
            <a:endParaRPr lang="en-GB"/>
          </a:p>
        </p:txBody>
      </p:sp>
      <p:sp>
        <p:nvSpPr>
          <p:cNvPr id="10" name="TextBox 7">
            <a:extLst>
              <a:ext uri="{FF2B5EF4-FFF2-40B4-BE49-F238E27FC236}">
                <a16:creationId xmlns:a16="http://schemas.microsoft.com/office/drawing/2014/main" id="{70D0BAB1-4E2B-1B9A-357F-E576931558C1}"/>
              </a:ext>
            </a:extLst>
          </p:cNvPr>
          <p:cNvSpPr txBox="1"/>
          <p:nvPr/>
        </p:nvSpPr>
        <p:spPr>
          <a:xfrm>
            <a:off x="787676" y="3783384"/>
            <a:ext cx="1229208"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dirty="0">
                <a:solidFill>
                  <a:srgbClr val="2260B3"/>
                </a:solidFill>
                <a:latin typeface="Source Sans Pro" panose="020B0503030403020204" pitchFamily="34" charset="0"/>
                <a:ea typeface="Source Sans Pro" panose="020B0503030403020204" pitchFamily="34" charset="0"/>
              </a:rPr>
              <a:t>Search</a:t>
            </a:r>
          </a:p>
        </p:txBody>
      </p:sp>
      <p:sp>
        <p:nvSpPr>
          <p:cNvPr id="12" name="TextBox 8">
            <a:extLst>
              <a:ext uri="{FF2B5EF4-FFF2-40B4-BE49-F238E27FC236}">
                <a16:creationId xmlns:a16="http://schemas.microsoft.com/office/drawing/2014/main" id="{AD4B3B2A-F22F-F5C5-0516-A8CB57C59D76}"/>
              </a:ext>
            </a:extLst>
          </p:cNvPr>
          <p:cNvSpPr txBox="1"/>
          <p:nvPr/>
        </p:nvSpPr>
        <p:spPr>
          <a:xfrm>
            <a:off x="2482293" y="3783384"/>
            <a:ext cx="1463244"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dirty="0">
                <a:solidFill>
                  <a:srgbClr val="2260B3"/>
                </a:solidFill>
                <a:latin typeface="Source Sans Pro" panose="020B0503030403020204" pitchFamily="34" charset="0"/>
                <a:ea typeface="Source Sans Pro" panose="020B0503030403020204" pitchFamily="34" charset="0"/>
              </a:rPr>
              <a:t>Compare</a:t>
            </a:r>
          </a:p>
        </p:txBody>
      </p:sp>
      <p:sp>
        <p:nvSpPr>
          <p:cNvPr id="14" name="TextBox 9">
            <a:extLst>
              <a:ext uri="{FF2B5EF4-FFF2-40B4-BE49-F238E27FC236}">
                <a16:creationId xmlns:a16="http://schemas.microsoft.com/office/drawing/2014/main" id="{C54CFA38-8B1F-DA76-D69B-12D846688E98}"/>
              </a:ext>
            </a:extLst>
          </p:cNvPr>
          <p:cNvSpPr txBox="1"/>
          <p:nvPr/>
        </p:nvSpPr>
        <p:spPr>
          <a:xfrm>
            <a:off x="4684979" y="3783384"/>
            <a:ext cx="1229208"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r>
              <a:rPr lang="en-GB" sz="2400" dirty="0">
                <a:solidFill>
                  <a:srgbClr val="2260B3"/>
                </a:solidFill>
                <a:latin typeface="Source Sans Pro" panose="020B0503030403020204" pitchFamily="34" charset="0"/>
                <a:ea typeface="Source Sans Pro" panose="020B0503030403020204" pitchFamily="34" charset="0"/>
              </a:rPr>
              <a:t>Select</a:t>
            </a:r>
          </a:p>
        </p:txBody>
      </p:sp>
      <p:sp>
        <p:nvSpPr>
          <p:cNvPr id="16" name="TextBox 10">
            <a:extLst>
              <a:ext uri="{FF2B5EF4-FFF2-40B4-BE49-F238E27FC236}">
                <a16:creationId xmlns:a16="http://schemas.microsoft.com/office/drawing/2014/main" id="{E4A94DAE-7A2C-2D19-8D20-35C506A7C9EB}"/>
              </a:ext>
            </a:extLst>
          </p:cNvPr>
          <p:cNvSpPr txBox="1"/>
          <p:nvPr/>
        </p:nvSpPr>
        <p:spPr>
          <a:xfrm>
            <a:off x="6226910" y="3783384"/>
            <a:ext cx="1546585" cy="1200329"/>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dirty="0">
                <a:solidFill>
                  <a:srgbClr val="2260B3"/>
                </a:solidFill>
                <a:latin typeface="Source Sans Pro" panose="020B0503030403020204" pitchFamily="34" charset="0"/>
                <a:ea typeface="Source Sans Pro" panose="020B0503030403020204" pitchFamily="34" charset="0"/>
              </a:rPr>
              <a:t>Details and payment</a:t>
            </a:r>
          </a:p>
        </p:txBody>
      </p:sp>
      <p:sp>
        <p:nvSpPr>
          <p:cNvPr id="18" name="TextBox 11">
            <a:extLst>
              <a:ext uri="{FF2B5EF4-FFF2-40B4-BE49-F238E27FC236}">
                <a16:creationId xmlns:a16="http://schemas.microsoft.com/office/drawing/2014/main" id="{85F4BB9C-A47D-6486-7FA6-8C9D5FA03A4D}"/>
              </a:ext>
            </a:extLst>
          </p:cNvPr>
          <p:cNvSpPr txBox="1"/>
          <p:nvPr/>
        </p:nvSpPr>
        <p:spPr>
          <a:xfrm>
            <a:off x="8362098" y="3783384"/>
            <a:ext cx="1229208"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dirty="0">
                <a:solidFill>
                  <a:srgbClr val="2260B3"/>
                </a:solidFill>
                <a:latin typeface="Source Sans Pro" panose="020B0503030403020204" pitchFamily="34" charset="0"/>
                <a:ea typeface="Source Sans Pro" panose="020B0503030403020204" pitchFamily="34" charset="0"/>
              </a:rPr>
              <a:t>Confirm</a:t>
            </a:r>
          </a:p>
        </p:txBody>
      </p:sp>
      <p:sp>
        <p:nvSpPr>
          <p:cNvPr id="19" name="TextBox 12">
            <a:extLst>
              <a:ext uri="{FF2B5EF4-FFF2-40B4-BE49-F238E27FC236}">
                <a16:creationId xmlns:a16="http://schemas.microsoft.com/office/drawing/2014/main" id="{FDEBC93F-3142-1075-F131-6BF88C4F0DE9}"/>
              </a:ext>
            </a:extLst>
          </p:cNvPr>
          <p:cNvSpPr txBox="1"/>
          <p:nvPr/>
        </p:nvSpPr>
        <p:spPr>
          <a:xfrm>
            <a:off x="10135675" y="3783384"/>
            <a:ext cx="1335599" cy="461665"/>
          </a:xfrm>
          <a:prstGeom prst="rect">
            <a:avLst/>
          </a:prstGeom>
          <a:noFill/>
        </p:spPr>
        <p:txBody>
          <a:bodyPr wrap="square" rtlCol="0">
            <a:spAutoFit/>
          </a:bodyPr>
          <a:lstStyle>
            <a:defPPr>
              <a:defRPr lang="en-US"/>
            </a:defPPr>
            <a:lvl1pPr marL="0" algn="l" defTabSz="914400" rtl="0" eaLnBrk="1" latinLnBrk="0" hangingPunct="1">
              <a:defRPr sz="1800" kern="1200">
                <a:solidFill>
                  <a:srgbClr val="323233"/>
                </a:solidFill>
                <a:latin typeface="Calibri" panose="020F0502020204030204"/>
              </a:defRPr>
            </a:lvl1pPr>
            <a:lvl2pPr marL="457200" algn="l" defTabSz="914400" rtl="0" eaLnBrk="1" latinLnBrk="0" hangingPunct="1">
              <a:defRPr sz="1800" kern="1200">
                <a:solidFill>
                  <a:srgbClr val="323233"/>
                </a:solidFill>
                <a:latin typeface="Calibri" panose="020F0502020204030204"/>
              </a:defRPr>
            </a:lvl2pPr>
            <a:lvl3pPr marL="914400" algn="l" defTabSz="914400" rtl="0" eaLnBrk="1" latinLnBrk="0" hangingPunct="1">
              <a:defRPr sz="1800" kern="1200">
                <a:solidFill>
                  <a:srgbClr val="323233"/>
                </a:solidFill>
                <a:latin typeface="Calibri" panose="020F0502020204030204"/>
              </a:defRPr>
            </a:lvl3pPr>
            <a:lvl4pPr marL="1371600" algn="l" defTabSz="914400" rtl="0" eaLnBrk="1" latinLnBrk="0" hangingPunct="1">
              <a:defRPr sz="1800" kern="1200">
                <a:solidFill>
                  <a:srgbClr val="323233"/>
                </a:solidFill>
                <a:latin typeface="Calibri" panose="020F0502020204030204"/>
              </a:defRPr>
            </a:lvl4pPr>
            <a:lvl5pPr marL="1828800" algn="l" defTabSz="914400" rtl="0" eaLnBrk="1" latinLnBrk="0" hangingPunct="1">
              <a:defRPr sz="1800" kern="1200">
                <a:solidFill>
                  <a:srgbClr val="323233"/>
                </a:solidFill>
                <a:latin typeface="Calibri" panose="020F0502020204030204"/>
              </a:defRPr>
            </a:lvl5pPr>
            <a:lvl6pPr marL="2286000" algn="l" defTabSz="914400" rtl="0" eaLnBrk="1" latinLnBrk="0" hangingPunct="1">
              <a:defRPr sz="1800" kern="1200">
                <a:solidFill>
                  <a:srgbClr val="323233"/>
                </a:solidFill>
                <a:latin typeface="Calibri" panose="020F0502020204030204"/>
              </a:defRPr>
            </a:lvl6pPr>
            <a:lvl7pPr marL="2743200" algn="l" defTabSz="914400" rtl="0" eaLnBrk="1" latinLnBrk="0" hangingPunct="1">
              <a:defRPr sz="1800" kern="1200">
                <a:solidFill>
                  <a:srgbClr val="323233"/>
                </a:solidFill>
                <a:latin typeface="Calibri" panose="020F0502020204030204"/>
              </a:defRPr>
            </a:lvl7pPr>
            <a:lvl8pPr marL="3200400" algn="l" defTabSz="914400" rtl="0" eaLnBrk="1" latinLnBrk="0" hangingPunct="1">
              <a:defRPr sz="1800" kern="1200">
                <a:solidFill>
                  <a:srgbClr val="323233"/>
                </a:solidFill>
                <a:latin typeface="Calibri" panose="020F0502020204030204"/>
              </a:defRPr>
            </a:lvl8pPr>
            <a:lvl9pPr marL="3657600" algn="l" defTabSz="914400" rtl="0" eaLnBrk="1" latinLnBrk="0" hangingPunct="1">
              <a:defRPr sz="1800" kern="1200">
                <a:solidFill>
                  <a:srgbClr val="323233"/>
                </a:solidFill>
                <a:latin typeface="Calibri" panose="020F0502020204030204"/>
              </a:defRPr>
            </a:lvl9pPr>
          </a:lstStyle>
          <a:p>
            <a:pPr algn="ctr"/>
            <a:r>
              <a:rPr lang="en-GB" sz="2400" dirty="0">
                <a:solidFill>
                  <a:srgbClr val="2260B3"/>
                </a:solidFill>
                <a:latin typeface="Source Sans Pro" panose="020B0503030403020204" pitchFamily="34" charset="0"/>
                <a:ea typeface="Source Sans Pro" panose="020B0503030403020204" pitchFamily="34" charset="0"/>
              </a:rPr>
              <a:t>Manage</a:t>
            </a:r>
          </a:p>
        </p:txBody>
      </p:sp>
    </p:spTree>
    <p:extLst>
      <p:ext uri="{BB962C8B-B14F-4D97-AF65-F5344CB8AC3E}">
        <p14:creationId xmlns:p14="http://schemas.microsoft.com/office/powerpoint/2010/main" val="1439334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9CFB1E-24BF-17E9-3727-D270D17EAA8D}"/>
              </a:ext>
            </a:extLst>
          </p:cNvPr>
          <p:cNvSpPr>
            <a:spLocks noGrp="1"/>
          </p:cNvSpPr>
          <p:nvPr>
            <p:ph type="body" sz="quarter" idx="11"/>
          </p:nvPr>
        </p:nvSpPr>
        <p:spPr/>
        <p:txBody>
          <a:bodyPr/>
          <a:lstStyle/>
          <a:p>
            <a:r>
              <a:rPr lang="en-GB" dirty="0">
                <a:solidFill>
                  <a:srgbClr val="2260B3"/>
                </a:solidFill>
              </a:rPr>
              <a:t>Using online tools to help while you’re travelling</a:t>
            </a:r>
          </a:p>
        </p:txBody>
      </p:sp>
      <p:sp>
        <p:nvSpPr>
          <p:cNvPr id="4" name="Text Placeholder 3">
            <a:extLst>
              <a:ext uri="{FF2B5EF4-FFF2-40B4-BE49-F238E27FC236}">
                <a16:creationId xmlns:a16="http://schemas.microsoft.com/office/drawing/2014/main" id="{89B090E1-0540-C199-F552-2E5EA80C7007}"/>
              </a:ext>
            </a:extLst>
          </p:cNvPr>
          <p:cNvSpPr>
            <a:spLocks noGrp="1"/>
          </p:cNvSpPr>
          <p:nvPr>
            <p:ph type="body" sz="quarter" idx="12"/>
          </p:nvPr>
        </p:nvSpPr>
        <p:spPr/>
        <p:txBody>
          <a:bodyPr/>
          <a:lstStyle/>
          <a:p>
            <a:pPr marL="457200" indent="-457200">
              <a:buClr>
                <a:srgbClr val="2260B3"/>
              </a:buClr>
              <a:buFont typeface="Arial" panose="020B0604020202020204" pitchFamily="34" charset="0"/>
              <a:buChar char="•"/>
            </a:pPr>
            <a:r>
              <a:rPr lang="en-GB" dirty="0">
                <a:solidFill>
                  <a:srgbClr val="2260B3"/>
                </a:solidFill>
                <a:latin typeface="Source Sans Pro" panose="020B0503030403020204" pitchFamily="34" charset="0"/>
              </a:rPr>
              <a:t>Journey planning and navigation</a:t>
            </a:r>
          </a:p>
          <a:p>
            <a:pPr marL="457200" indent="-457200">
              <a:buClr>
                <a:srgbClr val="2260B3"/>
              </a:buClr>
              <a:buFont typeface="Arial" panose="020B0604020202020204" pitchFamily="34" charset="0"/>
              <a:buChar char="•"/>
            </a:pPr>
            <a:r>
              <a:rPr lang="en-GB" dirty="0">
                <a:solidFill>
                  <a:srgbClr val="2260B3"/>
                </a:solidFill>
                <a:latin typeface="Source Sans Pro" panose="020B0503030403020204" pitchFamily="34" charset="0"/>
              </a:rPr>
              <a:t>Public transport info</a:t>
            </a:r>
          </a:p>
          <a:p>
            <a:pPr marL="457200" indent="-457200">
              <a:buClr>
                <a:srgbClr val="2260B3"/>
              </a:buClr>
              <a:buFont typeface="Arial" panose="020B0604020202020204" pitchFamily="34" charset="0"/>
              <a:buChar char="•"/>
            </a:pPr>
            <a:r>
              <a:rPr lang="en-GB" dirty="0">
                <a:solidFill>
                  <a:srgbClr val="2260B3"/>
                </a:solidFill>
                <a:latin typeface="Source Sans Pro" panose="020B0503030403020204" pitchFamily="34" charset="0"/>
              </a:rPr>
              <a:t>Taxi apps</a:t>
            </a:r>
          </a:p>
          <a:p>
            <a:pPr marL="457200" indent="-457200">
              <a:buClr>
                <a:srgbClr val="2260B3"/>
              </a:buClr>
              <a:buFont typeface="Arial" panose="020B0604020202020204" pitchFamily="34" charset="0"/>
              <a:buChar char="•"/>
            </a:pPr>
            <a:r>
              <a:rPr lang="en-GB" dirty="0">
                <a:solidFill>
                  <a:srgbClr val="2260B3"/>
                </a:solidFill>
                <a:latin typeface="Source Sans Pro" panose="020B0503030403020204" pitchFamily="34" charset="0"/>
              </a:rPr>
              <a:t>Maps and location sites</a:t>
            </a:r>
          </a:p>
          <a:p>
            <a:pPr marL="457200" indent="-457200">
              <a:buClr>
                <a:srgbClr val="2260B3"/>
              </a:buClr>
              <a:buFont typeface="Arial" panose="020B0604020202020204" pitchFamily="34" charset="0"/>
              <a:buChar char="•"/>
            </a:pPr>
            <a:r>
              <a:rPr lang="en-GB" dirty="0">
                <a:solidFill>
                  <a:srgbClr val="2260B3"/>
                </a:solidFill>
                <a:latin typeface="Source Sans Pro" panose="020B0503030403020204" pitchFamily="34" charset="0"/>
              </a:rPr>
              <a:t>Parking apps</a:t>
            </a:r>
          </a:p>
        </p:txBody>
      </p:sp>
      <p:pic>
        <p:nvPicPr>
          <p:cNvPr id="5" name="Picture Placeholder 4">
            <a:extLst>
              <a:ext uri="{FF2B5EF4-FFF2-40B4-BE49-F238E27FC236}">
                <a16:creationId xmlns:a16="http://schemas.microsoft.com/office/drawing/2014/main" id="{EBEA96E9-7133-F52B-08FA-EDDF3C418366}"/>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a:stretch/>
        </p:blipFill>
        <p:spPr/>
      </p:pic>
    </p:spTree>
    <p:extLst>
      <p:ext uri="{BB962C8B-B14F-4D97-AF65-F5344CB8AC3E}">
        <p14:creationId xmlns:p14="http://schemas.microsoft.com/office/powerpoint/2010/main" val="74499494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96b18e-8234-4d94-91b1-3ed3998a7eb5">
      <Terms xmlns="http://schemas.microsoft.com/office/infopath/2007/PartnerControls"/>
    </lcf76f155ced4ddcb4097134ff3c332f>
    <TaxCatchAll xmlns="a26ea033-2852-474a-8cc8-30d2b3b4aa0f"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C749640-1561-44E2-95B5-96F55BF4F3B4}"/>
</file>

<file path=customXml/itemProps2.xml><?xml version="1.0" encoding="utf-8"?>
<ds:datastoreItem xmlns:ds="http://schemas.openxmlformats.org/officeDocument/2006/customXml" ds:itemID="{75C0FBC0-F9E8-4F34-9FF2-929CA40FEFA1}"/>
</file>

<file path=customXml/itemProps3.xml><?xml version="1.0" encoding="utf-8"?>
<ds:datastoreItem xmlns:ds="http://schemas.openxmlformats.org/officeDocument/2006/customXml" ds:itemID="{65F3B51A-ED23-4F56-9491-852567EBE6AD}"/>
</file>

<file path=docMetadata/LabelInfo.xml><?xml version="1.0" encoding="utf-8"?>
<clbl:labelList xmlns:clbl="http://schemas.microsoft.com/office/2020/mipLabelMetadata">
  <clbl:label id="{17151eb3-00ab-470c-b25c-644c7691e891}"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3289</Words>
  <Application>Microsoft Office PowerPoint</Application>
  <PresentationFormat>Widescreen</PresentationFormat>
  <Paragraphs>187</Paragraphs>
  <Slides>14</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Times New Roman</vt:lpstr>
      <vt:lpstr>Calibri</vt:lpstr>
      <vt:lpstr>Lloyds Bank Jack Medium</vt:lpstr>
      <vt:lpstr>Noto Sans Symbols</vt:lpstr>
      <vt:lpstr>Lloyds Bank Jack</vt:lpstr>
      <vt:lpstr>Source Sans Pro SemiBold</vt:lpstr>
      <vt:lpstr>Courier New</vt:lpstr>
      <vt:lpstr>Source Sans Pro</vt:lpstr>
      <vt:lpstr>Helvetica Neue</vt:lpstr>
      <vt:lpstr>Wingdings</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Holmes, Em (Group Customer Inclusion)</dc:creator>
  <cp:lastModifiedBy>Holmes, Em (Group Customer Inclusion)</cp:lastModifiedBy>
  <cp:revision>7</cp:revision>
  <dcterms:created xsi:type="dcterms:W3CDTF">2024-02-20T12:12:04Z</dcterms:created>
  <dcterms:modified xsi:type="dcterms:W3CDTF">2024-05-15T14:03:47Z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0x010100544CB9857E5E2A4892872DEF097EB12C</vt:lpwstr>
  </property>
  <property fmtid="{D5CDD505-2E9C-101B-9397-08002B2CF9AE}" pid="4" name="ClassificationContentMarkingHeaderLocations">
    <vt:lpwstr>Office Theme:3</vt:lpwstr>
  </property>
  <property fmtid="{D5CDD505-2E9C-101B-9397-08002B2CF9AE}" pid="5" name="ClassificationContentMarkingHeaderText">
    <vt:lpwstr>Classification: Public</vt:lpwstr>
  </property>
</Properties>
</file>